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68" r:id="rId3"/>
    <p:sldId id="267" r:id="rId4"/>
    <p:sldId id="276" r:id="rId5"/>
    <p:sldId id="277" r:id="rId6"/>
    <p:sldId id="283" r:id="rId7"/>
    <p:sldId id="284" r:id="rId8"/>
    <p:sldId id="285" r:id="rId9"/>
    <p:sldId id="287" r:id="rId10"/>
    <p:sldId id="286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9548" autoAdjust="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9871C1-26F4-401D-A445-1E3F846EBC7E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D95FC-22C9-472C-B399-6336A94F2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6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B252B-978C-4B20-AD5A-68B35C7480C8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CEB85-078E-4C39-B629-7DDE4B529AF9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96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58247-633E-455C-B3F8-F7BD294655E5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4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B922-DB39-43A5-8AD5-03DD6C28D153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5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9B2A1-ABB0-4634-BC75-F53624FCCAAA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75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0B69C-54C0-4697-8740-E3624B1B7021}" type="datetime1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95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5074-5CF2-4879-9683-2E5064E6752C}" type="datetime1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8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E9FB-2FDA-48CE-B53C-2884DFF3D588}" type="datetime1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B8305-C7A3-437C-B3E4-B36ABB2ACAE2}" type="datetime1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13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66E8-8EB5-4FE3-81EB-82C4B9EF63AA}" type="datetime1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7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C5738-3EF0-4AB2-83C2-8E01C48208F6}" type="datetime1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72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5E5FD-09AE-4D8B-B0BB-DF17B104C8F1}" type="datetime1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9F39E-5640-47C0-9C54-218AA0D11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Approaches to Scenario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Simply adjust outflow/inflow by a specific quantity of water </a:t>
            </a:r>
          </a:p>
          <a:p>
            <a:pPr lvl="1"/>
            <a:r>
              <a:rPr lang="en-US" dirty="0"/>
              <a:t>too difficult w/</a:t>
            </a:r>
            <a:r>
              <a:rPr lang="en-US" dirty="0" err="1"/>
              <a:t>CalSIM</a:t>
            </a:r>
            <a:endParaRPr lang="en-US" dirty="0"/>
          </a:p>
          <a:p>
            <a:r>
              <a:rPr lang="en-US" dirty="0"/>
              <a:t>Applying a straight % reduction in diversion</a:t>
            </a:r>
          </a:p>
          <a:p>
            <a:pPr lvl="1"/>
            <a:r>
              <a:rPr lang="en-US" dirty="0"/>
              <a:t>reduction needs were too small for </a:t>
            </a:r>
            <a:r>
              <a:rPr lang="en-US" dirty="0" err="1"/>
              <a:t>CalSIM</a:t>
            </a:r>
            <a:r>
              <a:rPr lang="en-US" dirty="0"/>
              <a:t> to respond (i.e., within </a:t>
            </a:r>
            <a:r>
              <a:rPr lang="en-US" dirty="0" err="1"/>
              <a:t>CalSIM</a:t>
            </a:r>
            <a:r>
              <a:rPr lang="en-US" dirty="0"/>
              <a:t> error bars)</a:t>
            </a:r>
          </a:p>
          <a:p>
            <a:r>
              <a:rPr lang="en-US" dirty="0"/>
              <a:t>Reduce outflow targets to identify associated water costs</a:t>
            </a:r>
          </a:p>
          <a:p>
            <a:pPr lvl="1"/>
            <a:r>
              <a:rPr lang="en-US" dirty="0"/>
              <a:t>preferred approach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</p:spTree>
    <p:extLst>
      <p:ext uri="{BB962C8B-B14F-4D97-AF65-F5344CB8AC3E}">
        <p14:creationId xmlns:p14="http://schemas.microsoft.com/office/powerpoint/2010/main" val="929674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748480"/>
              </p:ext>
            </p:extLst>
          </p:nvPr>
        </p:nvGraphicFramePr>
        <p:xfrm>
          <a:off x="457200" y="193715"/>
          <a:ext cx="5943600" cy="6130888"/>
        </p:xfrm>
        <a:graphic>
          <a:graphicData uri="http://schemas.openxmlformats.org/drawingml/2006/table">
            <a:tbl>
              <a:tblPr firstRow="1" firstCol="1" bandRow="1"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84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Month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4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Oct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4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Nov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1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Feb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38,300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Apr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May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67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11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11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Aug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84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Sep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8485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Improved Flow Values [bold] and Associated Targeted Species Objectives (below)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24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Existing SWRCB D1641 requirements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24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BiOp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RPA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Fall X2 requirements (Delta Smelt)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24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Longfin Smelt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4192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Whichever flow value is higher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0" y="6248400"/>
            <a:ext cx="2895600" cy="365125"/>
          </a:xfrm>
        </p:spPr>
        <p:txBody>
          <a:bodyPr/>
          <a:lstStyle/>
          <a:p>
            <a:r>
              <a:rPr lang="en-US" dirty="0"/>
              <a:t>Attorney Client Privileged/Confidential/Attorney Work Product</a:t>
            </a:r>
          </a:p>
        </p:txBody>
      </p:sp>
      <p:sp>
        <p:nvSpPr>
          <p:cNvPr id="4" name="Rectangle 3"/>
          <p:cNvSpPr/>
          <p:nvPr/>
        </p:nvSpPr>
        <p:spPr>
          <a:xfrm>
            <a:off x="6477001" y="304800"/>
            <a:ext cx="2514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Schedule G - </a:t>
            </a:r>
            <a:r>
              <a:rPr lang="en-US" dirty="0"/>
              <a:t>Reduced Spring Outflow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~0.7 MAF</a:t>
            </a:r>
          </a:p>
        </p:txBody>
      </p:sp>
    </p:spTree>
    <p:extLst>
      <p:ext uri="{BB962C8B-B14F-4D97-AF65-F5344CB8AC3E}">
        <p14:creationId xmlns:p14="http://schemas.microsoft.com/office/powerpoint/2010/main" val="3050939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461643"/>
              </p:ext>
            </p:extLst>
          </p:nvPr>
        </p:nvGraphicFramePr>
        <p:xfrm>
          <a:off x="381000" y="198453"/>
          <a:ext cx="6629400" cy="3235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Flow Schedule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Increased</a:t>
                      </a:r>
                      <a:r>
                        <a:rPr lang="en-US" baseline="0" dirty="0">
                          <a:solidFill>
                            <a:sysClr val="windowText" lastClr="000000"/>
                          </a:solidFill>
                        </a:rPr>
                        <a:t> Delta Outflow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Total CVP/SWP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Diversion</a:t>
                      </a:r>
                      <a:r>
                        <a:rPr lang="en-US" baseline="0" dirty="0">
                          <a:solidFill>
                            <a:sysClr val="windowText" lastClr="000000"/>
                          </a:solidFill>
                        </a:rPr>
                        <a:t> Reduction</a:t>
                      </a:r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1.98</a:t>
                      </a:r>
                      <a:r>
                        <a:rPr lang="en-US" baseline="0" dirty="0"/>
                        <a:t> MAF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1.25</a:t>
                      </a:r>
                      <a:r>
                        <a:rPr lang="en-US" baseline="0" dirty="0"/>
                        <a:t> MAF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1.35 MAF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0.91</a:t>
                      </a:r>
                      <a:r>
                        <a:rPr lang="en-US" baseline="0" dirty="0"/>
                        <a:t> MAF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</a:t>
                      </a:r>
                      <a:r>
                        <a:rPr lang="en-US" baseline="0" dirty="0"/>
                        <a:t> MAF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0.86</a:t>
                      </a:r>
                      <a:r>
                        <a:rPr lang="en-US" baseline="0" dirty="0"/>
                        <a:t> MAF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 MAF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0.62</a:t>
                      </a:r>
                      <a:r>
                        <a:rPr lang="en-US" baseline="0" dirty="0"/>
                        <a:t> MAF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0.91 MAF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0.50 MAF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0.7 MAF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0.35</a:t>
                      </a:r>
                      <a:r>
                        <a:rPr lang="en-US" baseline="0" dirty="0"/>
                        <a:t> MAF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0.45 MAF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0.17 MAF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2759" y="4270538"/>
            <a:ext cx="8534400" cy="1828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15159" y="4294186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Estimated average annual increase in total volume of water (acre foot) needed to achieve associated SWRCB’s % of unimpaired Delta outflow.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17786" y="3500773"/>
            <a:ext cx="6629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Schedule G* was not modeled, Mar-May flow of W and AN water years estimated at 38,000 </a:t>
            </a:r>
            <a:r>
              <a:rPr lang="en-US" sz="1400" dirty="0" err="1"/>
              <a:t>cfs</a:t>
            </a:r>
            <a:r>
              <a:rPr lang="en-US" sz="1400" dirty="0"/>
              <a:t>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01652"/>
              </p:ext>
            </p:extLst>
          </p:nvPr>
        </p:nvGraphicFramePr>
        <p:xfrm>
          <a:off x="415162" y="4964164"/>
          <a:ext cx="8119240" cy="5984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3848">
                  <a:extLst>
                    <a:ext uri="{9D8B030D-6E8A-4147-A177-3AD203B41FA5}">
                      <a16:colId xmlns:a16="http://schemas.microsoft.com/office/drawing/2014/main" val="3142737680"/>
                    </a:ext>
                  </a:extLst>
                </a:gridCol>
                <a:gridCol w="1623848">
                  <a:extLst>
                    <a:ext uri="{9D8B030D-6E8A-4147-A177-3AD203B41FA5}">
                      <a16:colId xmlns:a16="http://schemas.microsoft.com/office/drawing/2014/main" val="3185599292"/>
                    </a:ext>
                  </a:extLst>
                </a:gridCol>
                <a:gridCol w="1623848">
                  <a:extLst>
                    <a:ext uri="{9D8B030D-6E8A-4147-A177-3AD203B41FA5}">
                      <a16:colId xmlns:a16="http://schemas.microsoft.com/office/drawing/2014/main" val="158423199"/>
                    </a:ext>
                  </a:extLst>
                </a:gridCol>
                <a:gridCol w="1623848">
                  <a:extLst>
                    <a:ext uri="{9D8B030D-6E8A-4147-A177-3AD203B41FA5}">
                      <a16:colId xmlns:a16="http://schemas.microsoft.com/office/drawing/2014/main" val="1124122974"/>
                    </a:ext>
                  </a:extLst>
                </a:gridCol>
                <a:gridCol w="1623848">
                  <a:extLst>
                    <a:ext uri="{9D8B030D-6E8A-4147-A177-3AD203B41FA5}">
                      <a16:colId xmlns:a16="http://schemas.microsoft.com/office/drawing/2014/main" val="3512436377"/>
                    </a:ext>
                  </a:extLst>
                </a:gridCol>
              </a:tblGrid>
              <a:tr h="2992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65%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192850"/>
                  </a:ext>
                </a:extLst>
              </a:tr>
              <a:tr h="2992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694 TAF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1.3 MAF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 MAF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3.1 MAF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4.6 MAF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155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252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A – Year-round Increases Delta Outflows </a:t>
            </a:r>
          </a:p>
          <a:p>
            <a:r>
              <a:rPr lang="en-US" dirty="0"/>
              <a:t>Schedule B – Reduced Winter (Jan/Feb) Flows</a:t>
            </a:r>
          </a:p>
          <a:p>
            <a:r>
              <a:rPr lang="en-US" dirty="0"/>
              <a:t>Schedule C – Spring Outflow Enhancement + Summer Delta Smelt Flows </a:t>
            </a:r>
          </a:p>
          <a:p>
            <a:r>
              <a:rPr lang="en-US" dirty="0"/>
              <a:t>Schedule D – Spring Outflow Enhancement </a:t>
            </a:r>
          </a:p>
          <a:p>
            <a:r>
              <a:rPr lang="en-US" dirty="0"/>
              <a:t>Schedules E-G – Reduced Spring Outflow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</p:spTree>
    <p:extLst>
      <p:ext uri="{BB962C8B-B14F-4D97-AF65-F5344CB8AC3E}">
        <p14:creationId xmlns:p14="http://schemas.microsoft.com/office/powerpoint/2010/main" val="407591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Outflow targets adjusted (Schedules B-G)</a:t>
            </a:r>
          </a:p>
          <a:p>
            <a:r>
              <a:rPr lang="en-US" dirty="0"/>
              <a:t>No pre-assigned reduction in diversions</a:t>
            </a:r>
          </a:p>
          <a:p>
            <a:r>
              <a:rPr lang="en-US" dirty="0"/>
              <a:t>Reservoir storage adjusted to maintain cold water pool</a:t>
            </a:r>
          </a:p>
          <a:p>
            <a:pPr lvl="1"/>
            <a:r>
              <a:rPr lang="en-US" dirty="0"/>
              <a:t>Folsom 400 TAF</a:t>
            </a:r>
          </a:p>
          <a:p>
            <a:pPr lvl="1"/>
            <a:r>
              <a:rPr lang="en-US" dirty="0"/>
              <a:t>Oroville 1.0 MAF</a:t>
            </a:r>
          </a:p>
          <a:p>
            <a:pPr lvl="1"/>
            <a:r>
              <a:rPr lang="en-US" dirty="0"/>
              <a:t>Shasta 2.2 MAF</a:t>
            </a:r>
          </a:p>
          <a:p>
            <a:r>
              <a:rPr lang="en-US" dirty="0" err="1"/>
              <a:t>CalSIM</a:t>
            </a:r>
            <a:r>
              <a:rPr lang="en-US" dirty="0"/>
              <a:t> weighting adjusted to prioritize reservoir storage levels over outflow and diversions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Attorney Client Privileged/Confidential/Attorney Work Product</a:t>
            </a:r>
          </a:p>
        </p:txBody>
      </p:sp>
    </p:spTree>
    <p:extLst>
      <p:ext uri="{BB962C8B-B14F-4D97-AF65-F5344CB8AC3E}">
        <p14:creationId xmlns:p14="http://schemas.microsoft.com/office/powerpoint/2010/main" val="1514371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170390"/>
              </p:ext>
            </p:extLst>
          </p:nvPr>
        </p:nvGraphicFramePr>
        <p:xfrm>
          <a:off x="457200" y="193715"/>
          <a:ext cx="5943600" cy="6450606"/>
        </p:xfrm>
        <a:graphic>
          <a:graphicData uri="http://schemas.openxmlformats.org/drawingml/2006/table">
            <a:tbl>
              <a:tblPr firstRow="1" firstCol="1" bandRow="1"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43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Month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Oct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Nov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(75Km)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35,000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Feb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44,500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25,000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(74km)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(74km)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Apr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May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6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 or </a:t>
                      </a: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12,400 (74km)</a:t>
                      </a:r>
                      <a:r>
                        <a:rPr lang="en-US" sz="1200" baseline="300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 or </a:t>
                      </a: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(75km)</a:t>
                      </a:r>
                      <a:r>
                        <a:rPr lang="en-US" sz="1200" b="1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 or </a:t>
                      </a: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(75km)</a:t>
                      </a:r>
                      <a:r>
                        <a:rPr lang="en-US" sz="1200" b="1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12,400 (74km)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7,500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80km)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Aug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12,400 (74km)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7,500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(80km)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Sep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421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Improved Flow Values [bold] and Associated Targeted Species Objectives (below)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Existing SWRCB D1641 requirements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BiOp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RPA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Fall X2 requirements (Delta Smelt)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439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Delta Smelt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 spawning and rearing habitat conditions by placing the LSZ around suitable abiotic habitat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Longfin Smelt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Increase LFS abundance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Fall/Late Fall-run Chinook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Increased fry survival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Sturgeon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Attraction flows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4613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Whichever flow value is higher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0" y="6248400"/>
            <a:ext cx="2895600" cy="365125"/>
          </a:xfrm>
        </p:spPr>
        <p:txBody>
          <a:bodyPr/>
          <a:lstStyle/>
          <a:p>
            <a:r>
              <a:rPr lang="en-US" dirty="0"/>
              <a:t>Attorney Client Privileged/Confidential/Attorney Work Product</a:t>
            </a:r>
          </a:p>
        </p:txBody>
      </p:sp>
      <p:sp>
        <p:nvSpPr>
          <p:cNvPr id="3" name="Rectangle 2"/>
          <p:cNvSpPr/>
          <p:nvPr/>
        </p:nvSpPr>
        <p:spPr>
          <a:xfrm>
            <a:off x="6477000" y="228600"/>
            <a:ext cx="2514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Schedule A – </a:t>
            </a:r>
            <a:r>
              <a:rPr lang="en-US" dirty="0"/>
              <a:t>Year-round Increases Delta Outflows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Improved survival and potential for year after year population growth (LFS/CHNK/STLHD)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Benefits sturgeon by providing better environmental conditions to increase the likelihood of successful sturgeon year classes (attraction flows)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Benefits Delta smelt through improved survival and potential for year after year population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~1.98 MAF </a:t>
            </a:r>
          </a:p>
        </p:txBody>
      </p:sp>
    </p:spTree>
    <p:extLst>
      <p:ext uri="{BB962C8B-B14F-4D97-AF65-F5344CB8AC3E}">
        <p14:creationId xmlns:p14="http://schemas.microsoft.com/office/powerpoint/2010/main" val="2559924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073915"/>
              </p:ext>
            </p:extLst>
          </p:nvPr>
        </p:nvGraphicFramePr>
        <p:xfrm>
          <a:off x="457200" y="193715"/>
          <a:ext cx="5943600" cy="6447905"/>
        </p:xfrm>
        <a:graphic>
          <a:graphicData uri="http://schemas.openxmlformats.org/drawingml/2006/table">
            <a:tbl>
              <a:tblPr firstRow="1" firstCol="1" bandRow="1"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43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Month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Oct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Nov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(75Km)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 25,000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 25,000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20,000</a:t>
                      </a: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15,000</a:t>
                      </a: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15,000</a:t>
                      </a: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Feb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 25,000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25,000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20,000</a:t>
                      </a: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15,000</a:t>
                      </a: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15,000</a:t>
                      </a: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44,500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25,000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(74km)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(74km)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Apr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May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6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 or </a:t>
                      </a: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12,400 (74km)</a:t>
                      </a:r>
                      <a:r>
                        <a:rPr lang="en-US" sz="1200" baseline="300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 or </a:t>
                      </a: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(75km)</a:t>
                      </a:r>
                      <a:r>
                        <a:rPr lang="en-US" sz="1200" b="1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 or </a:t>
                      </a: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(75km)</a:t>
                      </a:r>
                      <a:r>
                        <a:rPr lang="en-US" sz="1200" b="1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12,400 (74km)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7,500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80km)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Aug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12,400 (74km)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7,500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(80km)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Sep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421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Improved Flow Values [bold] and Associated Targeted Species Objectives (below)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Existing SWRCB D1641 requirements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BiOp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RPA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Fall X2 requirements (Delta Smelt)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439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Delta Smelt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 spawning and rearing habitat conditions by placing the LSZ around suitable abiotic habitat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Longfin Smelt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Increase LFS abundance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Fall/Late Fall-run Chinook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Increased fry survival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Sturgeon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Attraction flows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4613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Whichever flow value is higher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0" y="6248400"/>
            <a:ext cx="2895600" cy="365125"/>
          </a:xfrm>
        </p:spPr>
        <p:txBody>
          <a:bodyPr/>
          <a:lstStyle/>
          <a:p>
            <a:r>
              <a:rPr lang="en-US" dirty="0"/>
              <a:t>Attorney Client Privileged/Confidential/Attorney Work Product</a:t>
            </a:r>
          </a:p>
        </p:txBody>
      </p:sp>
      <p:sp>
        <p:nvSpPr>
          <p:cNvPr id="2" name="Rectangle 1"/>
          <p:cNvSpPr/>
          <p:nvPr/>
        </p:nvSpPr>
        <p:spPr>
          <a:xfrm>
            <a:off x="6553200" y="228600"/>
            <a:ext cx="2590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Schedule B</a:t>
            </a:r>
            <a:r>
              <a:rPr lang="en-US" dirty="0"/>
              <a:t>– Reduced Winter (Jan/Feb) Flows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Improved survival and potential for year after year population growth (LFS/CHNK/STLHD)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Benefits sturgeon by providing better environmental conditions to increase the likelihood of successful sturgeon year classes (attraction flows)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Benefits Delta smelt through improved survival and potential for year after year population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~1.35 MAF</a:t>
            </a:r>
          </a:p>
        </p:txBody>
      </p:sp>
    </p:spTree>
    <p:extLst>
      <p:ext uri="{BB962C8B-B14F-4D97-AF65-F5344CB8AC3E}">
        <p14:creationId xmlns:p14="http://schemas.microsoft.com/office/powerpoint/2010/main" val="4142220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11925"/>
              </p:ext>
            </p:extLst>
          </p:nvPr>
        </p:nvGraphicFramePr>
        <p:xfrm>
          <a:off x="457200" y="193715"/>
          <a:ext cx="5943600" cy="6447905"/>
        </p:xfrm>
        <a:graphic>
          <a:graphicData uri="http://schemas.openxmlformats.org/drawingml/2006/table">
            <a:tbl>
              <a:tblPr firstRow="1" firstCol="1" bandRow="1"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43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Month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Oct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Nov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(75Km)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Feb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44,500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25,000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(74km)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(74km)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Apr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May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6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 or </a:t>
                      </a: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12,400 (74km)</a:t>
                      </a:r>
                      <a:r>
                        <a:rPr lang="en-US" sz="1200" baseline="300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 or </a:t>
                      </a: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(75km)</a:t>
                      </a:r>
                      <a:r>
                        <a:rPr lang="en-US" sz="1200" b="1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 or </a:t>
                      </a: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(75km)</a:t>
                      </a:r>
                      <a:r>
                        <a:rPr lang="en-US" sz="1200" b="1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12,400 (74km)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7,500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80km)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Aug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12,400 (74km)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7,500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(80km)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Sep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5,000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(84km)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421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Improved Flow Values [bold] and Associated Targeted Species Objectives (below)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Existing SWRCB D1641 requirements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BiOp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RPA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Fall X2 requirements (Delta Smelt)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439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Delta Smelt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 spawning and rearing habitat conditions by placing the LSZ around suitable abiotic habitat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Longfin Smelt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Increase LFS abundance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Fall/Late Fall-run Chinook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Increased fry survival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Sturgeon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Attraction flows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4613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Whichever flow value is higher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0" y="6248400"/>
            <a:ext cx="2895600" cy="365125"/>
          </a:xfrm>
        </p:spPr>
        <p:txBody>
          <a:bodyPr/>
          <a:lstStyle/>
          <a:p>
            <a:r>
              <a:rPr lang="en-US" dirty="0"/>
              <a:t>Attorney Client Privileged/Confidential/Attorney Work Product</a:t>
            </a:r>
          </a:p>
        </p:txBody>
      </p:sp>
      <p:sp>
        <p:nvSpPr>
          <p:cNvPr id="2" name="Rectangle 1"/>
          <p:cNvSpPr/>
          <p:nvPr/>
        </p:nvSpPr>
        <p:spPr>
          <a:xfrm>
            <a:off x="6553200" y="228600"/>
            <a:ext cx="2286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Schedule C </a:t>
            </a:r>
            <a:r>
              <a:rPr lang="en-US" dirty="0"/>
              <a:t>– Spring Outflow Enhancement + Summer Delta Smelt Flows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Improved survival and potential for year after year population growth (LFS/CHNK/STLHD)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Benefits Delta smelt through improved survival and potential for year after year population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~1.3 MAF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649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936570"/>
              </p:ext>
            </p:extLst>
          </p:nvPr>
        </p:nvGraphicFramePr>
        <p:xfrm>
          <a:off x="457200" y="193715"/>
          <a:ext cx="5943600" cy="6226788"/>
        </p:xfrm>
        <a:graphic>
          <a:graphicData uri="http://schemas.openxmlformats.org/drawingml/2006/table">
            <a:tbl>
              <a:tblPr firstRow="1" firstCol="1" bandRow="1"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43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Month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Oct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Nov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Feb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44,500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25,000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(74km)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11,400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(74km)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Apr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May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6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Aug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Sep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421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Improved Flow Values [bold] and Associated Targeted Species Objectives (below)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Existing SWRCB D1641 requirements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BiOp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RPA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Fall X2 requirements (Delta Smelt)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4398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Delta Smelt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 spawning and rearing habitat conditions by placing the LSZ around suitable abiotic habitat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Longfin Smelt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Increase LFS abundance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Sturgeon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Attraction flows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4613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Whichever flow value is higher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0" y="6248400"/>
            <a:ext cx="2895600" cy="365125"/>
          </a:xfrm>
        </p:spPr>
        <p:txBody>
          <a:bodyPr/>
          <a:lstStyle/>
          <a:p>
            <a:r>
              <a:rPr lang="en-US" dirty="0"/>
              <a:t>Attorney Client Privileged/Confidential/Attorney Work Product</a:t>
            </a:r>
          </a:p>
        </p:txBody>
      </p:sp>
      <p:sp>
        <p:nvSpPr>
          <p:cNvPr id="2" name="Rectangle 1"/>
          <p:cNvSpPr/>
          <p:nvPr/>
        </p:nvSpPr>
        <p:spPr>
          <a:xfrm>
            <a:off x="6461395" y="304800"/>
            <a:ext cx="253020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Schedule D </a:t>
            </a:r>
            <a:r>
              <a:rPr lang="en-US" dirty="0"/>
              <a:t>– Spring Outflow Enhancement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Improved survival and potential for year after year population growth (LFS/CHNK/STLHD)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~1.0 MAF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610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633218"/>
              </p:ext>
            </p:extLst>
          </p:nvPr>
        </p:nvGraphicFramePr>
        <p:xfrm>
          <a:off x="457200" y="193715"/>
          <a:ext cx="5943600" cy="5617490"/>
        </p:xfrm>
        <a:graphic>
          <a:graphicData uri="http://schemas.openxmlformats.org/drawingml/2006/table">
            <a:tbl>
              <a:tblPr firstRow="1" firstCol="1" bandRow="1"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43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Month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Oct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Nov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Feb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44,500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Apr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1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May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6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Aug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43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Sep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2421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Improved Flow Values [bold] and Associated Targeted Species Objectives (below)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Existing SWRCB D1641 requirements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BiOp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RPA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Fall X2 requirements (Delta Smelt)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21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Longfin Smelt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Increase LFS abundance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4613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Whichever flow value is higher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0" y="6248400"/>
            <a:ext cx="2895600" cy="365125"/>
          </a:xfrm>
        </p:spPr>
        <p:txBody>
          <a:bodyPr/>
          <a:lstStyle/>
          <a:p>
            <a:r>
              <a:rPr lang="en-US" dirty="0"/>
              <a:t>Attorney Client Privileged/Confidential/Attorney Work Product</a:t>
            </a:r>
          </a:p>
        </p:txBody>
      </p:sp>
      <p:sp>
        <p:nvSpPr>
          <p:cNvPr id="4" name="Rectangle 3"/>
          <p:cNvSpPr/>
          <p:nvPr/>
        </p:nvSpPr>
        <p:spPr>
          <a:xfrm>
            <a:off x="6477001" y="304800"/>
            <a:ext cx="2514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Schedule E - </a:t>
            </a:r>
            <a:r>
              <a:rPr lang="en-US" dirty="0"/>
              <a:t>Reduced Spring Outflow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Improved survival and potential for year after year population growth of Longfin Smelt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~0.91 MAF</a:t>
            </a:r>
          </a:p>
        </p:txBody>
      </p:sp>
    </p:spTree>
    <p:extLst>
      <p:ext uri="{BB962C8B-B14F-4D97-AF65-F5344CB8AC3E}">
        <p14:creationId xmlns:p14="http://schemas.microsoft.com/office/powerpoint/2010/main" val="3981998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001865"/>
              </p:ext>
            </p:extLst>
          </p:nvPr>
        </p:nvGraphicFramePr>
        <p:xfrm>
          <a:off x="457200" y="193715"/>
          <a:ext cx="5943600" cy="5968174"/>
        </p:xfrm>
        <a:graphic>
          <a:graphicData uri="http://schemas.openxmlformats.org/drawingml/2006/table">
            <a:tbl>
              <a:tblPr firstRow="1" firstCol="1" bandRow="1"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65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</a:b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Month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BN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5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Oct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5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Nov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7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Dec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2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Jan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2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Feb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2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Mar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31,000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2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Apr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2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May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96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Jun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7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Jul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97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Aug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65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Sep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D1641+BiOp</a:t>
                      </a:r>
                      <a:r>
                        <a:rPr lang="en-US" sz="1200" baseline="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Fall X2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6582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Improved Flow Values [bold] and Associated Targeted Species Objectives (below)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29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D-1641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Existing SWRCB D1641 requirements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29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BiOp</a:t>
                      </a: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RPA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Fall X2 requirements (Delta Smelt)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29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Longfin Smelt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0100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aseline="30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Whichever flow value is higher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30" marR="5713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0" y="6248400"/>
            <a:ext cx="2895600" cy="365125"/>
          </a:xfrm>
        </p:spPr>
        <p:txBody>
          <a:bodyPr/>
          <a:lstStyle/>
          <a:p>
            <a:r>
              <a:rPr lang="en-US" dirty="0"/>
              <a:t>Attorney Client Privileged/Confidential/Attorney Work Product</a:t>
            </a:r>
          </a:p>
        </p:txBody>
      </p:sp>
      <p:sp>
        <p:nvSpPr>
          <p:cNvPr id="5" name="Rectangle 4"/>
          <p:cNvSpPr/>
          <p:nvPr/>
        </p:nvSpPr>
        <p:spPr>
          <a:xfrm>
            <a:off x="6477001" y="304800"/>
            <a:ext cx="2514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Schedule F - </a:t>
            </a:r>
            <a:r>
              <a:rPr lang="en-US" dirty="0"/>
              <a:t>Reduced Spring Outflow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~0.45 MAF</a:t>
            </a:r>
          </a:p>
        </p:txBody>
      </p:sp>
    </p:spTree>
    <p:extLst>
      <p:ext uri="{BB962C8B-B14F-4D97-AF65-F5344CB8AC3E}">
        <p14:creationId xmlns:p14="http://schemas.microsoft.com/office/powerpoint/2010/main" val="711179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1752</Words>
  <Application>Microsoft Office PowerPoint</Application>
  <PresentationFormat>On-screen Show (4:3)</PresentationFormat>
  <Paragraphs>668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Approaches to Scenario Development</vt:lpstr>
      <vt:lpstr>Scenarios</vt:lpstr>
      <vt:lpstr>Model Assumptions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California Department of Fish and Wildlife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Dibble, Chad@Wildlife</dc:creator>
  <cp:lastModifiedBy>Obegi, Doug</cp:lastModifiedBy>
  <cp:revision>53</cp:revision>
  <dcterms:created xsi:type="dcterms:W3CDTF">2016-09-28T15:41:03Z</dcterms:created>
  <dcterms:modified xsi:type="dcterms:W3CDTF">2019-05-01T20:29:13Z</dcterms:modified>
</cp:coreProperties>
</file>