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4"/>
    <p:sldMasterId id="2147483674" r:id="rId5"/>
  </p:sldMasterIdLst>
  <p:notesMasterIdLst>
    <p:notesMasterId r:id="rId39"/>
  </p:notesMasterIdLst>
  <p:sldIdLst>
    <p:sldId id="293" r:id="rId6"/>
    <p:sldId id="378" r:id="rId7"/>
    <p:sldId id="379" r:id="rId8"/>
    <p:sldId id="1397" r:id="rId9"/>
    <p:sldId id="1425" r:id="rId10"/>
    <p:sldId id="1416" r:id="rId11"/>
    <p:sldId id="1434" r:id="rId12"/>
    <p:sldId id="1437" r:id="rId13"/>
    <p:sldId id="1446" r:id="rId14"/>
    <p:sldId id="1415" r:id="rId15"/>
    <p:sldId id="1411" r:id="rId16"/>
    <p:sldId id="1398" r:id="rId17"/>
    <p:sldId id="1444" r:id="rId18"/>
    <p:sldId id="1419" r:id="rId19"/>
    <p:sldId id="1406" r:id="rId20"/>
    <p:sldId id="1401" r:id="rId21"/>
    <p:sldId id="1418" r:id="rId22"/>
    <p:sldId id="349" r:id="rId23"/>
    <p:sldId id="1402" r:id="rId24"/>
    <p:sldId id="355" r:id="rId25"/>
    <p:sldId id="1430" r:id="rId26"/>
    <p:sldId id="1431" r:id="rId27"/>
    <p:sldId id="1441" r:id="rId28"/>
    <p:sldId id="1436" r:id="rId29"/>
    <p:sldId id="1432" r:id="rId30"/>
    <p:sldId id="1404" r:id="rId31"/>
    <p:sldId id="1442" r:id="rId32"/>
    <p:sldId id="1422" r:id="rId33"/>
    <p:sldId id="356" r:id="rId34"/>
    <p:sldId id="1443" r:id="rId35"/>
    <p:sldId id="372" r:id="rId36"/>
    <p:sldId id="1433" r:id="rId37"/>
    <p:sldId id="1427" r:id="rId38"/>
  </p:sldIdLst>
  <p:sldSz cx="12192000" cy="6858000"/>
  <p:notesSz cx="6858000" cy="24288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ating, Maddie" initials="KM" lastIdx="72" clrIdx="0">
    <p:extLst>
      <p:ext uri="{19B8F6BF-5375-455C-9EA6-DF929625EA0E}">
        <p15:presenceInfo xmlns:p15="http://schemas.microsoft.com/office/powerpoint/2012/main" userId="S::mkeating@nrdc.org::ed3be9e0-7a52-421d-b8ac-8c00c0edd77f" providerId="AD"/>
      </p:ext>
    </p:extLst>
  </p:cmAuthor>
  <p:cmAuthor id="2" name="Hoover, Darby" initials="HD" lastIdx="48" clrIdx="1">
    <p:extLst>
      <p:ext uri="{19B8F6BF-5375-455C-9EA6-DF929625EA0E}">
        <p15:presenceInfo xmlns:p15="http://schemas.microsoft.com/office/powerpoint/2012/main" userId="S::dhoover@nrdc.org::88e67956-04f2-4e26-a775-ad4a94ea96fe" providerId="AD"/>
      </p:ext>
    </p:extLst>
  </p:cmAuthor>
  <p:cmAuthor id="3" name="Sevilla, Nina" initials="SN" lastIdx="7" clrIdx="2">
    <p:extLst>
      <p:ext uri="{19B8F6BF-5375-455C-9EA6-DF929625EA0E}">
        <p15:presenceInfo xmlns:p15="http://schemas.microsoft.com/office/powerpoint/2012/main" userId="S::nsevilla@nrdc.org::00f1e1ac-b0fd-4b6c-af5e-10630c29cffc" providerId="AD"/>
      </p:ext>
    </p:extLst>
  </p:cmAuthor>
  <p:cmAuthor id="4" name="Cabrera, Yvette" initials="CY" lastIdx="18" clrIdx="3">
    <p:extLst>
      <p:ext uri="{19B8F6BF-5375-455C-9EA6-DF929625EA0E}">
        <p15:presenceInfo xmlns:p15="http://schemas.microsoft.com/office/powerpoint/2012/main" userId="S::ycabrera@nrdc.org::a47942f6-5ec0-435f-8954-11240b4feb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849"/>
    <a:srgbClr val="211E20"/>
    <a:srgbClr val="EB534C"/>
    <a:srgbClr val="17D1AE"/>
    <a:srgbClr val="ADD135"/>
    <a:srgbClr val="FD9CA0"/>
    <a:srgbClr val="A61209"/>
    <a:srgbClr val="4A4F63"/>
    <a:srgbClr val="FD5F5A"/>
    <a:srgbClr val="F384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F279DE-949E-322C-FBCA-2D5D0FC981DE}" v="1" dt="2021-12-21T14:38:08.208"/>
    <p1510:client id="{98E40E91-8B87-435F-B561-163ECD86EC2F}" v="10" dt="2021-10-12T22:36:27.835"/>
    <p1510:client id="{D98E631F-3217-3A77-CA4A-C87608EAAF62}" v="1" dt="2022-01-05T16:20:29.4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881" autoAdjust="0"/>
  </p:normalViewPr>
  <p:slideViewPr>
    <p:cSldViewPr snapToGrid="0">
      <p:cViewPr>
        <p:scale>
          <a:sx n="70" d="100"/>
          <a:sy n="70" d="100"/>
        </p:scale>
        <p:origin x="2130"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Food Waste by weight</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E257-4010-88E6-5C0D289E5AFD}"/>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E257-4010-88E6-5C0D289E5AFD}"/>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E257-4010-88E6-5C0D289E5AFD}"/>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E257-4010-88E6-5C0D289E5AFD}"/>
              </c:ext>
            </c:extLst>
          </c:dPt>
          <c:dPt>
            <c:idx val="4"/>
            <c:bubble3D val="0"/>
            <c:spPr>
              <a:solidFill>
                <a:schemeClr val="accent4"/>
              </a:solidFill>
              <a:ln w="19050">
                <a:solidFill>
                  <a:schemeClr val="lt1"/>
                </a:solidFill>
              </a:ln>
              <a:effectLst/>
            </c:spPr>
            <c:extLst>
              <c:ext xmlns:c16="http://schemas.microsoft.com/office/drawing/2014/chart" uri="{C3380CC4-5D6E-409C-BE32-E72D297353CC}">
                <c16:uniqueId val="{00000009-E257-4010-88E6-5C0D289E5AFD}"/>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E257-4010-88E6-5C0D289E5AFD}"/>
              </c:ext>
            </c:extLst>
          </c:dPt>
          <c:dLbls>
            <c:dLbl>
              <c:idx val="0"/>
              <c:layout>
                <c:manualLayout>
                  <c:x val="-1.7482346284111484E-3"/>
                  <c:y val="2.007157093088499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257-4010-88E6-5C0D289E5AFD}"/>
                </c:ext>
              </c:extLst>
            </c:dLbl>
            <c:dLbl>
              <c:idx val="4"/>
              <c:layout>
                <c:manualLayout>
                  <c:x val="-0.10479226648098237"/>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257-4010-88E6-5C0D289E5AFD}"/>
                </c:ext>
              </c:extLst>
            </c:d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Georgia" panose="02040502050405020303" pitchFamily="18" charset="0"/>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Farms</c:v>
                </c:pt>
                <c:pt idx="1">
                  <c:v>Manufacturing</c:v>
                </c:pt>
                <c:pt idx="2">
                  <c:v>Retail and Distribution</c:v>
                </c:pt>
                <c:pt idx="3">
                  <c:v>Restaurants</c:v>
                </c:pt>
                <c:pt idx="4">
                  <c:v>Institutional</c:v>
                </c:pt>
                <c:pt idx="5">
                  <c:v>Homes</c:v>
                </c:pt>
              </c:strCache>
            </c:strRef>
          </c:cat>
          <c:val>
            <c:numRef>
              <c:f>Sheet1!$B$2:$B$7</c:f>
              <c:numCache>
                <c:formatCode>General</c:formatCode>
                <c:ptCount val="6"/>
                <c:pt idx="0">
                  <c:v>10</c:v>
                </c:pt>
                <c:pt idx="1">
                  <c:v>1</c:v>
                </c:pt>
                <c:pt idx="2">
                  <c:v>8</c:v>
                </c:pt>
                <c:pt idx="3">
                  <c:v>11</c:v>
                </c:pt>
                <c:pt idx="4">
                  <c:v>5</c:v>
                </c:pt>
                <c:pt idx="5">
                  <c:v>27</c:v>
                </c:pt>
              </c:numCache>
            </c:numRef>
          </c:val>
          <c:extLst>
            <c:ext xmlns:c16="http://schemas.microsoft.com/office/drawing/2014/chart" uri="{C3380CC4-5D6E-409C-BE32-E72D297353CC}">
              <c16:uniqueId val="{0000000C-E257-4010-88E6-5C0D289E5AFD}"/>
            </c:ext>
          </c:extLst>
        </c:ser>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0" i="0">
          <a:solidFill>
            <a:schemeClr val="tx1"/>
          </a:solidFill>
          <a:latin typeface="Georgia" panose="02040502050405020303"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Food Waste by weight</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E257-4010-88E6-5C0D289E5AFD}"/>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E257-4010-88E6-5C0D289E5AFD}"/>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E257-4010-88E6-5C0D289E5AFD}"/>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E257-4010-88E6-5C0D289E5AFD}"/>
              </c:ext>
            </c:extLst>
          </c:dPt>
          <c:dPt>
            <c:idx val="4"/>
            <c:bubble3D val="0"/>
            <c:spPr>
              <a:solidFill>
                <a:schemeClr val="accent4"/>
              </a:solidFill>
              <a:ln w="19050">
                <a:solidFill>
                  <a:schemeClr val="lt1"/>
                </a:solidFill>
              </a:ln>
              <a:effectLst/>
            </c:spPr>
            <c:extLst>
              <c:ext xmlns:c16="http://schemas.microsoft.com/office/drawing/2014/chart" uri="{C3380CC4-5D6E-409C-BE32-E72D297353CC}">
                <c16:uniqueId val="{00000009-E257-4010-88E6-5C0D289E5AFD}"/>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E257-4010-88E6-5C0D289E5AFD}"/>
              </c:ext>
            </c:extLst>
          </c:dPt>
          <c:dLbls>
            <c:dLbl>
              <c:idx val="0"/>
              <c:layout>
                <c:manualLayout>
                  <c:x val="-1.7482346284111484E-3"/>
                  <c:y val="2.007157093088499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257-4010-88E6-5C0D289E5AFD}"/>
                </c:ext>
              </c:extLst>
            </c:dLbl>
            <c:dLbl>
              <c:idx val="4"/>
              <c:layout>
                <c:manualLayout>
                  <c:x val="-0.10479226648098237"/>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257-4010-88E6-5C0D289E5AFD}"/>
                </c:ext>
              </c:extLst>
            </c:d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Georgia" panose="02040502050405020303" pitchFamily="18" charset="0"/>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Farms</c:v>
                </c:pt>
                <c:pt idx="1">
                  <c:v>Manufacturing</c:v>
                </c:pt>
                <c:pt idx="2">
                  <c:v>Retail and Distribution</c:v>
                </c:pt>
                <c:pt idx="3">
                  <c:v>Restaurants</c:v>
                </c:pt>
                <c:pt idx="4">
                  <c:v>Foodservice</c:v>
                </c:pt>
                <c:pt idx="5">
                  <c:v>Homes</c:v>
                </c:pt>
              </c:strCache>
            </c:strRef>
          </c:cat>
          <c:val>
            <c:numRef>
              <c:f>Sheet1!$B$2:$B$7</c:f>
              <c:numCache>
                <c:formatCode>General</c:formatCode>
                <c:ptCount val="6"/>
                <c:pt idx="0">
                  <c:v>10</c:v>
                </c:pt>
                <c:pt idx="1">
                  <c:v>1</c:v>
                </c:pt>
                <c:pt idx="2">
                  <c:v>8</c:v>
                </c:pt>
                <c:pt idx="3">
                  <c:v>11</c:v>
                </c:pt>
                <c:pt idx="4">
                  <c:v>5</c:v>
                </c:pt>
                <c:pt idx="5">
                  <c:v>27</c:v>
                </c:pt>
              </c:numCache>
            </c:numRef>
          </c:val>
          <c:extLst>
            <c:ext xmlns:c16="http://schemas.microsoft.com/office/drawing/2014/chart" uri="{C3380CC4-5D6E-409C-BE32-E72D297353CC}">
              <c16:uniqueId val="{0000000C-E257-4010-88E6-5C0D289E5AFD}"/>
            </c:ext>
          </c:extLst>
        </c:ser>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0" i="0">
          <a:solidFill>
            <a:schemeClr val="tx1"/>
          </a:solidFill>
          <a:latin typeface="Georgia" panose="02040502050405020303"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BC5AC0C6-E90F-334E-97F0-6441F3F6E6F2}" type="datetimeFigureOut">
              <a:rPr lang="en-US" smtClean="0"/>
              <a:t>1/5/2022</a:t>
            </a:fld>
            <a:endParaRPr lang="en-US"/>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FA5C8E01-0610-1C43-9A63-AB157A857C33}" type="slidenum">
              <a:rPr lang="en-US" smtClean="0"/>
              <a:t>‹#›</a:t>
            </a:fld>
            <a:endParaRPr lang="en-US"/>
          </a:p>
        </p:txBody>
      </p:sp>
    </p:spTree>
    <p:extLst>
      <p:ext uri="{BB962C8B-B14F-4D97-AF65-F5344CB8AC3E}">
        <p14:creationId xmlns:p14="http://schemas.microsoft.com/office/powerpoint/2010/main" val="1831353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ers.usda.gov/topics/food-nutrition-assistance/food-security-in-the-us/key-statistics-graphics.aspx"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feedingamerica.org/research/map-the-meal-gap/how-we-got-the-map-data?s_src=WXXX1MTMG" TargetMode="External"/><Relationship Id="rId4" Type="http://schemas.openxmlformats.org/officeDocument/2006/relationships/hyperlink" Target="https://map.feedingamerica.org/"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Talking Points: </a:t>
            </a:r>
            <a:r>
              <a:rPr lang="en-US" dirty="0"/>
              <a:t>Hi, I am INDIVIDUAL INTRODUCTION.  I’m glad that you are joining us today for this training about the role that health inspectors play in wasted food prevention in businesses and opportunities for securing safe food donation.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presentation was developed by the Natural Resources Defense Council (NRDC) as part of their Food Matters Initiative. The Food Matters Initiative works to reduce food waste in cities through innovative solutions and strategies. </a:t>
            </a:r>
            <a:endParaRPr lang="en-US" dirty="0"/>
          </a:p>
        </p:txBody>
      </p:sp>
      <p:sp>
        <p:nvSpPr>
          <p:cNvPr id="4" name="Slide Number Placeholder 3"/>
          <p:cNvSpPr>
            <a:spLocks noGrp="1"/>
          </p:cNvSpPr>
          <p:nvPr>
            <p:ph type="sldNum" sz="quarter" idx="5"/>
          </p:nvPr>
        </p:nvSpPr>
        <p:spPr/>
        <p:txBody>
          <a:bodyPr/>
          <a:lstStyle/>
          <a:p>
            <a:fld id="{FA5C8E01-0610-1C43-9A63-AB157A857C33}" type="slidenum">
              <a:rPr lang="en-US" smtClean="0"/>
              <a:t>1</a:t>
            </a:fld>
            <a:endParaRPr lang="en-US"/>
          </a:p>
        </p:txBody>
      </p:sp>
    </p:spTree>
    <p:extLst>
      <p:ext uri="{BB962C8B-B14F-4D97-AF65-F5344CB8AC3E}">
        <p14:creationId xmlns:p14="http://schemas.microsoft.com/office/powerpoint/2010/main" val="1553247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Talking Points: </a:t>
            </a:r>
            <a:r>
              <a:rPr lang="en-US"/>
              <a:t>When people and businesses waste food, they are also wasting all of the resources that went into producing that food. The food we waste represents 21% of the water used in U.S. agriculture. Food waste in the US also accounts for nearly 20% of cropland and fertilizer use.  Wasted food is the single largest item going into our landfills. And wasting food generates greenhouse gas emissions every step of the way, from production, processing, packaging, shipping, preparation and disposal. The greenhouse gas emissions generated by wasted food are equivalent to the GHG output of 37 million cars, or one in thirteen cars on the road today. </a:t>
            </a:r>
            <a:endParaRPr lang="en-US">
              <a:cs typeface="Calibri"/>
            </a:endParaRPr>
          </a:p>
        </p:txBody>
      </p:sp>
      <p:sp>
        <p:nvSpPr>
          <p:cNvPr id="4" name="Slide Number Placeholder 3"/>
          <p:cNvSpPr>
            <a:spLocks noGrp="1"/>
          </p:cNvSpPr>
          <p:nvPr>
            <p:ph type="sldNum" sz="quarter" idx="5"/>
          </p:nvPr>
        </p:nvSpPr>
        <p:spPr/>
        <p:txBody>
          <a:bodyPr/>
          <a:lstStyle/>
          <a:p>
            <a:fld id="{FA5C8E01-0610-1C43-9A63-AB157A857C33}" type="slidenum">
              <a:rPr lang="en-US" smtClean="0"/>
              <a:t>10</a:t>
            </a:fld>
            <a:endParaRPr lang="en-US"/>
          </a:p>
        </p:txBody>
      </p:sp>
    </p:spTree>
    <p:extLst>
      <p:ext uri="{BB962C8B-B14F-4D97-AF65-F5344CB8AC3E}">
        <p14:creationId xmlns:p14="http://schemas.microsoft.com/office/powerpoint/2010/main" val="2383629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 </a:t>
            </a:r>
            <a:r>
              <a:rPr lang="en-US" sz="1200" b="0" i="0" kern="1200">
                <a:solidFill>
                  <a:schemeClr val="tx1"/>
                </a:solidFill>
                <a:effectLst/>
                <a:latin typeface="+mn-lt"/>
                <a:ea typeface="+mn-ea"/>
                <a:cs typeface="+mn-cs"/>
              </a:rPr>
              <a:t>The Environmental Protection Agency created a helpful graphic for understanding the </a:t>
            </a:r>
            <a:r>
              <a:rPr lang="en-US"/>
              <a:t>hierarchy of addressing</a:t>
            </a:r>
            <a:r>
              <a:rPr lang="en-US" sz="1200" b="0" i="0" kern="1200">
                <a:solidFill>
                  <a:schemeClr val="tx1"/>
                </a:solidFill>
                <a:effectLst/>
                <a:latin typeface="+mn-lt"/>
                <a:ea typeface="+mn-ea"/>
                <a:cs typeface="+mn-cs"/>
              </a:rPr>
              <a:t> food waste. </a:t>
            </a:r>
            <a:r>
              <a:rPr lang="en-US"/>
              <a:t>The greatest environmental</a:t>
            </a:r>
            <a:r>
              <a:rPr lang="en-US" sz="1200" b="0" i="0" kern="1200">
                <a:solidFill>
                  <a:schemeClr val="tx1"/>
                </a:solidFill>
                <a:effectLst/>
                <a:latin typeface="+mn-lt"/>
                <a:ea typeface="+mn-ea"/>
                <a:cs typeface="+mn-cs"/>
              </a:rPr>
              <a:t> </a:t>
            </a:r>
            <a:r>
              <a:rPr lang="en-US"/>
              <a:t>and social benefits associated with food waste are in preventing</a:t>
            </a:r>
            <a:r>
              <a:rPr lang="en-US" sz="1200" b="0" i="0" kern="1200">
                <a:solidFill>
                  <a:schemeClr val="tx1"/>
                </a:solidFill>
                <a:effectLst/>
                <a:latin typeface="+mn-lt"/>
                <a:ea typeface="+mn-ea"/>
                <a:cs typeface="+mn-cs"/>
              </a:rPr>
              <a:t> food </a:t>
            </a:r>
            <a:r>
              <a:rPr lang="en-US"/>
              <a:t>from being wasted in</a:t>
            </a:r>
            <a:r>
              <a:rPr lang="en-US" sz="1200" b="0" i="0" kern="1200">
                <a:solidFill>
                  <a:schemeClr val="tx1"/>
                </a:solidFill>
                <a:effectLst/>
                <a:latin typeface="+mn-lt"/>
                <a:ea typeface="+mn-ea"/>
                <a:cs typeface="+mn-cs"/>
              </a:rPr>
              <a:t> the first place. For businesses, this can mean </a:t>
            </a:r>
            <a:r>
              <a:rPr lang="en-US"/>
              <a:t>ensuring that </a:t>
            </a:r>
            <a:r>
              <a:rPr lang="en-US" sz="1200" b="0" i="0" kern="1200">
                <a:solidFill>
                  <a:schemeClr val="tx1"/>
                </a:solidFill>
                <a:effectLst/>
                <a:latin typeface="+mn-lt"/>
                <a:ea typeface="+mn-ea"/>
                <a:cs typeface="+mn-cs"/>
              </a:rPr>
              <a:t>all </a:t>
            </a:r>
            <a:r>
              <a:rPr lang="en-US"/>
              <a:t>food</a:t>
            </a:r>
            <a:r>
              <a:rPr lang="en-US" sz="1200" b="0" i="0" kern="1200">
                <a:solidFill>
                  <a:schemeClr val="tx1"/>
                </a:solidFill>
                <a:effectLst/>
                <a:latin typeface="+mn-lt"/>
                <a:ea typeface="+mn-ea"/>
                <a:cs typeface="+mn-cs"/>
              </a:rPr>
              <a:t> purchased</a:t>
            </a:r>
            <a:r>
              <a:rPr lang="en-US"/>
              <a:t> is consumed, through strategies such as</a:t>
            </a:r>
            <a:r>
              <a:rPr lang="en-US" sz="1200" b="0" i="0" kern="1200">
                <a:solidFill>
                  <a:schemeClr val="tx1"/>
                </a:solidFill>
                <a:effectLst/>
                <a:latin typeface="+mn-lt"/>
                <a:ea typeface="+mn-ea"/>
                <a:cs typeface="+mn-cs"/>
              </a:rPr>
              <a:t> cooking with </a:t>
            </a:r>
            <a:r>
              <a:rPr lang="en-US"/>
              <a:t>all parts of food</a:t>
            </a:r>
            <a:r>
              <a:rPr lang="en-US" sz="1200" b="0" i="0" kern="1200">
                <a:solidFill>
                  <a:schemeClr val="tx1"/>
                </a:solidFill>
                <a:effectLst/>
                <a:latin typeface="+mn-lt"/>
                <a:ea typeface="+mn-ea"/>
                <a:cs typeface="+mn-cs"/>
              </a:rPr>
              <a:t>, practicing better food safety protocols to avoid</a:t>
            </a:r>
            <a:r>
              <a:rPr lang="en-US"/>
              <a:t> the need for</a:t>
            </a:r>
            <a:r>
              <a:rPr lang="en-US" sz="1200" b="0" i="0" kern="1200">
                <a:solidFill>
                  <a:schemeClr val="tx1"/>
                </a:solidFill>
                <a:effectLst/>
                <a:latin typeface="+mn-lt"/>
                <a:ea typeface="+mn-ea"/>
                <a:cs typeface="+mn-cs"/>
              </a:rPr>
              <a:t> disposal, and evaluating surpluses in inventory. If</a:t>
            </a:r>
            <a:r>
              <a:rPr lang="en-US"/>
              <a:t>, after maximizing food waste prevention, businesses still have </a:t>
            </a:r>
            <a:r>
              <a:rPr lang="en-US" sz="1200" b="0" i="0" kern="1200">
                <a:solidFill>
                  <a:schemeClr val="tx1"/>
                </a:solidFill>
                <a:effectLst/>
                <a:latin typeface="+mn-lt"/>
                <a:ea typeface="+mn-ea"/>
                <a:cs typeface="+mn-cs"/>
              </a:rPr>
              <a:t>surplus food, it’s important to </a:t>
            </a:r>
            <a:r>
              <a:rPr lang="en-US"/>
              <a:t>donate suitable food for</a:t>
            </a:r>
            <a:r>
              <a:rPr lang="en-US" sz="1200" b="0" i="0" kern="1200">
                <a:solidFill>
                  <a:schemeClr val="tx1"/>
                </a:solidFill>
                <a:effectLst/>
                <a:latin typeface="+mn-lt"/>
                <a:ea typeface="+mn-ea"/>
                <a:cs typeface="+mn-cs"/>
              </a:rPr>
              <a:t> </a:t>
            </a:r>
            <a:r>
              <a:rPr lang="en-US"/>
              <a:t>redistribution</a:t>
            </a:r>
            <a:r>
              <a:rPr lang="en-US" sz="1200" b="0" i="0" kern="1200">
                <a:solidFill>
                  <a:schemeClr val="tx1"/>
                </a:solidFill>
                <a:effectLst/>
                <a:latin typeface="+mn-lt"/>
                <a:ea typeface="+mn-ea"/>
                <a:cs typeface="+mn-cs"/>
              </a:rPr>
              <a:t> to people </a:t>
            </a:r>
            <a:r>
              <a:rPr lang="en-US"/>
              <a:t>in need</a:t>
            </a:r>
            <a:r>
              <a:rPr lang="en-US" sz="1200" b="0" i="0" kern="1200">
                <a:solidFill>
                  <a:schemeClr val="tx1"/>
                </a:solidFill>
                <a:effectLst/>
                <a:latin typeface="+mn-lt"/>
                <a:ea typeface="+mn-ea"/>
                <a:cs typeface="+mn-cs"/>
              </a:rPr>
              <a:t>. </a:t>
            </a:r>
            <a:r>
              <a:rPr lang="en-US"/>
              <a:t>Finally, any inedible parts or food that cannot be eaten should be recycled through composting, anaerobic digestion, or animal feed. The</a:t>
            </a:r>
            <a:r>
              <a:rPr lang="en-US" sz="1200" b="0" i="0" kern="1200">
                <a:solidFill>
                  <a:schemeClr val="tx1"/>
                </a:solidFill>
                <a:effectLst/>
                <a:latin typeface="+mn-lt"/>
                <a:ea typeface="+mn-ea"/>
                <a:cs typeface="+mn-cs"/>
              </a:rPr>
              <a:t> top two approaches to food waste </a:t>
            </a:r>
            <a:r>
              <a:rPr lang="en-US"/>
              <a:t>reduction, prevention and donation,</a:t>
            </a:r>
            <a:r>
              <a:rPr lang="en-US" sz="1200" b="0" i="0" kern="1200">
                <a:solidFill>
                  <a:schemeClr val="tx1"/>
                </a:solidFill>
                <a:effectLst/>
                <a:latin typeface="+mn-lt"/>
                <a:ea typeface="+mn-ea"/>
                <a:cs typeface="+mn-cs"/>
              </a:rPr>
              <a:t> are the ones that we will be focusing on during this training</a:t>
            </a:r>
            <a:r>
              <a:rPr lang="en-US"/>
              <a:t>.</a:t>
            </a:r>
          </a:p>
        </p:txBody>
      </p:sp>
      <p:sp>
        <p:nvSpPr>
          <p:cNvPr id="4" name="Slide Number Placeholder 3"/>
          <p:cNvSpPr>
            <a:spLocks noGrp="1"/>
          </p:cNvSpPr>
          <p:nvPr>
            <p:ph type="sldNum" sz="quarter" idx="5"/>
          </p:nvPr>
        </p:nvSpPr>
        <p:spPr/>
        <p:txBody>
          <a:bodyPr/>
          <a:lstStyle/>
          <a:p>
            <a:fld id="{FA5C8E01-0610-1C43-9A63-AB157A857C33}" type="slidenum">
              <a:rPr lang="en-US" smtClean="0"/>
              <a:t>11</a:t>
            </a:fld>
            <a:endParaRPr lang="en-US"/>
          </a:p>
        </p:txBody>
      </p:sp>
    </p:spTree>
    <p:extLst>
      <p:ext uri="{BB962C8B-B14F-4D97-AF65-F5344CB8AC3E}">
        <p14:creationId xmlns:p14="http://schemas.microsoft.com/office/powerpoint/2010/main" val="1860455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cs typeface="Calibri"/>
              </a:rPr>
              <a:t>Talking Points: </a:t>
            </a:r>
            <a:r>
              <a:rPr lang="en-US" b="0" i="0" dirty="0">
                <a:solidFill>
                  <a:srgbClr val="000000"/>
                </a:solidFill>
                <a:effectLst/>
                <a:latin typeface="Calibri" panose="020F0502020204030204" pitchFamily="34" charset="0"/>
              </a:rPr>
              <a:t>Now that I’ve laid out the general scope of food waste in the United States, let’s discuss the overlap between preventing wasted food, cost savings and food safety. By making the case that food facilities can see cost savings by implementing food waste reduction strategies, food facilities can use these strategies to improve food safety practices.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C8E01-0610-1C43-9A63-AB157A857C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438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AutoNum type="arabicPeriod" startAt="13"/>
            </a:pPr>
            <a:r>
              <a:rPr lang="en-US" sz="1800" b="1" i="0" dirty="0">
                <a:solidFill>
                  <a:srgbClr val="000000"/>
                </a:solidFill>
                <a:effectLst/>
                <a:latin typeface="Calibri" panose="020F0502020204030204" pitchFamily="34" charset="0"/>
              </a:rPr>
              <a:t>Talking Points</a:t>
            </a:r>
            <a:r>
              <a:rPr lang="en-US" sz="1800" b="0" i="0" dirty="0">
                <a:solidFill>
                  <a:srgbClr val="000000"/>
                </a:solidFill>
                <a:effectLst/>
                <a:latin typeface="Calibri" panose="020F0502020204030204" pitchFamily="34" charset="0"/>
              </a:rPr>
              <a:t>: For businesses, when food waste is prevented, financial benefits are maximized because purchased food is fully consumed and used. You all can play an important role in preventing food from going to waste in food facilities. Messages around cost savings generally resonate with food facilities that have very slim profit margins. In a 2017 study by World Resources Institute and WRAP, researchers found that after evaluating cost and benefit data from 1200 businesses across 17 countries nearly every single company had a positive return from investments in curbing food loss and waste in their </a:t>
            </a:r>
            <a:r>
              <a:rPr lang="en-US" sz="1800" b="0" i="0" dirty="0" err="1">
                <a:solidFill>
                  <a:srgbClr val="000000"/>
                </a:solidFill>
                <a:effectLst/>
                <a:latin typeface="Calibri" panose="020F0502020204030204" pitchFamily="34" charset="0"/>
              </a:rPr>
              <a:t>operations.</a:t>
            </a:r>
            <a:r>
              <a:rPr lang="en-US" sz="1800" b="0" i="0" baseline="30000" dirty="0" err="1">
                <a:solidFill>
                  <a:srgbClr val="000000"/>
                </a:solidFill>
                <a:effectLst/>
                <a:latin typeface="Calibri" panose="020F0502020204030204" pitchFamily="34" charset="0"/>
              </a:rPr>
              <a:t>i</a:t>
            </a:r>
            <a:r>
              <a:rPr lang="en-US" sz="1800" b="0" i="0" dirty="0">
                <a:solidFill>
                  <a:srgbClr val="000000"/>
                </a:solidFill>
                <a:effectLst/>
                <a:latin typeface="Calibri" panose="020F0502020204030204" pitchFamily="34" charset="0"/>
              </a:rPr>
              <a:t> When communicating with food facilities, you can reinforce the message that investments in food waste reduction—and food safety—almost always see a positive return. Some ways to incorporate this messaging into your communications are listed on in this slide. You can say: </a:t>
            </a:r>
          </a:p>
          <a:p>
            <a:pPr algn="l" rtl="0" fontAlgn="base"/>
            <a:r>
              <a:rPr lang="en-US" sz="1800" b="0" i="0" dirty="0">
                <a:solidFill>
                  <a:srgbClr val="000000"/>
                </a:solidFill>
                <a:effectLst/>
                <a:latin typeface="Calibri" panose="020F0502020204030204" pitchFamily="34" charset="0"/>
              </a:rPr>
              <a:t>“By reducing food waste, you can save money” </a:t>
            </a:r>
            <a:endParaRPr lang="en-US"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“Practicing better food safety also reduces food waste and ensures that you can sell/serve all of your food.” </a:t>
            </a:r>
            <a:endParaRPr lang="en-US"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“There are also beneficial impacts on your community and the environment” </a:t>
            </a:r>
            <a:endParaRPr lang="en-US"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Some helpful food safety and food waste reduction tools that food facilities might be interested in trying to save money including temperature logs and quarterly maintenance report.  </a:t>
            </a:r>
          </a:p>
          <a:p>
            <a:pPr algn="l" rtl="0" fontAlgn="base"/>
            <a:endParaRPr lang="en-US" b="0" i="0" dirty="0">
              <a:solidFill>
                <a:srgbClr val="000000"/>
              </a:solidFill>
              <a:effectLst/>
              <a:latin typeface="Calibri" panose="020F0502020204030204" pitchFamily="34" charset="0"/>
            </a:endParaRPr>
          </a:p>
          <a:p>
            <a:r>
              <a:rPr lang="en-US" dirty="0"/>
              <a:t>Source:</a:t>
            </a:r>
          </a:p>
          <a:p>
            <a:r>
              <a:rPr lang="en-US" sz="1800" b="0" i="0" baseline="30000" dirty="0">
                <a:solidFill>
                  <a:srgbClr val="000000"/>
                </a:solidFill>
                <a:effectLst/>
                <a:latin typeface="Calibri" panose="020F0502020204030204" pitchFamily="34" charset="0"/>
              </a:rPr>
              <a:t>i</a:t>
            </a:r>
            <a:r>
              <a:rPr lang="en-US" sz="1800" b="0" i="0" dirty="0">
                <a:solidFill>
                  <a:srgbClr val="000000"/>
                </a:solidFill>
                <a:effectLst/>
                <a:latin typeface="Calibri" panose="020F0502020204030204" pitchFamily="34" charset="0"/>
              </a:rPr>
              <a:t> Goodwin, Liz. By the Numbers: The Business Case for Reducing Food Loss and Waste. March 6, 2017. https://www.wri.org/insights/numbers-business-case-reducing-food-loss-and-waste </a:t>
            </a:r>
            <a:endParaRPr lang="en-US" dirty="0"/>
          </a:p>
        </p:txBody>
      </p:sp>
      <p:sp>
        <p:nvSpPr>
          <p:cNvPr id="4" name="Slide Number Placeholder 3"/>
          <p:cNvSpPr>
            <a:spLocks noGrp="1"/>
          </p:cNvSpPr>
          <p:nvPr>
            <p:ph type="sldNum" sz="quarter" idx="5"/>
          </p:nvPr>
        </p:nvSpPr>
        <p:spPr/>
        <p:txBody>
          <a:bodyPr/>
          <a:lstStyle/>
          <a:p>
            <a:fld id="{FA5C8E01-0610-1C43-9A63-AB157A857C33}" type="slidenum">
              <a:rPr lang="en-US" smtClean="0"/>
              <a:t>13</a:t>
            </a:fld>
            <a:endParaRPr lang="en-US"/>
          </a:p>
        </p:txBody>
      </p:sp>
    </p:spTree>
    <p:extLst>
      <p:ext uri="{BB962C8B-B14F-4D97-AF65-F5344CB8AC3E}">
        <p14:creationId xmlns:p14="http://schemas.microsoft.com/office/powerpoint/2010/main" val="3767323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r>
              <a:rPr lang="en-US" sz="1800" b="1" i="1" dirty="0">
                <a:solidFill>
                  <a:srgbClr val="000000"/>
                </a:solidFill>
                <a:effectLst/>
                <a:latin typeface="Calibri" panose="020F0502020204030204" pitchFamily="34" charset="0"/>
              </a:rPr>
              <a:t>Presenter Notes:</a:t>
            </a:r>
            <a:r>
              <a:rPr lang="en-US" sz="1800" b="0" i="1" dirty="0">
                <a:solidFill>
                  <a:srgbClr val="000000"/>
                </a:solidFill>
                <a:effectLst/>
                <a:latin typeface="Calibri" panose="020F0502020204030204" pitchFamily="34" charset="0"/>
              </a:rPr>
              <a:t> Please update these recommendations so that they are relevant to what a health inspector might recommend at their inspections. It’s okay to get creative!</a:t>
            </a:r>
            <a:r>
              <a:rPr lang="en-US" sz="1800" b="0" i="0" dirty="0">
                <a:solidFill>
                  <a:srgbClr val="000000"/>
                </a:solidFill>
                <a:effectLst/>
                <a:latin typeface="Calibri" panose="020F0502020204030204" pitchFamily="34" charset="0"/>
              </a:rPr>
              <a:t> </a:t>
            </a:r>
          </a:p>
          <a:p>
            <a:pPr algn="l" rtl="0" fontAlgn="base">
              <a:buFont typeface="+mj-lt"/>
              <a:buAutoNum type="arabicPeriod" startAt="14"/>
            </a:pPr>
            <a:endParaRPr lang="en-US" sz="1800" b="0" i="0" dirty="0">
              <a:solidFill>
                <a:srgbClr val="000000"/>
              </a:solidFill>
              <a:effectLst/>
              <a:latin typeface="Calibri" panose="020F0502020204030204" pitchFamily="34" charset="0"/>
            </a:endParaRPr>
          </a:p>
          <a:p>
            <a:pPr algn="l" rtl="0" fontAlgn="base"/>
            <a:r>
              <a:rPr lang="en-US" sz="1800" b="1" i="0" dirty="0">
                <a:solidFill>
                  <a:srgbClr val="000000"/>
                </a:solidFill>
                <a:effectLst/>
                <a:latin typeface="Calibri" panose="020F0502020204030204" pitchFamily="34" charset="0"/>
              </a:rPr>
              <a:t>Talking Points: </a:t>
            </a:r>
            <a:r>
              <a:rPr lang="en-US" sz="1800" b="0" i="0" dirty="0">
                <a:solidFill>
                  <a:srgbClr val="000000"/>
                </a:solidFill>
                <a:effectLst/>
                <a:latin typeface="Calibri" panose="020F0502020204030204" pitchFamily="34" charset="0"/>
              </a:rPr>
              <a:t>There are many strategies that food facilities can take to reduce food waste. This slide includes a few recommendations. These include keeping a better inventory of food in storage, updating signage, suggesting different container sizes, better maintenance records, or assigning staff to be a point person for collecting food that is close to end of life. These recommendations are really up to you, and are could be similar to what you already tell facilities. This is a great opportunity in your inspections to think about discussing some of the environmental and financial impacts of letting food become unsafe and go to waste.  </a:t>
            </a:r>
            <a:endParaRPr lang="en-US"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A5C8E01-0610-1C43-9A63-AB157A857C33}" type="slidenum">
              <a:rPr lang="en-US" smtClean="0"/>
              <a:t>14</a:t>
            </a:fld>
            <a:endParaRPr lang="en-US"/>
          </a:p>
        </p:txBody>
      </p:sp>
    </p:spTree>
    <p:extLst>
      <p:ext uri="{BB962C8B-B14F-4D97-AF65-F5344CB8AC3E}">
        <p14:creationId xmlns:p14="http://schemas.microsoft.com/office/powerpoint/2010/main" val="3470480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AutoNum type="arabicPeriod" startAt="15"/>
            </a:pPr>
            <a:r>
              <a:rPr lang="en-US" sz="1800" b="1" i="0" dirty="0">
                <a:solidFill>
                  <a:srgbClr val="000000"/>
                </a:solidFill>
                <a:effectLst/>
                <a:latin typeface="Calibri" panose="020F0502020204030204" pitchFamily="34" charset="0"/>
              </a:rPr>
              <a:t>Talking Points: </a:t>
            </a:r>
            <a:r>
              <a:rPr lang="en-US" sz="1800" b="0" i="0" dirty="0">
                <a:solidFill>
                  <a:srgbClr val="000000"/>
                </a:solidFill>
                <a:effectLst/>
                <a:latin typeface="Calibri" panose="020F0502020204030204" pitchFamily="34" charset="0"/>
              </a:rPr>
              <a:t>The recommendations presented are just some theoretical examples. Every community is different and this is where you are going to be most helpful. What are you seeing in the food facilities that you visit? What violations or scenarios do you see that most often lead to food waste? What recommendations like these have you used or will use to incorporate food waste talking points into inspections? Do you think that this is a viable or worthwhile approach? </a:t>
            </a:r>
          </a:p>
          <a:p>
            <a:pPr algn="l" rtl="0" fontAlgn="base">
              <a:buFont typeface="+mj-lt"/>
              <a:buAutoNum type="arabicPeriod" startAt="15"/>
            </a:pPr>
            <a:endParaRPr lang="en-US" sz="1800" b="0" i="0" dirty="0">
              <a:solidFill>
                <a:srgbClr val="000000"/>
              </a:solidFill>
              <a:effectLst/>
              <a:latin typeface="Calibri" panose="020F0502020204030204" pitchFamily="34" charset="0"/>
            </a:endParaRPr>
          </a:p>
          <a:p>
            <a:pPr algn="l" rtl="0" fontAlgn="base"/>
            <a:r>
              <a:rPr lang="en-US" sz="1800" b="1" i="0" dirty="0">
                <a:solidFill>
                  <a:srgbClr val="000000"/>
                </a:solidFill>
                <a:effectLst/>
                <a:latin typeface="Calibri" panose="020F0502020204030204" pitchFamily="34" charset="0"/>
              </a:rPr>
              <a:t>Allow for ~5 minute audience discussion at this point</a:t>
            </a:r>
            <a:r>
              <a:rPr lang="en-US" sz="1800" b="0" i="0" dirty="0">
                <a:solidFill>
                  <a:srgbClr val="000000"/>
                </a:solidFill>
                <a:effectLst/>
                <a:latin typeface="Calibri" panose="020F0502020204030204" pitchFamily="34" charset="0"/>
              </a:rPr>
              <a:t> </a:t>
            </a:r>
            <a:endParaRPr lang="en-US" b="0" i="0" dirty="0">
              <a:solidFill>
                <a:srgbClr val="000000"/>
              </a:solidFill>
              <a:effectLst/>
              <a:latin typeface="Calibri" panose="020F0502020204030204" pitchFamily="34" charset="0"/>
            </a:endParaRPr>
          </a:p>
          <a:p>
            <a:endParaRPr lang="en-US" dirty="0">
              <a:cs typeface="Calibri"/>
            </a:endParaRPr>
          </a:p>
          <a:p>
            <a:r>
              <a:rPr lang="en-US" sz="1200" b="1" kern="1200" dirty="0">
                <a:solidFill>
                  <a:schemeClr val="tx1"/>
                </a:solidFill>
                <a:effectLst/>
                <a:latin typeface="+mn-lt"/>
                <a:ea typeface="+mn-ea"/>
                <a:cs typeface="+mn-cs"/>
              </a:rPr>
              <a:t>Audience Discussion (2-5 min): </a:t>
            </a:r>
            <a:r>
              <a:rPr lang="en-US" sz="1200" kern="1200" dirty="0">
                <a:solidFill>
                  <a:schemeClr val="tx1"/>
                </a:solidFill>
                <a:effectLst/>
                <a:latin typeface="+mn-lt"/>
                <a:ea typeface="+mn-ea"/>
                <a:cs typeface="+mn-cs"/>
              </a:rPr>
              <a:t>Ask the audience what are you seeing in the food facilities that you visit</a:t>
            </a:r>
            <a:r>
              <a:rPr lang="en-US" dirty="0"/>
              <a:t> relevant to food waste</a:t>
            </a:r>
            <a:r>
              <a:rPr lang="en-US" sz="1200" kern="1200" dirty="0">
                <a:solidFill>
                  <a:schemeClr val="tx1"/>
                </a:solidFill>
                <a:effectLst/>
                <a:latin typeface="+mn-lt"/>
                <a:ea typeface="+mn-ea"/>
                <a:cs typeface="+mn-cs"/>
              </a:rPr>
              <a:t>? What violations or scenarios do you see that most often lead to food waste? What recommendations like these have you used or will</a:t>
            </a:r>
            <a:r>
              <a:rPr lang="en-US" dirty="0"/>
              <a:t> you</a:t>
            </a:r>
            <a:r>
              <a:rPr lang="en-US" sz="1200" kern="1200" dirty="0">
                <a:solidFill>
                  <a:schemeClr val="tx1"/>
                </a:solidFill>
                <a:effectLst/>
                <a:latin typeface="+mn-lt"/>
                <a:ea typeface="+mn-ea"/>
                <a:cs typeface="+mn-cs"/>
              </a:rPr>
              <a:t> use to incorporate food waste talking points into inspections? Do you think that this is a viable or worthwhile approach?</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A5C8E01-0610-1C43-9A63-AB157A857C33}" type="slidenum">
              <a:rPr lang="en-US" smtClean="0"/>
              <a:t>15</a:t>
            </a:fld>
            <a:endParaRPr lang="en-US"/>
          </a:p>
        </p:txBody>
      </p:sp>
    </p:spTree>
    <p:extLst>
      <p:ext uri="{BB962C8B-B14F-4D97-AF65-F5344CB8AC3E}">
        <p14:creationId xmlns:p14="http://schemas.microsoft.com/office/powerpoint/2010/main" val="3340254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Talking Points: </a:t>
            </a:r>
            <a:r>
              <a:rPr lang="en-US" sz="1800" b="1" i="0" dirty="0">
                <a:solidFill>
                  <a:srgbClr val="000000"/>
                </a:solidFill>
                <a:effectLst/>
                <a:latin typeface="Calibri" panose="020F0502020204030204" pitchFamily="34" charset="0"/>
              </a:rPr>
              <a:t> </a:t>
            </a:r>
            <a:r>
              <a:rPr lang="en-US" sz="1800" b="0" i="0" dirty="0">
                <a:solidFill>
                  <a:srgbClr val="000000"/>
                </a:solidFill>
                <a:effectLst/>
                <a:latin typeface="Calibri" panose="020F0502020204030204" pitchFamily="34" charset="0"/>
              </a:rPr>
              <a:t>Next we are going to discuss safe food donation. All communities have residents who lack the means to consistently obtain the foods they need. Food insecurity is a pervasive challenge in the U.S., with nearly one in eight Americans needing assistance to meet their food needs.  The donation of surplus food by grocery stores, restaurants, hotels, colleges, schools, sports facilities, food manufacturers and other licensed food facilities is an important strategy for reducing the amount of food that is discarded and closing the meals gap in our communities. While food donation doesn’t solve the root causes of why people are not able to afford enough food, it is critical for channeling appropriate foods to people in need. In this section we will discuss food insecurity, why food donations are important, common myths that deter food facilities from donating food, and facts for food facilities interested in donating food. </a:t>
            </a:r>
            <a:endParaRPr lang="en-US" sz="1200" b="0" i="0" kern="1200" dirty="0">
              <a:solidFill>
                <a:schemeClr val="tx1"/>
              </a:solidFill>
              <a:effectLst/>
              <a:latin typeface="+mn-lt"/>
              <a:ea typeface="+mn-ea"/>
              <a:cs typeface="+mn-cs"/>
            </a:endParaRPr>
          </a:p>
          <a:p>
            <a:pPr marL="171450" indent="-171450" rtl="0" fontAlgn="base">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rtl="0" fontAlgn="base">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rtl="0" fontAlgn="base">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C8E01-0610-1C43-9A63-AB157A857C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993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r>
              <a:rPr lang="en-US" sz="1800" b="1" i="1" dirty="0">
                <a:solidFill>
                  <a:srgbClr val="000000"/>
                </a:solidFill>
                <a:effectLst/>
                <a:latin typeface="Calibri" panose="020F0502020204030204" pitchFamily="34" charset="0"/>
              </a:rPr>
              <a:t>Presenter Notes:</a:t>
            </a:r>
            <a:r>
              <a:rPr lang="en-US" sz="1800" b="0" i="1" dirty="0">
                <a:solidFill>
                  <a:srgbClr val="000000"/>
                </a:solidFill>
                <a:effectLst/>
                <a:latin typeface="Calibri" panose="020F0502020204030204" pitchFamily="34" charset="0"/>
              </a:rPr>
              <a:t> You will need to fill in these numbers based on your community. It is also a good idea to update the national average food insecurity number which you can find here: </a:t>
            </a:r>
            <a:r>
              <a:rPr lang="en-US" sz="1800" b="0" i="1" u="sng" strike="noStrike" dirty="0">
                <a:solidFill>
                  <a:srgbClr val="0563C1"/>
                </a:solidFill>
                <a:effectLst/>
                <a:latin typeface="Calibri" panose="020F0502020204030204" pitchFamily="34" charset="0"/>
                <a:hlinkClick r:id="rId3"/>
              </a:rPr>
              <a:t>https://www.ers.usda.gov/topics/food-nutrition-assistance/food-security-in-the-us/key-statistics-graphics.aspx</a:t>
            </a:r>
            <a:r>
              <a:rPr lang="en-US" sz="1800" b="0" i="1" dirty="0">
                <a:solidFill>
                  <a:srgbClr val="000000"/>
                </a:solidFill>
                <a:effectLst/>
                <a:latin typeface="Calibri" panose="020F0502020204030204" pitchFamily="34" charset="0"/>
              </a:rPr>
              <a:t>  </a:t>
            </a:r>
            <a:r>
              <a:rPr lang="en-US" sz="1800" b="0" i="0" dirty="0">
                <a:solidFill>
                  <a:srgbClr val="000000"/>
                </a:solidFill>
                <a:effectLst/>
                <a:latin typeface="Calibri" panose="020F0502020204030204" pitchFamily="34" charset="0"/>
              </a:rPr>
              <a:t> </a:t>
            </a:r>
          </a:p>
          <a:p>
            <a:pPr algn="l" rtl="0" fontAlgn="base">
              <a:buFont typeface="+mj-lt"/>
              <a:buNone/>
            </a:pPr>
            <a:endParaRPr lang="en-US" sz="1800" b="0" i="0" dirty="0">
              <a:solidFill>
                <a:srgbClr val="000000"/>
              </a:solidFill>
              <a:effectLst/>
              <a:latin typeface="Calibri" panose="020F0502020204030204" pitchFamily="34" charset="0"/>
            </a:endParaRPr>
          </a:p>
          <a:p>
            <a:pPr algn="l" rtl="0" fontAlgn="base"/>
            <a:r>
              <a:rPr lang="en-US" sz="1800" b="1" i="0" dirty="0">
                <a:solidFill>
                  <a:srgbClr val="000000"/>
                </a:solidFill>
                <a:effectLst/>
                <a:latin typeface="Calibri" panose="020F0502020204030204" pitchFamily="34" charset="0"/>
              </a:rPr>
              <a:t>Talking Points:</a:t>
            </a:r>
            <a:r>
              <a:rPr lang="en-US" sz="1800" b="0" i="0" dirty="0">
                <a:solidFill>
                  <a:srgbClr val="000000"/>
                </a:solidFill>
                <a:effectLst/>
                <a:latin typeface="Calibri" panose="020F0502020204030204" pitchFamily="34" charset="0"/>
              </a:rPr>
              <a:t> The USDA defines “food insecurity” as the lack of access, at times, to enough food for all household members. Here we focus on some of the statistics for CITY/COUNTY NAME. Roughly 1 in XX residents are considered food insecure.  That’s X% of your community’s population relative to a national average of XX (10.5% as of September 2020). When you convert the food budget shortfall in a specific area into a number of meals that that shortfall represents, you get what’s called the meals gap. In CITY/COUNTY NAME, the meal gap is estimated at XX million meals per year. Nationally, the meals gap is 6.8 million meals per year. Expanding donation of surplus foods from grocery stores, restaurants, institutions and other sources -- and making sure it’s done safely -- can be a key part of the solution to fill this meals gap.  </a:t>
            </a:r>
            <a:endParaRPr lang="en-US" b="0" i="0" dirty="0">
              <a:solidFill>
                <a:srgbClr val="000000"/>
              </a:solidFill>
              <a:effectLst/>
              <a:latin typeface="Calibri" panose="020F0502020204030204" pitchFamily="34" charset="0"/>
            </a:endParaRP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PRE-TRAINING WORK: </a:t>
            </a:r>
          </a:p>
          <a:p>
            <a:r>
              <a:rPr lang="en-US" sz="1200" i="1" kern="1200" dirty="0">
                <a:solidFill>
                  <a:schemeClr val="tx1"/>
                </a:solidFill>
                <a:effectLst/>
                <a:latin typeface="+mn-lt"/>
                <a:ea typeface="+mn-ea"/>
                <a:cs typeface="+mn-cs"/>
              </a:rPr>
              <a:t>Instructions for calculating the meals gap in your community: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information needed for this slide can be obtained from the Food Insecurity in America map at Feeding America’s website: </a:t>
            </a:r>
            <a:r>
              <a:rPr lang="en-US" sz="1200" u="sng" kern="1200" dirty="0">
                <a:solidFill>
                  <a:schemeClr val="tx1"/>
                </a:solidFill>
                <a:effectLst/>
                <a:latin typeface="+mn-lt"/>
                <a:ea typeface="+mn-ea"/>
                <a:cs typeface="+mn-cs"/>
                <a:hlinkClick r:id="rId4"/>
              </a:rPr>
              <a:t>https://map.feedingamerica.org/</a:t>
            </a:r>
            <a:r>
              <a:rPr lang="en-US" sz="1200" kern="1200" dirty="0">
                <a:solidFill>
                  <a:schemeClr val="tx1"/>
                </a:solidFill>
                <a:effectLst/>
                <a:latin typeface="+mn-lt"/>
                <a:ea typeface="+mn-ea"/>
                <a:cs typeface="+mn-cs"/>
              </a:rPr>
              <a:t>.  Feeding America has estimated food insecurity rates for every county in the U.S.  As information is available for counties and not for cities, you may need to present your data in the </a:t>
            </a:r>
            <a:r>
              <a:rPr lang="en-US" sz="1200" kern="1200" dirty="0" err="1">
                <a:solidFill>
                  <a:schemeClr val="tx1"/>
                </a:solidFill>
                <a:effectLst/>
                <a:latin typeface="+mn-lt"/>
                <a:ea typeface="+mn-ea"/>
                <a:cs typeface="+mn-cs"/>
              </a:rPr>
              <a:t>powerpoint</a:t>
            </a:r>
            <a:r>
              <a:rPr lang="en-US" sz="1200" kern="1200" dirty="0">
                <a:solidFill>
                  <a:schemeClr val="tx1"/>
                </a:solidFill>
                <a:effectLst/>
                <a:latin typeface="+mn-lt"/>
                <a:ea typeface="+mn-ea"/>
                <a:cs typeface="+mn-cs"/>
              </a:rPr>
              <a:t> for your county or identify an alternate source of data. We suggest calculating the figures shown on slide 15 as follows:</a:t>
            </a:r>
          </a:p>
          <a:p>
            <a:pPr lvl="1"/>
            <a:r>
              <a:rPr lang="en-US" sz="1200" kern="1200" dirty="0">
                <a:solidFill>
                  <a:schemeClr val="tx1"/>
                </a:solidFill>
                <a:effectLst/>
                <a:latin typeface="+mn-lt"/>
                <a:ea typeface="+mn-ea"/>
                <a:cs typeface="+mn-cs"/>
              </a:rPr>
              <a:t>To calculate food insecurity rates:  In the Feeding America map of the U.S., hover over your county to see the data for your county.  Use the figure shown for the number of food insecure people and divide it by the population of your county.</a:t>
            </a:r>
          </a:p>
          <a:p>
            <a:pPr lvl="1"/>
            <a:r>
              <a:rPr lang="en-US" sz="1200" kern="1200" dirty="0">
                <a:solidFill>
                  <a:schemeClr val="tx1"/>
                </a:solidFill>
                <a:effectLst/>
                <a:latin typeface="+mn-lt"/>
                <a:ea typeface="+mn-ea"/>
                <a:cs typeface="+mn-cs"/>
              </a:rPr>
              <a:t>For national food insecurity rates, scroll down below the U.S. map to find the estimated number of food insecure people in the U.S.  (This figure was 40.4 million as of September 2019).  Divide that figure by the total U.S. population to arrive at the percentage of Americans who are food insecure.  (This figure was 10.5% as of 2019, reported in September 2020)</a:t>
            </a:r>
          </a:p>
          <a:p>
            <a:pPr lvl="1"/>
            <a:r>
              <a:rPr lang="en-US" sz="1200" kern="1200" dirty="0">
                <a:solidFill>
                  <a:schemeClr val="tx1"/>
                </a:solidFill>
                <a:effectLst/>
                <a:latin typeface="+mn-lt"/>
                <a:ea typeface="+mn-ea"/>
                <a:cs typeface="+mn-cs"/>
              </a:rPr>
              <a:t>To calculate the “meal gap” in your county, use the Feeding America data for your county.  Divide the “Additional Money Required to Meet Food Needs” figure by the “Average Meal Cost” for your county.  The meal gap is an estimate of the amount of money that county residents lack to purchase the food needed to meet their needs.  That financial shortfall is then translated into the number of meals using the average cost per meal for a given county.  Feeding America provides more information about how Meal Gap data was determined </a:t>
            </a:r>
            <a:r>
              <a:rPr lang="en-US" sz="1200" u="sng" kern="1200" dirty="0">
                <a:solidFill>
                  <a:schemeClr val="tx1"/>
                </a:solidFill>
                <a:effectLst/>
                <a:latin typeface="+mn-lt"/>
                <a:ea typeface="+mn-ea"/>
                <a:cs typeface="+mn-cs"/>
                <a:hlinkClick r:id="rId5"/>
              </a:rPr>
              <a:t>here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A5C8E01-0610-1C43-9A63-AB157A857C33}" type="slidenum">
              <a:rPr lang="en-US" smtClean="0"/>
              <a:t>17</a:t>
            </a:fld>
            <a:endParaRPr lang="en-US"/>
          </a:p>
        </p:txBody>
      </p:sp>
    </p:spTree>
    <p:extLst>
      <p:ext uri="{BB962C8B-B14F-4D97-AF65-F5344CB8AC3E}">
        <p14:creationId xmlns:p14="http://schemas.microsoft.com/office/powerpoint/2010/main" val="1674839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Talking Points: </a:t>
            </a:r>
            <a:r>
              <a:rPr lang="en-US" sz="1200" kern="1200">
                <a:solidFill>
                  <a:schemeClr val="tx1"/>
                </a:solidFill>
                <a:effectLst/>
                <a:latin typeface="+mn-lt"/>
                <a:ea typeface="+mn-ea"/>
                <a:cs typeface="+mn-cs"/>
              </a:rPr>
              <a:t>Food insecurity stems from several complex systemic problems including </a:t>
            </a:r>
            <a:r>
              <a:rPr lang="en-US"/>
              <a:t>lack of sufficient income</a:t>
            </a:r>
            <a:r>
              <a:rPr lang="en-US" sz="1200" kern="1200">
                <a:solidFill>
                  <a:schemeClr val="tx1"/>
                </a:solidFill>
                <a:effectLst/>
                <a:latin typeface="+mn-lt"/>
                <a:ea typeface="+mn-ea"/>
                <a:cs typeface="+mn-cs"/>
              </a:rPr>
              <a:t>, transportation, housing and childcare. Emergency food assistance, such as food </a:t>
            </a:r>
            <a:r>
              <a:rPr lang="en-US"/>
              <a:t>donation, is </a:t>
            </a:r>
            <a:r>
              <a:rPr lang="en-US" sz="1200" kern="1200">
                <a:solidFill>
                  <a:schemeClr val="tx1"/>
                </a:solidFill>
                <a:effectLst/>
                <a:latin typeface="+mn-lt"/>
                <a:ea typeface="+mn-ea"/>
                <a:cs typeface="+mn-cs"/>
              </a:rPr>
              <a:t>not</a:t>
            </a:r>
            <a:r>
              <a:rPr lang="en-US"/>
              <a:t> a</a:t>
            </a:r>
            <a:r>
              <a:rPr lang="en-US" sz="1200" kern="1200">
                <a:solidFill>
                  <a:schemeClr val="tx1"/>
                </a:solidFill>
                <a:effectLst/>
                <a:latin typeface="+mn-lt"/>
                <a:ea typeface="+mn-ea"/>
                <a:cs typeface="+mn-cs"/>
              </a:rPr>
              <a:t> systemic </a:t>
            </a:r>
            <a:r>
              <a:rPr lang="en-US"/>
              <a:t>solution</a:t>
            </a:r>
            <a:r>
              <a:rPr lang="en-US" sz="1200" kern="1200">
                <a:solidFill>
                  <a:schemeClr val="tx1"/>
                </a:solidFill>
                <a:effectLst/>
                <a:latin typeface="+mn-lt"/>
                <a:ea typeface="+mn-ea"/>
                <a:cs typeface="+mn-cs"/>
              </a:rPr>
              <a:t> to hunger. </a:t>
            </a:r>
            <a:r>
              <a:rPr lang="en-US"/>
              <a:t>It is, </a:t>
            </a:r>
            <a:r>
              <a:rPr lang="en-US" sz="1200" kern="1200">
                <a:solidFill>
                  <a:schemeClr val="tx1"/>
                </a:solidFill>
                <a:effectLst/>
                <a:latin typeface="+mn-lt"/>
                <a:ea typeface="+mn-ea"/>
                <a:cs typeface="+mn-cs"/>
              </a:rPr>
              <a:t>however, critical for channeling appropriate and safe </a:t>
            </a:r>
            <a:r>
              <a:rPr lang="en-US"/>
              <a:t>food</a:t>
            </a:r>
            <a:r>
              <a:rPr lang="en-US" sz="1200" kern="1200">
                <a:solidFill>
                  <a:schemeClr val="tx1"/>
                </a:solidFill>
                <a:effectLst/>
                <a:latin typeface="+mn-lt"/>
                <a:ea typeface="+mn-ea"/>
                <a:cs typeface="+mn-cs"/>
              </a:rPr>
              <a:t> to people who need it. Often, </a:t>
            </a:r>
            <a:r>
              <a:rPr lang="en-US"/>
              <a:t>this</a:t>
            </a:r>
            <a:r>
              <a:rPr lang="en-US" sz="1200" kern="1200">
                <a:solidFill>
                  <a:schemeClr val="tx1"/>
                </a:solidFill>
                <a:effectLst/>
                <a:latin typeface="+mn-lt"/>
                <a:ea typeface="+mn-ea"/>
                <a:cs typeface="+mn-cs"/>
              </a:rPr>
              <a:t> perfectly good donated food would otherwise go to waste. </a:t>
            </a:r>
            <a:r>
              <a:rPr lang="en-US"/>
              <a:t>Increasing</a:t>
            </a:r>
            <a:r>
              <a:rPr lang="en-US" sz="1200" kern="1200">
                <a:solidFill>
                  <a:schemeClr val="tx1"/>
                </a:solidFill>
                <a:effectLst/>
                <a:latin typeface="+mn-lt"/>
                <a:ea typeface="+mn-ea"/>
                <a:cs typeface="+mn-cs"/>
              </a:rPr>
              <a:t> safe food donations across city sectors can be a part of the </a:t>
            </a:r>
            <a:r>
              <a:rPr lang="en-US"/>
              <a:t>solution</a:t>
            </a:r>
            <a:r>
              <a:rPr lang="en-US" sz="1200" kern="1200">
                <a:solidFill>
                  <a:schemeClr val="tx1"/>
                </a:solidFill>
                <a:effectLst/>
                <a:latin typeface="+mn-lt"/>
                <a:ea typeface="+mn-ea"/>
                <a:cs typeface="+mn-cs"/>
              </a:rPr>
              <a:t> to reduce the amount of </a:t>
            </a:r>
            <a:r>
              <a:rPr lang="en-US"/>
              <a:t>food</a:t>
            </a:r>
            <a:r>
              <a:rPr lang="en-US" sz="1200" kern="1200">
                <a:solidFill>
                  <a:schemeClr val="tx1"/>
                </a:solidFill>
                <a:effectLst/>
                <a:latin typeface="+mn-lt"/>
                <a:ea typeface="+mn-ea"/>
                <a:cs typeface="+mn-cs"/>
              </a:rPr>
              <a:t> ending up in our landfills. </a:t>
            </a:r>
            <a:r>
              <a:rPr lang="en-US"/>
              <a:t>One</a:t>
            </a:r>
            <a:r>
              <a:rPr lang="en-US" sz="1200" kern="1200">
                <a:solidFill>
                  <a:schemeClr val="tx1"/>
                </a:solidFill>
                <a:effectLst/>
                <a:latin typeface="+mn-lt"/>
                <a:ea typeface="+mn-ea"/>
                <a:cs typeface="+mn-cs"/>
              </a:rPr>
              <a:t> study by the Natural Resources Defense Council found that if cities like Denver and Nashville fully maximized food donation from the food businesses in their communities, they could theoretically meet almost 50% more of their cities’ meal gap, beyond the amount of food being donated right now.</a:t>
            </a:r>
            <a:r>
              <a:rPr lang="en-US"/>
              <a:t> Expanding</a:t>
            </a:r>
            <a:r>
              <a:rPr lang="en-US" sz="1200" kern="1200">
                <a:solidFill>
                  <a:schemeClr val="tx1"/>
                </a:solidFill>
                <a:effectLst/>
                <a:latin typeface="+mn-lt"/>
                <a:ea typeface="+mn-ea"/>
                <a:cs typeface="+mn-cs"/>
              </a:rPr>
              <a:t> food donation can really make a difference</a:t>
            </a:r>
            <a:r>
              <a:rPr lang="en-US"/>
              <a:t> to helping address immediate community needs</a:t>
            </a:r>
            <a:r>
              <a:rPr lang="en-US" sz="120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FA5C8E01-0610-1C43-9A63-AB157A857C33}" type="slidenum">
              <a:rPr lang="en-US" smtClean="0"/>
              <a:t>18</a:t>
            </a:fld>
            <a:endParaRPr lang="en-US"/>
          </a:p>
        </p:txBody>
      </p:sp>
    </p:spTree>
    <p:extLst>
      <p:ext uri="{BB962C8B-B14F-4D97-AF65-F5344CB8AC3E}">
        <p14:creationId xmlns:p14="http://schemas.microsoft.com/office/powerpoint/2010/main" val="3997444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Talking Points: </a:t>
            </a:r>
            <a:r>
              <a:rPr lang="en-US" sz="1200" kern="1200">
                <a:solidFill>
                  <a:schemeClr val="tx1"/>
                </a:solidFill>
                <a:effectLst/>
                <a:latin typeface="+mn-lt"/>
                <a:ea typeface="+mn-ea"/>
                <a:cs typeface="+mn-cs"/>
              </a:rPr>
              <a:t>With this in mind, it’s important to understand the unique considerations</a:t>
            </a:r>
            <a:r>
              <a:rPr lang="en-US"/>
              <a:t> related to food donation </a:t>
            </a:r>
            <a:r>
              <a:rPr lang="en-US" sz="1200" kern="1200">
                <a:solidFill>
                  <a:schemeClr val="tx1"/>
                </a:solidFill>
                <a:effectLst/>
                <a:latin typeface="+mn-lt"/>
                <a:ea typeface="+mn-ea"/>
                <a:cs typeface="+mn-cs"/>
              </a:rPr>
              <a:t>in each kind of facility that you as a health inspector might visit. Based on the NRDC study, there is opportunity for growth in areas like prepared foods from hotels, colleges, event centers and restaurants, and </a:t>
            </a:r>
            <a:r>
              <a:rPr lang="en-US"/>
              <a:t>an increased amount of </a:t>
            </a:r>
            <a:r>
              <a:rPr lang="en-US" sz="1200" kern="1200">
                <a:solidFill>
                  <a:schemeClr val="tx1"/>
                </a:solidFill>
                <a:effectLst/>
                <a:latin typeface="+mn-lt"/>
                <a:ea typeface="+mn-ea"/>
                <a:cs typeface="+mn-cs"/>
              </a:rPr>
              <a:t>perishable foods being donated by grocery stores.</a:t>
            </a:r>
            <a:r>
              <a:rPr lang="en-US"/>
              <a:t> </a:t>
            </a:r>
            <a:r>
              <a:rPr lang="en-US" sz="1200" kern="1200">
                <a:solidFill>
                  <a:schemeClr val="tx1"/>
                </a:solidFill>
                <a:effectLst/>
                <a:latin typeface="+mn-lt"/>
                <a:ea typeface="+mn-ea"/>
                <a:cs typeface="+mn-cs"/>
              </a:rPr>
              <a:t>These foods are critical because they are often healthier and fresher, and an integral part of a healthy diet.</a:t>
            </a:r>
            <a:r>
              <a:rPr lang="en-US"/>
              <a:t> </a:t>
            </a:r>
            <a:r>
              <a:rPr lang="en-US" sz="1200" kern="1200">
                <a:solidFill>
                  <a:schemeClr val="tx1"/>
                </a:solidFill>
                <a:effectLst/>
                <a:latin typeface="+mn-lt"/>
                <a:ea typeface="+mn-ea"/>
                <a:cs typeface="+mn-cs"/>
              </a:rPr>
              <a:t>But, since they are prepared, they can also pose additional food safety challenges. </a:t>
            </a:r>
            <a:r>
              <a:rPr lang="en-US"/>
              <a:t>Additionally, institutions-</a:t>
            </a:r>
            <a:r>
              <a:rPr lang="en-US" sz="1200" kern="1200">
                <a:solidFill>
                  <a:schemeClr val="tx1"/>
                </a:solidFill>
                <a:effectLst/>
                <a:latin typeface="+mn-lt"/>
                <a:ea typeface="+mn-ea"/>
                <a:cs typeface="+mn-cs"/>
              </a:rPr>
              <a:t>-like hospitals, schools, event centers and often hospitality--have potential for more donation of prepared foods. Most restaurants</a:t>
            </a:r>
            <a:r>
              <a:rPr lang="en-US"/>
              <a:t>,</a:t>
            </a:r>
            <a:r>
              <a:rPr lang="en-US" sz="1200" kern="1200">
                <a:solidFill>
                  <a:schemeClr val="tx1"/>
                </a:solidFill>
                <a:effectLst/>
                <a:latin typeface="+mn-lt"/>
                <a:ea typeface="+mn-ea"/>
                <a:cs typeface="+mn-cs"/>
              </a:rPr>
              <a:t> on the other hand</a:t>
            </a:r>
            <a:r>
              <a:rPr lang="en-US"/>
              <a:t>,</a:t>
            </a:r>
            <a:r>
              <a:rPr lang="en-US" sz="1200" kern="1200">
                <a:solidFill>
                  <a:schemeClr val="tx1"/>
                </a:solidFill>
                <a:effectLst/>
                <a:latin typeface="+mn-lt"/>
                <a:ea typeface="+mn-ea"/>
                <a:cs typeface="+mn-cs"/>
              </a:rPr>
              <a:t> generally have much </a:t>
            </a:r>
            <a:r>
              <a:rPr lang="en-US"/>
              <a:t>less potential to</a:t>
            </a:r>
            <a:r>
              <a:rPr lang="en-US" sz="1200" kern="1200">
                <a:solidFill>
                  <a:schemeClr val="tx1"/>
                </a:solidFill>
                <a:effectLst/>
                <a:latin typeface="+mn-lt"/>
                <a:ea typeface="+mn-ea"/>
                <a:cs typeface="+mn-cs"/>
              </a:rPr>
              <a:t> </a:t>
            </a:r>
            <a:r>
              <a:rPr lang="en-US"/>
              <a:t>donate food</a:t>
            </a:r>
            <a:r>
              <a:rPr lang="en-US" sz="1200" kern="1200">
                <a:solidFill>
                  <a:schemeClr val="tx1"/>
                </a:solidFill>
                <a:effectLst/>
                <a:latin typeface="+mn-lt"/>
                <a:ea typeface="+mn-ea"/>
                <a:cs typeface="+mn-cs"/>
              </a:rPr>
              <a:t>, but </a:t>
            </a:r>
            <a:r>
              <a:rPr lang="en-US"/>
              <a:t>the high number of restaurants and overall contribution of the sector to wasted food generation adds up and represents significant additional potential, especially considering</a:t>
            </a:r>
            <a:r>
              <a:rPr lang="en-US" sz="1200" kern="1200">
                <a:solidFill>
                  <a:schemeClr val="tx1"/>
                </a:solidFill>
                <a:effectLst/>
                <a:latin typeface="+mn-lt"/>
                <a:ea typeface="+mn-ea"/>
                <a:cs typeface="+mn-cs"/>
              </a:rPr>
              <a:t> that only about 5% of restaurants currently donate. About 10-35% of food </a:t>
            </a:r>
            <a:r>
              <a:rPr lang="en-US"/>
              <a:t>wasted in</a:t>
            </a:r>
            <a:r>
              <a:rPr lang="en-US" sz="1200" kern="1200">
                <a:solidFill>
                  <a:schemeClr val="tx1"/>
                </a:solidFill>
                <a:effectLst/>
                <a:latin typeface="+mn-lt"/>
                <a:ea typeface="+mn-ea"/>
                <a:cs typeface="+mn-cs"/>
              </a:rPr>
              <a:t> restaurants occurs in the back of house</a:t>
            </a:r>
            <a:r>
              <a:rPr lang="en-US"/>
              <a:t>,</a:t>
            </a:r>
            <a:r>
              <a:rPr lang="en-US" sz="1200" kern="1200">
                <a:solidFill>
                  <a:schemeClr val="tx1"/>
                </a:solidFill>
                <a:effectLst/>
                <a:latin typeface="+mn-lt"/>
                <a:ea typeface="+mn-ea"/>
                <a:cs typeface="+mn-cs"/>
              </a:rPr>
              <a:t> where food is more likely to meet the safety recommendations needed for food rescue. In grocery stores, there is a lot of potential for high-need perishable donations like fruits, vegetables, dairy, frozen meat and deli. It’s helpful to know from grocery stores if they have a food rescue pick-up partner and note the frequency and departments that food is getting donated from.</a:t>
            </a:r>
          </a:p>
        </p:txBody>
      </p:sp>
      <p:sp>
        <p:nvSpPr>
          <p:cNvPr id="4" name="Slide Number Placeholder 3"/>
          <p:cNvSpPr>
            <a:spLocks noGrp="1"/>
          </p:cNvSpPr>
          <p:nvPr>
            <p:ph type="sldNum" sz="quarter" idx="5"/>
          </p:nvPr>
        </p:nvSpPr>
        <p:spPr/>
        <p:txBody>
          <a:bodyPr/>
          <a:lstStyle/>
          <a:p>
            <a:fld id="{FA5C8E01-0610-1C43-9A63-AB157A857C33}" type="slidenum">
              <a:rPr lang="en-US" smtClean="0"/>
              <a:t>19</a:t>
            </a:fld>
            <a:endParaRPr lang="en-US"/>
          </a:p>
        </p:txBody>
      </p:sp>
    </p:spTree>
    <p:extLst>
      <p:ext uri="{BB962C8B-B14F-4D97-AF65-F5344CB8AC3E}">
        <p14:creationId xmlns:p14="http://schemas.microsoft.com/office/powerpoint/2010/main" val="3954126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none" dirty="0">
                <a:cs typeface="Calibri"/>
              </a:rPr>
              <a:t>Presenter Notes: </a:t>
            </a:r>
            <a:r>
              <a:rPr lang="en-US" i="1" u="none" dirty="0">
                <a:cs typeface="Calibri"/>
              </a:rPr>
              <a:t>The outreach materials and tracking section should be updated based on whether your department has already created these materials, or they are in progress. If you will not have your health inspectors distribute information during inspections, the section can be deleted from the presentation. Please see the </a:t>
            </a:r>
            <a:r>
              <a:rPr lang="en-US" i="1" dirty="0">
                <a:cs typeface="Calibri"/>
              </a:rPr>
              <a:t>tool on our website </a:t>
            </a:r>
            <a:r>
              <a:rPr lang="en-US" i="1" u="none" dirty="0">
                <a:cs typeface="Calibri"/>
              </a:rPr>
              <a:t>for more information about these materials.</a:t>
            </a:r>
          </a:p>
          <a:p>
            <a:endParaRPr lang="en-US" u="none" dirty="0">
              <a:cs typeface="Calibri"/>
            </a:endParaRPr>
          </a:p>
          <a:p>
            <a:r>
              <a:rPr lang="en-US" b="1" dirty="0">
                <a:cs typeface="Calibri"/>
              </a:rPr>
              <a:t>Talking Points: </a:t>
            </a:r>
            <a:r>
              <a:rPr lang="en-US" dirty="0"/>
              <a:t>In today’s training we will:</a:t>
            </a:r>
          </a:p>
          <a:p>
            <a:pPr marL="171450" indent="-171450">
              <a:buFont typeface="Arial"/>
              <a:buChar char="•"/>
            </a:pPr>
            <a:r>
              <a:rPr lang="en-US" dirty="0"/>
              <a:t>Discuss the scope of food waste in the United States and in consumer facing businesses</a:t>
            </a:r>
            <a:endParaRPr lang="en-US" dirty="0">
              <a:cs typeface="Calibri"/>
            </a:endParaRPr>
          </a:p>
          <a:p>
            <a:pPr marL="171450" indent="-171450">
              <a:buFont typeface="Arial"/>
              <a:buChar char="•"/>
            </a:pPr>
            <a:r>
              <a:rPr lang="en-US" dirty="0"/>
              <a:t>Look at where food facilities might prevent food from being wasted through education about cost savings and food safety</a:t>
            </a:r>
            <a:endParaRPr lang="en-US" dirty="0">
              <a:cs typeface="Calibri"/>
            </a:endParaRPr>
          </a:p>
          <a:p>
            <a:pPr marL="171450" indent="-171450">
              <a:buFont typeface="Arial"/>
              <a:buChar char="•"/>
            </a:pPr>
            <a:r>
              <a:rPr lang="en-US" dirty="0"/>
              <a:t>Discuss why donation of surplus food to people in need is so important</a:t>
            </a:r>
          </a:p>
          <a:p>
            <a:pPr marL="171450" indent="-171450">
              <a:buFont typeface="Arial"/>
              <a:buChar char="•"/>
            </a:pPr>
            <a:r>
              <a:rPr lang="en-US" dirty="0">
                <a:highlight>
                  <a:srgbClr val="FFFF00"/>
                </a:highlight>
              </a:rPr>
              <a:t>And talk about the outreach materials and tracking suggestions for your inspections</a:t>
            </a:r>
            <a:endParaRPr lang="en-US" dirty="0">
              <a:highlight>
                <a:srgbClr val="FFFF00"/>
              </a:highlight>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A5C8E01-0610-1C43-9A63-AB157A857C33}" type="slidenum">
              <a:rPr lang="en-US" smtClean="0"/>
              <a:t>2</a:t>
            </a:fld>
            <a:endParaRPr lang="en-US"/>
          </a:p>
        </p:txBody>
      </p:sp>
    </p:spTree>
    <p:extLst>
      <p:ext uri="{BB962C8B-B14F-4D97-AF65-F5344CB8AC3E}">
        <p14:creationId xmlns:p14="http://schemas.microsoft.com/office/powerpoint/2010/main" val="1575020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r>
              <a:rPr lang="en-US" dirty="0"/>
              <a:t>: There are many myths that can deter businesses and institutions from donating surplus food. Health inspectors might hear businesses say that the city won’t let them donate food or that they will be fined if they do so. In other cases, the business may believe that they will be held liable if something goes wrong or that they would have to deliver the food themselves. Similarly, individual restaurants or chains might have confusing messages regarding food donation, like that they don’t allow donations or discourage them. Often businesses just do not know what the rules for donation are or don’t believe that they have time or space for processing donations. </a:t>
            </a:r>
          </a:p>
          <a:p>
            <a:endParaRPr lang="en-US" dirty="0">
              <a:cs typeface="Calibri"/>
            </a:endParaRPr>
          </a:p>
          <a:p>
            <a:r>
              <a:rPr lang="en-US" dirty="0"/>
              <a:t>Given your deep understanding of food safety issues and role as regulators, you can make a huge difference in allaying potential food donors’ concerns.  As city government employees, you can also help convey that the city government recognizes that all too many residents don’t know where their next meal is coming from and that the city actually supports the safe donation of appropriate foods.  And lastly, you can communicate how to donate safely so that donors stay in compliance with applicable regulations.  That’s good for food donors, food rescuers and food recipients.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A5C8E01-0610-1C43-9A63-AB157A857C33}" type="slidenum">
              <a:rPr lang="en-US" smtClean="0"/>
              <a:t>20</a:t>
            </a:fld>
            <a:endParaRPr lang="en-US"/>
          </a:p>
        </p:txBody>
      </p:sp>
    </p:spTree>
    <p:extLst>
      <p:ext uri="{BB962C8B-B14F-4D97-AF65-F5344CB8AC3E}">
        <p14:creationId xmlns:p14="http://schemas.microsoft.com/office/powerpoint/2010/main" val="2411564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 </a:t>
            </a:r>
            <a:r>
              <a:rPr lang="en-US" sz="1800" b="0" i="0" dirty="0">
                <a:solidFill>
                  <a:srgbClr val="000000"/>
                </a:solidFill>
                <a:effectLst/>
                <a:latin typeface="Calibri" panose="020F0502020204030204" pitchFamily="34" charset="0"/>
              </a:rPr>
              <a:t>One major misunderstanding amongst food facilities is around liability protections. Often, food facilities believe that they will be sued and held liable if there are any safety issues with the food that they have donated. In fact, according to a 2016 survey by the Food Waste Reduction Alliance, 44% of manufacturers, 41% of restaurants and 25% of retailers identified liability concerns as a barrier to donation. However, as a health inspector you can inform them that the federal Good Samaritan Food Donation Act protects them against liability if they donate food in food conscience. The Bill Emerson Good Samaritan Food Donation Act was passed into federal law in 1996 and stipulates that donations of food in good faith to a non-profit organization for distribution to people in need are not subject to civil or criminal liability that may arise from the condition of the food. Several states and municipalities have even stronger liability protections to encourage the safe donation of food from food facilities. This is a really important Act that, if more food facilities knew about, could increase food donations and break down misconceptions. The key here is that it is important that ALL food facilities know that they are protected from liability if they donate food to a non-profit, but that they should practice the same safe food handling for processing donations as they do for all other foods.  </a:t>
            </a:r>
            <a:endParaRPr lang="en-US" sz="1200" kern="1200" dirty="0">
              <a:solidFill>
                <a:schemeClr val="tx1"/>
              </a:solidFill>
              <a:effectLst/>
              <a:latin typeface="+mn-lt"/>
              <a:ea typeface="+mn-ea"/>
              <a:cs typeface="+mn-cs"/>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FA5C8E01-0610-1C43-9A63-AB157A857C33}" type="slidenum">
              <a:rPr lang="en-US" smtClean="0"/>
              <a:t>21</a:t>
            </a:fld>
            <a:endParaRPr lang="en-US"/>
          </a:p>
        </p:txBody>
      </p:sp>
    </p:spTree>
    <p:extLst>
      <p:ext uri="{BB962C8B-B14F-4D97-AF65-F5344CB8AC3E}">
        <p14:creationId xmlns:p14="http://schemas.microsoft.com/office/powerpoint/2010/main" val="2701187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 </a:t>
            </a:r>
            <a:r>
              <a:rPr lang="en-US" sz="1200" kern="1200" dirty="0">
                <a:solidFill>
                  <a:schemeClr val="tx1"/>
                </a:solidFill>
                <a:effectLst/>
                <a:latin typeface="+mn-lt"/>
                <a:ea typeface="+mn-ea"/>
                <a:cs typeface="+mn-cs"/>
              </a:rPr>
              <a:t>Food facilities should also know that there are federal tax incentives associated with donating food. Eligible businesses can deduct the lesser of either twice the cost of acquiring the donated food or the cost of acquiring the donated food plus half the food’s expected profit margin if it were sold at fair market value. In a simple example, if a restaurant donates surplus entrees with a fair market value of $100</a:t>
            </a:r>
            <a:r>
              <a:rPr lang="en-US" dirty="0"/>
              <a:t>,</a:t>
            </a:r>
            <a:r>
              <a:rPr lang="en-US" sz="1200" kern="1200" dirty="0">
                <a:solidFill>
                  <a:schemeClr val="tx1"/>
                </a:solidFill>
                <a:effectLst/>
                <a:latin typeface="+mn-lt"/>
                <a:ea typeface="+mn-ea"/>
                <a:cs typeface="+mn-cs"/>
              </a:rPr>
              <a:t> their enhanced deduction would be $60. You should tell food facilities to talk to their tax </a:t>
            </a:r>
            <a:r>
              <a:rPr lang="en-US" dirty="0"/>
              <a:t>professionals</a:t>
            </a:r>
            <a:r>
              <a:rPr lang="en-US" sz="1200" kern="1200" dirty="0">
                <a:solidFill>
                  <a:schemeClr val="tx1"/>
                </a:solidFill>
                <a:effectLst/>
                <a:latin typeface="+mn-lt"/>
                <a:ea typeface="+mn-ea"/>
                <a:cs typeface="+mn-cs"/>
              </a:rPr>
              <a:t> to see if they are eligible for these tax incentives when donating food.</a:t>
            </a:r>
            <a:r>
              <a:rPr lang="en-US" dirty="0"/>
              <a:t>  </a:t>
            </a:r>
            <a:r>
              <a:rPr lang="en-US" b="0" i="0" dirty="0">
                <a:solidFill>
                  <a:srgbClr val="000000"/>
                </a:solidFill>
                <a:effectLst/>
                <a:latin typeface="Calibri" panose="020F0502020204030204" pitchFamily="34" charset="0"/>
              </a:rPr>
              <a:t>Make sure that all of your food facilities know that there are financial benefits to donating food. </a:t>
            </a:r>
            <a:endParaRPr lang="en-US" sz="1200" kern="1200" dirty="0">
              <a:solidFill>
                <a:schemeClr val="tx1"/>
              </a:solidFill>
              <a:effectLst/>
              <a:latin typeface="+mn-lt"/>
              <a:ea typeface="+mn-ea"/>
              <a:cs typeface="+mn-cs"/>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FA5C8E01-0610-1C43-9A63-AB157A857C33}" type="slidenum">
              <a:rPr lang="en-US" smtClean="0"/>
              <a:t>22</a:t>
            </a:fld>
            <a:endParaRPr lang="en-US"/>
          </a:p>
        </p:txBody>
      </p:sp>
    </p:spTree>
    <p:extLst>
      <p:ext uri="{BB962C8B-B14F-4D97-AF65-F5344CB8AC3E}">
        <p14:creationId xmlns:p14="http://schemas.microsoft.com/office/powerpoint/2010/main" val="1960803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Talking Points: </a:t>
            </a:r>
            <a:r>
              <a:rPr lang="en-US" sz="1200" kern="1200">
                <a:solidFill>
                  <a:schemeClr val="tx1"/>
                </a:solidFill>
                <a:effectLst/>
                <a:latin typeface="+mn-lt"/>
                <a:ea typeface="+mn-ea"/>
                <a:cs typeface="+mn-cs"/>
              </a:rPr>
              <a:t>Sometimes food facilities interested in donations might be deterred because they are concerned that they will have to transport donations themselves or they are not connected with a food rescue partner. We’ve included information on food rescue partners in the brochure that we’ve created, which should help with connecting food facilities directly with a partner that might be able to come pick up their food. Let’s briefly discuss how donated food moves from point A to point B. It starts at the food donor level</a:t>
            </a:r>
            <a:r>
              <a:rPr lang="en-US"/>
              <a:t>, with</a:t>
            </a:r>
            <a:r>
              <a:rPr lang="en-US" sz="1200" kern="1200">
                <a:solidFill>
                  <a:schemeClr val="tx1"/>
                </a:solidFill>
                <a:effectLst/>
                <a:latin typeface="+mn-lt"/>
                <a:ea typeface="+mn-ea"/>
                <a:cs typeface="+mn-cs"/>
              </a:rPr>
              <a:t> facilities like grocery stores, </a:t>
            </a:r>
            <a:r>
              <a:rPr lang="en-US"/>
              <a:t>restaurants, hotels, </a:t>
            </a:r>
            <a:r>
              <a:rPr lang="en-US" sz="1200" kern="1200">
                <a:solidFill>
                  <a:schemeClr val="tx1"/>
                </a:solidFill>
                <a:effectLst/>
                <a:latin typeface="+mn-lt"/>
                <a:ea typeface="+mn-ea"/>
                <a:cs typeface="+mn-cs"/>
              </a:rPr>
              <a:t>or colleges that </a:t>
            </a:r>
            <a:r>
              <a:rPr lang="en-US"/>
              <a:t>might be able to </a:t>
            </a:r>
            <a:r>
              <a:rPr lang="en-US" sz="1200" kern="1200">
                <a:solidFill>
                  <a:schemeClr val="tx1"/>
                </a:solidFill>
                <a:effectLst/>
                <a:latin typeface="+mn-lt"/>
                <a:ea typeface="+mn-ea"/>
                <a:cs typeface="+mn-cs"/>
              </a:rPr>
              <a:t>donate </a:t>
            </a:r>
            <a:r>
              <a:rPr lang="en-US"/>
              <a:t>unsold </a:t>
            </a:r>
            <a:r>
              <a:rPr lang="en-US" sz="1200" kern="1200">
                <a:solidFill>
                  <a:schemeClr val="tx1"/>
                </a:solidFill>
                <a:effectLst/>
                <a:latin typeface="+mn-lt"/>
                <a:ea typeface="+mn-ea"/>
                <a:cs typeface="+mn-cs"/>
              </a:rPr>
              <a:t>grocery items </a:t>
            </a:r>
            <a:r>
              <a:rPr lang="en-US"/>
              <a:t>or unserved </a:t>
            </a:r>
            <a:r>
              <a:rPr lang="en-US" sz="1200" kern="1200">
                <a:solidFill>
                  <a:schemeClr val="tx1"/>
                </a:solidFill>
                <a:effectLst/>
                <a:latin typeface="+mn-lt"/>
                <a:ea typeface="+mn-ea"/>
                <a:cs typeface="+mn-cs"/>
              </a:rPr>
              <a:t>food from catered events or cafeterias.</a:t>
            </a:r>
            <a:r>
              <a:rPr lang="en-US"/>
              <a:t> Donated</a:t>
            </a:r>
            <a:r>
              <a:rPr lang="en-US" sz="1200" kern="1200">
                <a:solidFill>
                  <a:schemeClr val="tx1"/>
                </a:solidFill>
                <a:effectLst/>
                <a:latin typeface="+mn-lt"/>
                <a:ea typeface="+mn-ea"/>
                <a:cs typeface="+mn-cs"/>
              </a:rPr>
              <a:t> food is typically picked up by a </a:t>
            </a:r>
            <a:r>
              <a:rPr lang="en-US"/>
              <a:t>food bank</a:t>
            </a:r>
            <a:r>
              <a:rPr lang="en-US" sz="1200" kern="1200">
                <a:solidFill>
                  <a:schemeClr val="tx1"/>
                </a:solidFill>
                <a:effectLst/>
                <a:latin typeface="+mn-lt"/>
                <a:ea typeface="+mn-ea"/>
                <a:cs typeface="+mn-cs"/>
              </a:rPr>
              <a:t> or another organization that rescues donated food.</a:t>
            </a:r>
            <a:r>
              <a:rPr lang="en-US"/>
              <a:t> </a:t>
            </a:r>
            <a:r>
              <a:rPr lang="en-US" sz="1200" kern="1200">
                <a:solidFill>
                  <a:schemeClr val="tx1"/>
                </a:solidFill>
                <a:effectLst/>
                <a:latin typeface="+mn-lt"/>
                <a:ea typeface="+mn-ea"/>
                <a:cs typeface="+mn-cs"/>
              </a:rPr>
              <a:t>In many cities, there are smaller non-profits, start-up companies, or apps that </a:t>
            </a:r>
            <a:r>
              <a:rPr lang="en-US"/>
              <a:t>facilitate the pickup</a:t>
            </a:r>
            <a:r>
              <a:rPr lang="en-US" sz="1200" kern="1200">
                <a:solidFill>
                  <a:schemeClr val="tx1"/>
                </a:solidFill>
                <a:effectLst/>
                <a:latin typeface="+mn-lt"/>
                <a:ea typeface="+mn-ea"/>
                <a:cs typeface="+mn-cs"/>
              </a:rPr>
              <a:t> and </a:t>
            </a:r>
            <a:r>
              <a:rPr lang="en-US"/>
              <a:t>delivery of</a:t>
            </a:r>
            <a:r>
              <a:rPr lang="en-US" sz="1200" kern="1200">
                <a:solidFill>
                  <a:schemeClr val="tx1"/>
                </a:solidFill>
                <a:effectLst/>
                <a:latin typeface="+mn-lt"/>
                <a:ea typeface="+mn-ea"/>
                <a:cs typeface="+mn-cs"/>
              </a:rPr>
              <a:t> donated food.</a:t>
            </a:r>
            <a:r>
              <a:rPr lang="en-US"/>
              <a:t> </a:t>
            </a:r>
            <a:r>
              <a:rPr lang="en-US" sz="1200" kern="1200">
                <a:solidFill>
                  <a:schemeClr val="tx1"/>
                </a:solidFill>
                <a:effectLst/>
                <a:latin typeface="+mn-lt"/>
                <a:ea typeface="+mn-ea"/>
                <a:cs typeface="+mn-cs"/>
              </a:rPr>
              <a:t>Food is then delivered to a “last mile organization” like a food pantry or a homeless shelter, which provides it to people in need.</a:t>
            </a:r>
            <a:r>
              <a:rPr lang="en-US"/>
              <a:t> </a:t>
            </a:r>
            <a:r>
              <a:rPr lang="en-US" sz="1200" kern="1200">
                <a:solidFill>
                  <a:schemeClr val="tx1"/>
                </a:solidFill>
                <a:effectLst/>
                <a:latin typeface="+mn-lt"/>
                <a:ea typeface="+mn-ea"/>
                <a:cs typeface="+mn-cs"/>
              </a:rPr>
              <a:t>This process is the traditional approach—across the country there are many community organizations and food systems groups that are working to more systemically </a:t>
            </a:r>
            <a:r>
              <a:rPr lang="en-US"/>
              <a:t>approach hunger</a:t>
            </a:r>
            <a:r>
              <a:rPr lang="en-US" sz="1200" kern="1200">
                <a:solidFill>
                  <a:schemeClr val="tx1"/>
                </a:solidFill>
                <a:effectLst/>
                <a:latin typeface="+mn-lt"/>
                <a:ea typeface="+mn-ea"/>
                <a:cs typeface="+mn-cs"/>
              </a:rPr>
              <a:t> and food insecurity in their communities. Inform your food facilities that they can probably find a food rescue partner who is willing to </a:t>
            </a:r>
            <a:r>
              <a:rPr lang="en-US"/>
              <a:t>pick up</a:t>
            </a:r>
            <a:r>
              <a:rPr lang="en-US" sz="1200" kern="1200">
                <a:solidFill>
                  <a:schemeClr val="tx1"/>
                </a:solidFill>
                <a:effectLst/>
                <a:latin typeface="+mn-lt"/>
                <a:ea typeface="+mn-ea"/>
                <a:cs typeface="+mn-cs"/>
              </a:rPr>
              <a:t> donations directly from the facility.</a:t>
            </a:r>
            <a:r>
              <a:rPr lang="en-US"/>
              <a:t>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A5C8E01-0610-1C43-9A63-AB157A857C33}" type="slidenum">
              <a:rPr lang="en-US" smtClean="0"/>
              <a:t>23</a:t>
            </a:fld>
            <a:endParaRPr lang="en-US"/>
          </a:p>
        </p:txBody>
      </p:sp>
    </p:spTree>
    <p:extLst>
      <p:ext uri="{BB962C8B-B14F-4D97-AF65-F5344CB8AC3E}">
        <p14:creationId xmlns:p14="http://schemas.microsoft.com/office/powerpoint/2010/main" val="1783540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dirty="0">
                <a:solidFill>
                  <a:srgbClr val="000000"/>
                </a:solidFill>
                <a:effectLst/>
                <a:latin typeface="Calibri" panose="020F0502020204030204" pitchFamily="34" charset="0"/>
              </a:rPr>
              <a:t>Talking Points: </a:t>
            </a:r>
            <a:r>
              <a:rPr lang="en-US" sz="1800" b="0" i="0" dirty="0">
                <a:solidFill>
                  <a:srgbClr val="000000"/>
                </a:solidFill>
                <a:effectLst/>
                <a:latin typeface="Calibri" panose="020F0502020204030204" pitchFamily="34" charset="0"/>
              </a:rPr>
              <a:t>Most importantly, as a health inspector, you can talk through any food safety related questions or concerns that a food facility might have regarding HOW to donate food and connect with food rescue partners to make sure that donations make it to individuals that need it. In order to ensure that donated food is kept safe, donating facilities should adhere to all applicable sections of city/county food code. Make sure that donors know that they should label all foods as “Donated Food- Not for Resale.” Licensed food facilities should take all reasonable and necessary steps to maintain the integrity of the product that is being donated. If the food is unable to be delivered at proper temperatures, is adulterated, or is compromised at any time, then the food must be composted or discarded. Similar to foods that will be served, the best way to ensure that safe temperature requirements are being met is to monitor the temperature of the food. The safety of the food is the responsibility of not only the donor, but also the deliverer and the recipient of the food. Donors should ensure, to the best of their ability, that the food being donated is as safe as possible.  </a:t>
            </a:r>
            <a:endParaRPr lang="en-US" b="1" dirty="0"/>
          </a:p>
        </p:txBody>
      </p:sp>
      <p:sp>
        <p:nvSpPr>
          <p:cNvPr id="4" name="Slide Number Placeholder 3"/>
          <p:cNvSpPr>
            <a:spLocks noGrp="1"/>
          </p:cNvSpPr>
          <p:nvPr>
            <p:ph type="sldNum" sz="quarter" idx="5"/>
          </p:nvPr>
        </p:nvSpPr>
        <p:spPr/>
        <p:txBody>
          <a:bodyPr/>
          <a:lstStyle/>
          <a:p>
            <a:fld id="{FA5C8E01-0610-1C43-9A63-AB157A857C33}" type="slidenum">
              <a:rPr lang="en-US" smtClean="0"/>
              <a:t>24</a:t>
            </a:fld>
            <a:endParaRPr lang="en-US"/>
          </a:p>
        </p:txBody>
      </p:sp>
    </p:spTree>
    <p:extLst>
      <p:ext uri="{BB962C8B-B14F-4D97-AF65-F5344CB8AC3E}">
        <p14:creationId xmlns:p14="http://schemas.microsoft.com/office/powerpoint/2010/main" val="2254012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1" i="1" dirty="0">
                <a:solidFill>
                  <a:srgbClr val="000000"/>
                </a:solidFill>
                <a:effectLst/>
                <a:latin typeface="Calibri" panose="020F0502020204030204" pitchFamily="34" charset="0"/>
              </a:rPr>
              <a:t>Presenter Notes: </a:t>
            </a:r>
            <a:r>
              <a:rPr lang="en-US" sz="1800" b="0" i="1" dirty="0">
                <a:solidFill>
                  <a:srgbClr val="000000"/>
                </a:solidFill>
                <a:effectLst/>
                <a:latin typeface="Calibri" panose="020F0502020204030204" pitchFamily="34" charset="0"/>
              </a:rPr>
              <a:t>Double check the foods that can/cannot be donated to ensure that they align with your city/county food code. </a:t>
            </a:r>
            <a:r>
              <a:rPr lang="en-US" sz="1800" b="0" i="0" dirty="0">
                <a:solidFill>
                  <a:srgbClr val="000000"/>
                </a:solidFill>
                <a:effectLst/>
                <a:latin typeface="Calibri" panose="020F0502020204030204" pitchFamily="34" charset="0"/>
              </a:rPr>
              <a:t> </a:t>
            </a:r>
          </a:p>
          <a:p>
            <a:pPr>
              <a:defRPr/>
            </a:pPr>
            <a:endParaRPr lang="en-US" sz="1200" b="1" kern="1200" dirty="0">
              <a:solidFill>
                <a:schemeClr val="tx1"/>
              </a:solidFill>
              <a:effectLst/>
              <a:latin typeface="+mn-lt"/>
              <a:ea typeface="+mn-ea"/>
              <a:cs typeface="+mn-cs"/>
            </a:endParaRPr>
          </a:p>
          <a:p>
            <a:pPr>
              <a:defRPr/>
            </a:pPr>
            <a:r>
              <a:rPr lang="en-US" sz="1200" b="1" kern="1200" dirty="0">
                <a:solidFill>
                  <a:schemeClr val="tx1"/>
                </a:solidFill>
                <a:effectLst/>
                <a:latin typeface="+mn-lt"/>
                <a:ea typeface="+mn-ea"/>
                <a:cs typeface="+mn-cs"/>
              </a:rPr>
              <a:t>Talking Points: </a:t>
            </a:r>
            <a:r>
              <a:rPr lang="en-US" sz="1200" kern="1200" dirty="0">
                <a:solidFill>
                  <a:schemeClr val="tx1"/>
                </a:solidFill>
                <a:effectLst/>
                <a:latin typeface="+mn-lt"/>
                <a:ea typeface="+mn-ea"/>
                <a:cs typeface="+mn-cs"/>
              </a:rPr>
              <a:t>This slide shows foods that can and cannot be donated. Licensed food establishments can donate food that has not been served</a:t>
            </a:r>
            <a:r>
              <a:rPr lang="en-US" dirty="0"/>
              <a:t>,</a:t>
            </a:r>
            <a:r>
              <a:rPr lang="en-US" sz="1200" kern="1200" dirty="0">
                <a:solidFill>
                  <a:schemeClr val="tx1"/>
                </a:solidFill>
                <a:effectLst/>
                <a:latin typeface="+mn-lt"/>
                <a:ea typeface="+mn-ea"/>
                <a:cs typeface="+mn-cs"/>
              </a:rPr>
              <a:t> including any raw, cooked, processed, </a:t>
            </a:r>
            <a:r>
              <a:rPr lang="en-US" dirty="0"/>
              <a:t>packaged </a:t>
            </a:r>
            <a:r>
              <a:rPr lang="en-US" sz="1200" kern="1200" dirty="0">
                <a:solidFill>
                  <a:schemeClr val="tx1"/>
                </a:solidFill>
                <a:effectLst/>
                <a:latin typeface="+mn-lt"/>
                <a:ea typeface="+mn-ea"/>
                <a:cs typeface="+mn-cs"/>
              </a:rPr>
              <a:t>or prepared food, ice, beverage, or ingredient used or intended for use, in whole or in part for human consumption, with the condition that the items be wholesome (meaning, varied diet). </a:t>
            </a:r>
            <a:r>
              <a:rPr lang="en-US" dirty="0"/>
              <a:t>Generally</a:t>
            </a:r>
            <a:r>
              <a:rPr lang="en-US" sz="1200" kern="1200" dirty="0">
                <a:solidFill>
                  <a:schemeClr val="tx1"/>
                </a:solidFill>
                <a:effectLst/>
                <a:latin typeface="+mn-lt"/>
                <a:ea typeface="+mn-ea"/>
                <a:cs typeface="+mn-cs"/>
              </a:rPr>
              <a:t>, high priority foods for food rescue organizations or other anti-hunger groups include produce, dairy, meats and other protein.</a:t>
            </a:r>
            <a:r>
              <a:rPr lang="en-US" dirty="0"/>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A5C8E01-0610-1C43-9A63-AB157A857C33}" type="slidenum">
              <a:rPr lang="en-US" smtClean="0"/>
              <a:t>25</a:t>
            </a:fld>
            <a:endParaRPr lang="en-US"/>
          </a:p>
        </p:txBody>
      </p:sp>
    </p:spTree>
    <p:extLst>
      <p:ext uri="{BB962C8B-B14F-4D97-AF65-F5344CB8AC3E}">
        <p14:creationId xmlns:p14="http://schemas.microsoft.com/office/powerpoint/2010/main" val="1970228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dirty="0">
                <a:solidFill>
                  <a:srgbClr val="000000"/>
                </a:solidFill>
                <a:effectLst/>
                <a:latin typeface="Calibri" panose="020F0502020204030204" pitchFamily="34" charset="0"/>
              </a:rPr>
              <a:t>Talking Points: </a:t>
            </a:r>
            <a:r>
              <a:rPr lang="en-US" sz="1800" b="0" i="0" dirty="0">
                <a:solidFill>
                  <a:srgbClr val="000000"/>
                </a:solidFill>
                <a:effectLst/>
                <a:latin typeface="Calibri" panose="020F0502020204030204" pitchFamily="34" charset="0"/>
              </a:rPr>
              <a:t>I’m going to spend the remainder of the time talking through some outreach materials that you can use in your upcoming interactions with food facilities.  </a:t>
            </a: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C8E01-0610-1C43-9A63-AB157A857C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670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r>
              <a:rPr lang="en-US" sz="1800" b="1" i="1" dirty="0">
                <a:solidFill>
                  <a:srgbClr val="000000"/>
                </a:solidFill>
                <a:effectLst/>
                <a:latin typeface="Calibri" panose="020F0502020204030204" pitchFamily="34" charset="0"/>
              </a:rPr>
              <a:t>Presenter Notes</a:t>
            </a:r>
            <a:r>
              <a:rPr lang="en-US" sz="1800" b="0" i="1" dirty="0">
                <a:solidFill>
                  <a:srgbClr val="000000"/>
                </a:solidFill>
                <a:effectLst/>
                <a:latin typeface="Calibri" panose="020F0502020204030204" pitchFamily="34" charset="0"/>
              </a:rPr>
              <a:t>: These talking points should be modified based on whether your department has already created these materials or plans to create them. You can also customize based on which materials you are using. If you are not using all of the materials, you can delete the relevant slides. Updating the talking points about distribution of outreach materials based on how your inspectors will distribute (ex. will they email after inspectors or provide printed materials in person?)</a:t>
            </a:r>
            <a:r>
              <a:rPr lang="en-US" sz="1800" b="0" i="0" dirty="0">
                <a:solidFill>
                  <a:srgbClr val="000000"/>
                </a:solidFill>
                <a:effectLst/>
                <a:latin typeface="Calibri" panose="020F0502020204030204" pitchFamily="34" charset="0"/>
              </a:rPr>
              <a:t> </a:t>
            </a:r>
          </a:p>
          <a:p>
            <a:pPr algn="l" rtl="0" fontAlgn="base">
              <a:buFont typeface="+mj-lt"/>
              <a:buNone/>
            </a:pPr>
            <a:endParaRPr lang="en-US" sz="1800" b="0" i="0" dirty="0">
              <a:solidFill>
                <a:srgbClr val="000000"/>
              </a:solidFill>
              <a:effectLst/>
              <a:latin typeface="Calibri" panose="020F0502020204030204" pitchFamily="34" charset="0"/>
            </a:endParaRPr>
          </a:p>
          <a:p>
            <a:pPr algn="l" rtl="0" fontAlgn="base"/>
            <a:r>
              <a:rPr lang="en-US" sz="1800" b="1" i="0" dirty="0">
                <a:solidFill>
                  <a:srgbClr val="000000"/>
                </a:solidFill>
                <a:effectLst/>
                <a:latin typeface="Calibri" panose="020F0502020204030204" pitchFamily="34" charset="0"/>
              </a:rPr>
              <a:t>Talking Points:</a:t>
            </a:r>
            <a:r>
              <a:rPr lang="en-US" sz="1800" b="0" i="0" dirty="0">
                <a:solidFill>
                  <a:srgbClr val="000000"/>
                </a:solidFill>
                <a:effectLst/>
                <a:latin typeface="Calibri" panose="020F0502020204030204" pitchFamily="34" charset="0"/>
              </a:rPr>
              <a:t> There are several outreach materials for public health departments to communicate about these issues with food facilities. We’ve customized these materials for CITY NAME and they are now available for you to use during inspections. Materials include a food waste prevention handout for managers, a user-friendly tri-fold brochure that gives facilities an overview of food donation issues and a one-pager with safe food donation and technical guidance with will live on the website.  The technical guidance provides “a one stop shop” where facilities can find all of the regulations they need to understand to donate safely including a link to the full food code. You should pass out the printed materials during your routine health inspections and point businesses to the information on the city’s website in addition to verbally talking to food facilities about wasted food prevention strategies and opportunities for safe food donation.  </a:t>
            </a:r>
            <a:endParaRPr lang="en-US"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A5C8E01-0610-1C43-9A63-AB157A857C33}" type="slidenum">
              <a:rPr lang="en-US" smtClean="0"/>
              <a:t>27</a:t>
            </a:fld>
            <a:endParaRPr lang="en-US"/>
          </a:p>
        </p:txBody>
      </p:sp>
    </p:spTree>
    <p:extLst>
      <p:ext uri="{BB962C8B-B14F-4D97-AF65-F5344CB8AC3E}">
        <p14:creationId xmlns:p14="http://schemas.microsoft.com/office/powerpoint/2010/main" val="2649900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Presenter Notes</a:t>
            </a:r>
            <a:r>
              <a:rPr lang="en-US" sz="1200" i="1" kern="1200" dirty="0">
                <a:solidFill>
                  <a:schemeClr val="tx1"/>
                </a:solidFill>
                <a:effectLst/>
                <a:latin typeface="+mn-lt"/>
                <a:ea typeface="+mn-ea"/>
                <a:cs typeface="+mn-cs"/>
              </a:rPr>
              <a:t>: These talking points should be modified based on whether your department has already created these materials or plans to create them. Food-waste related violations handout template</a:t>
            </a:r>
          </a:p>
          <a:p>
            <a:endParaRPr lang="en-US" sz="1200" b="1" i="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 </a:t>
            </a:r>
            <a:r>
              <a:rPr lang="en-US" sz="1200" kern="1200" dirty="0">
                <a:solidFill>
                  <a:schemeClr val="tx1"/>
                </a:solidFill>
                <a:effectLst/>
                <a:latin typeface="+mn-lt"/>
                <a:ea typeface="+mn-ea"/>
                <a:cs typeface="+mn-cs"/>
              </a:rPr>
              <a:t>The goal of this handout </a:t>
            </a:r>
            <a:r>
              <a:rPr lang="en-US" dirty="0"/>
              <a:t>is</a:t>
            </a:r>
            <a:r>
              <a:rPr lang="en-US" sz="1200" kern="1200" dirty="0">
                <a:solidFill>
                  <a:schemeClr val="tx1"/>
                </a:solidFill>
                <a:effectLst/>
                <a:latin typeface="+mn-lt"/>
                <a:ea typeface="+mn-ea"/>
                <a:cs typeface="+mn-cs"/>
              </a:rPr>
              <a:t> to communicate the </a:t>
            </a:r>
            <a:r>
              <a:rPr lang="en-US" dirty="0"/>
              <a:t>links</a:t>
            </a:r>
            <a:r>
              <a:rPr lang="en-US" sz="1200" kern="1200" dirty="0">
                <a:solidFill>
                  <a:schemeClr val="tx1"/>
                </a:solidFill>
                <a:effectLst/>
                <a:latin typeface="+mn-lt"/>
                <a:ea typeface="+mn-ea"/>
                <a:cs typeface="+mn-cs"/>
              </a:rPr>
              <a:t> between food waste reduction and cost savings to food facility managers. It provides helpful information about how food facilities can reduce their food waste, food waste stats and information on the potential cost of wasting food. </a:t>
            </a: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C8E01-0610-1C43-9A63-AB157A857C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152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a:solidFill>
                  <a:schemeClr val="tx1"/>
                </a:solidFill>
                <a:effectLst/>
                <a:latin typeface="+mn-lt"/>
                <a:ea typeface="+mn-ea"/>
                <a:cs typeface="+mn-cs"/>
              </a:rPr>
              <a:t>Presenter Notes</a:t>
            </a:r>
            <a:r>
              <a:rPr lang="en-US" sz="1200" i="1" kern="1200">
                <a:solidFill>
                  <a:schemeClr val="tx1"/>
                </a:solidFill>
                <a:effectLst/>
                <a:latin typeface="+mn-lt"/>
                <a:ea typeface="+mn-ea"/>
                <a:cs typeface="+mn-cs"/>
              </a:rPr>
              <a:t>: These talking points should be modified based on whether your department has already created these materials or plans to create them.</a:t>
            </a:r>
            <a:endParaRPr lang="en-US" sz="1200" i="1" kern="1200">
              <a:solidFill>
                <a:schemeClr val="tx1"/>
              </a:solidFill>
              <a:effectLst/>
              <a:latin typeface="+mn-lt"/>
              <a:cs typeface="Calibri"/>
            </a:endParaRPr>
          </a:p>
          <a:p>
            <a:pPr lvl="0"/>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Talking Points: </a:t>
            </a:r>
            <a:r>
              <a:rPr lang="en-US" sz="1200" kern="1200">
                <a:solidFill>
                  <a:schemeClr val="tx1"/>
                </a:solidFill>
                <a:effectLst/>
                <a:latin typeface="+mn-lt"/>
                <a:ea typeface="+mn-ea"/>
                <a:cs typeface="+mn-cs"/>
              </a:rPr>
              <a:t>This slide shows an example safe food donation brochure. The brochure covers local food insecurity issues, provides an overview of how to donate food </a:t>
            </a:r>
            <a:r>
              <a:rPr lang="en-US"/>
              <a:t>safely</a:t>
            </a:r>
            <a:r>
              <a:rPr lang="en-US" sz="1200" kern="1200">
                <a:solidFill>
                  <a:schemeClr val="tx1"/>
                </a:solidFill>
                <a:effectLst/>
                <a:latin typeface="+mn-lt"/>
                <a:ea typeface="+mn-ea"/>
                <a:cs typeface="+mn-cs"/>
              </a:rPr>
              <a:t>, and shares basic information about what foods can and can’t be donated, liability issues, tax incentives, and local food rescue organizations.</a:t>
            </a:r>
            <a:r>
              <a:rPr lang="en-US"/>
              <a:t> </a:t>
            </a:r>
            <a:r>
              <a:rPr lang="en-US" sz="1200" kern="1200">
                <a:solidFill>
                  <a:schemeClr val="tx1"/>
                </a:solidFill>
                <a:effectLst/>
                <a:latin typeface="+mn-lt"/>
                <a:ea typeface="+mn-ea"/>
                <a:cs typeface="+mn-cs"/>
              </a:rPr>
              <a:t> We ask that you start to provide a printed handout during all of your inspections and make this handout available during all food safety trainings</a:t>
            </a:r>
            <a:r>
              <a:rPr lang="en-US"/>
              <a:t>.</a:t>
            </a:r>
            <a:endParaRPr lang="en-US" sz="12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FA5C8E01-0610-1C43-9A63-AB157A857C33}" type="slidenum">
              <a:rPr lang="en-US" smtClean="0"/>
              <a:t>29</a:t>
            </a:fld>
            <a:endParaRPr lang="en-US"/>
          </a:p>
        </p:txBody>
      </p:sp>
    </p:spTree>
    <p:extLst>
      <p:ext uri="{BB962C8B-B14F-4D97-AF65-F5344CB8AC3E}">
        <p14:creationId xmlns:p14="http://schemas.microsoft.com/office/powerpoint/2010/main" val="4290989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Talking</a:t>
            </a:r>
            <a:r>
              <a:rPr lang="en-US" b="1"/>
              <a:t> Points: </a:t>
            </a:r>
            <a:r>
              <a:rPr lang="en-US"/>
              <a:t>I’d like to start this presentation by providing a brief explanation as to why health inspectors have a vital role to play in addressing food waste and securing safe food donations. Wasted food is an enormous environmental problem in the United States and when good food goes uneaten, it is also a lost opportunity to redirect that food to make sure that it is consumed by people. Given your deep knowledge of food safety issues, regular interaction with food businesses, and your role as regulators, inspectors have a unique and important part to play in preventing wasted food and food donation while ensuring that the food remains safe. By engaging on this issue, you, as health inspectors can: (1) educate restaurants about how they can reduce food waste and save money by practicing better food safety, (2) convey the city/county’s interest in preventing food waste, rescuing surplus food to feed food-insecure community members, and sustainability goals and (3) help food facilities to better understand what/how/when/where food can be donated legally and break down perceived burdens or myths to businesses to facilitate these donations.</a:t>
            </a:r>
          </a:p>
        </p:txBody>
      </p:sp>
      <p:sp>
        <p:nvSpPr>
          <p:cNvPr id="4" name="Slide Number Placeholder 3"/>
          <p:cNvSpPr>
            <a:spLocks noGrp="1"/>
          </p:cNvSpPr>
          <p:nvPr>
            <p:ph type="sldNum" sz="quarter" idx="5"/>
          </p:nvPr>
        </p:nvSpPr>
        <p:spPr/>
        <p:txBody>
          <a:bodyPr/>
          <a:lstStyle/>
          <a:p>
            <a:fld id="{FA5C8E01-0610-1C43-9A63-AB157A857C33}" type="slidenum">
              <a:rPr lang="en-US" smtClean="0"/>
              <a:t>3</a:t>
            </a:fld>
            <a:endParaRPr lang="en-US"/>
          </a:p>
        </p:txBody>
      </p:sp>
    </p:spTree>
    <p:extLst>
      <p:ext uri="{BB962C8B-B14F-4D97-AF65-F5344CB8AC3E}">
        <p14:creationId xmlns:p14="http://schemas.microsoft.com/office/powerpoint/2010/main" val="2527569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Presenter Notes</a:t>
            </a:r>
            <a:r>
              <a:rPr lang="en-US" sz="1200" i="1" kern="1200" dirty="0">
                <a:solidFill>
                  <a:schemeClr val="tx1"/>
                </a:solidFill>
                <a:effectLst/>
                <a:latin typeface="+mn-lt"/>
                <a:ea typeface="+mn-ea"/>
                <a:cs typeface="+mn-cs"/>
              </a:rPr>
              <a:t>: These talking points should be modified based on whether your department has already created these materials or plans to create them.</a:t>
            </a:r>
            <a:endParaRPr lang="en-US" sz="1200" i="1" kern="1200" dirty="0">
              <a:solidFill>
                <a:schemeClr val="tx1"/>
              </a:solidFill>
              <a:effectLst/>
              <a:latin typeface="+mn-lt"/>
              <a:cs typeface="Calibri"/>
            </a:endParaRP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 </a:t>
            </a:r>
            <a:r>
              <a:rPr lang="en-US" sz="1200" kern="1200" dirty="0">
                <a:solidFill>
                  <a:schemeClr val="tx1"/>
                </a:solidFill>
                <a:effectLst/>
                <a:latin typeface="+mn-lt"/>
                <a:ea typeface="+mn-ea"/>
                <a:cs typeface="+mn-cs"/>
              </a:rPr>
              <a:t>This slide shows an example safe food donation one-pager. The one-pager has less information than the brochure and is intended for quick access to kitchen staff processing donations and the food rescue partners that can collect those donations. </a:t>
            </a: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FA5C8E01-0610-1C43-9A63-AB157A857C33}" type="slidenum">
              <a:rPr lang="en-US" smtClean="0"/>
              <a:t>30</a:t>
            </a:fld>
            <a:endParaRPr lang="en-US"/>
          </a:p>
        </p:txBody>
      </p:sp>
    </p:spTree>
    <p:extLst>
      <p:ext uri="{BB962C8B-B14F-4D97-AF65-F5344CB8AC3E}">
        <p14:creationId xmlns:p14="http://schemas.microsoft.com/office/powerpoint/2010/main" val="1942761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Presenter Notes</a:t>
            </a:r>
            <a:r>
              <a:rPr lang="en-US" sz="1200" i="1" kern="1200">
                <a:solidFill>
                  <a:schemeClr val="tx1"/>
                </a:solidFill>
                <a:effectLst/>
                <a:latin typeface="+mn-lt"/>
                <a:ea typeface="+mn-ea"/>
                <a:cs typeface="+mn-cs"/>
              </a:rPr>
              <a:t>: These talking points should be modified based on whether your department has already created these materials or plans to create them.</a:t>
            </a:r>
            <a:r>
              <a:rPr lang="en-US" i="1"/>
              <a:t> </a:t>
            </a:r>
            <a:endParaRPr lang="en-US" sz="1200" i="1" kern="1200">
              <a:solidFill>
                <a:schemeClr val="tx1"/>
              </a:solidFill>
              <a:effectLst/>
              <a:latin typeface="+mn-lt"/>
              <a:cs typeface="Calibri"/>
            </a:endParaRPr>
          </a:p>
          <a:p>
            <a:pPr lvl="0"/>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Talking Points: </a:t>
            </a:r>
            <a:r>
              <a:rPr lang="en-US" sz="1200" kern="1200">
                <a:solidFill>
                  <a:schemeClr val="tx1"/>
                </a:solidFill>
                <a:effectLst/>
                <a:latin typeface="+mn-lt"/>
                <a:ea typeface="+mn-ea"/>
                <a:cs typeface="+mn-cs"/>
              </a:rPr>
              <a:t>Along with the brochure, we also have a technical guidance that will be/is posted on the city’s website.</a:t>
            </a:r>
            <a:r>
              <a:rPr lang="en-US"/>
              <a:t> </a:t>
            </a:r>
            <a:r>
              <a:rPr lang="en-US" sz="1200" kern="1200">
                <a:solidFill>
                  <a:schemeClr val="tx1"/>
                </a:solidFill>
                <a:effectLst/>
                <a:latin typeface="+mn-lt"/>
                <a:ea typeface="+mn-ea"/>
                <a:cs typeface="+mn-cs"/>
              </a:rPr>
              <a:t>That’s where facilities can find </a:t>
            </a:r>
            <a:r>
              <a:rPr lang="en-US"/>
              <a:t>information on all</a:t>
            </a:r>
            <a:r>
              <a:rPr lang="en-US" sz="1200" kern="1200">
                <a:solidFill>
                  <a:schemeClr val="tx1"/>
                </a:solidFill>
                <a:effectLst/>
                <a:latin typeface="+mn-lt"/>
                <a:ea typeface="+mn-ea"/>
                <a:cs typeface="+mn-cs"/>
              </a:rPr>
              <a:t> of </a:t>
            </a:r>
            <a:r>
              <a:rPr lang="en-US"/>
              <a:t>the </a:t>
            </a:r>
            <a:r>
              <a:rPr lang="en-US" sz="1200" kern="1200">
                <a:solidFill>
                  <a:schemeClr val="tx1"/>
                </a:solidFill>
                <a:effectLst/>
                <a:latin typeface="+mn-lt"/>
                <a:ea typeface="+mn-ea"/>
                <a:cs typeface="+mn-cs"/>
              </a:rPr>
              <a:t>local regulations that relate to food donation – like time and </a:t>
            </a:r>
            <a:r>
              <a:rPr lang="en-US"/>
              <a:t>temperature</a:t>
            </a:r>
            <a:r>
              <a:rPr lang="en-US" sz="1200" kern="1200">
                <a:solidFill>
                  <a:schemeClr val="tx1"/>
                </a:solidFill>
                <a:effectLst/>
                <a:latin typeface="+mn-lt"/>
                <a:ea typeface="+mn-ea"/>
                <a:cs typeface="+mn-cs"/>
              </a:rPr>
              <a:t> controls and requirements for food labeling and transportation --</a:t>
            </a:r>
            <a:r>
              <a:rPr lang="en-US"/>
              <a:t> </a:t>
            </a:r>
            <a:r>
              <a:rPr lang="en-US" sz="1200" kern="1200">
                <a:solidFill>
                  <a:schemeClr val="tx1"/>
                </a:solidFill>
                <a:effectLst/>
                <a:latin typeface="+mn-lt"/>
                <a:ea typeface="+mn-ea"/>
                <a:cs typeface="+mn-cs"/>
              </a:rPr>
              <a:t>in one easy place. Please tell all food facilities that this safe donation technical guidance is available online when you </a:t>
            </a:r>
            <a:r>
              <a:rPr lang="en-US"/>
              <a:t>hand</a:t>
            </a:r>
            <a:r>
              <a:rPr lang="en-US" sz="1200" kern="1200">
                <a:solidFill>
                  <a:schemeClr val="tx1"/>
                </a:solidFill>
                <a:effectLst/>
                <a:latin typeface="+mn-lt"/>
                <a:ea typeface="+mn-ea"/>
                <a:cs typeface="+mn-cs"/>
              </a:rPr>
              <a:t> </a:t>
            </a:r>
            <a:r>
              <a:rPr lang="en-US"/>
              <a:t>out </a:t>
            </a:r>
            <a:r>
              <a:rPr lang="en-US" sz="1200" kern="1200">
                <a:solidFill>
                  <a:schemeClr val="tx1"/>
                </a:solidFill>
                <a:effectLst/>
                <a:latin typeface="+mn-lt"/>
                <a:ea typeface="+mn-ea"/>
                <a:cs typeface="+mn-cs"/>
              </a:rPr>
              <a:t>the safe food brochure during inspections and trainings. 	</a:t>
            </a:r>
            <a:endParaRPr lang="en-US" sz="12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FA5C8E01-0610-1C43-9A63-AB157A857C33}" type="slidenum">
              <a:rPr lang="en-US" smtClean="0"/>
              <a:t>31</a:t>
            </a:fld>
            <a:endParaRPr lang="en-US"/>
          </a:p>
        </p:txBody>
      </p:sp>
    </p:spTree>
    <p:extLst>
      <p:ext uri="{BB962C8B-B14F-4D97-AF65-F5344CB8AC3E}">
        <p14:creationId xmlns:p14="http://schemas.microsoft.com/office/powerpoint/2010/main" val="2006581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a:solidFill>
                  <a:schemeClr val="tx1"/>
                </a:solidFill>
                <a:effectLst/>
                <a:latin typeface="+mn-lt"/>
                <a:ea typeface="+mn-ea"/>
                <a:cs typeface="+mn-cs"/>
              </a:rPr>
              <a:t>Presenter Notes: </a:t>
            </a:r>
            <a:r>
              <a:rPr lang="en-US" sz="1200" i="1" kern="1200">
                <a:solidFill>
                  <a:schemeClr val="tx1"/>
                </a:solidFill>
                <a:effectLst/>
                <a:latin typeface="+mn-lt"/>
                <a:ea typeface="+mn-ea"/>
                <a:cs typeface="+mn-cs"/>
              </a:rPr>
              <a:t>Since every city will </a:t>
            </a:r>
            <a:r>
              <a:rPr lang="en-US" i="1"/>
              <a:t>vary</a:t>
            </a:r>
            <a:r>
              <a:rPr lang="en-US" sz="1200" i="1" kern="1200">
                <a:solidFill>
                  <a:schemeClr val="tx1"/>
                </a:solidFill>
                <a:effectLst/>
                <a:latin typeface="+mn-lt"/>
                <a:ea typeface="+mn-ea"/>
                <a:cs typeface="+mn-cs"/>
              </a:rPr>
              <a:t> in how they collect and record data </a:t>
            </a:r>
            <a:r>
              <a:rPr lang="en-US" i="1"/>
              <a:t>related to this</a:t>
            </a:r>
            <a:r>
              <a:rPr lang="en-US" sz="1200" i="1" kern="1200">
                <a:solidFill>
                  <a:schemeClr val="tx1"/>
                </a:solidFill>
                <a:effectLst/>
                <a:latin typeface="+mn-lt"/>
                <a:ea typeface="+mn-ea"/>
                <a:cs typeface="+mn-cs"/>
              </a:rPr>
              <a:t> strategy, you will need to fill this slide in based on what you would like for your inspectors to collect. NRDC highly recommends that the department track exactly how many food facilities have </a:t>
            </a:r>
            <a:r>
              <a:rPr lang="en-US" i="1"/>
              <a:t>received</a:t>
            </a:r>
            <a:r>
              <a:rPr lang="en-US" sz="1200" i="1" kern="1200">
                <a:solidFill>
                  <a:schemeClr val="tx1"/>
                </a:solidFill>
                <a:effectLst/>
                <a:latin typeface="+mn-lt"/>
                <a:ea typeface="+mn-ea"/>
                <a:cs typeface="+mn-cs"/>
              </a:rPr>
              <a:t> outreach materials and education during inspections. Additionally, if it is possible for inspectors to record how much food is discarded during inspections, this will help with city metrics tracking to test the effectiveness of this strategy. Look at the Guide for tips and pointers on tracking metrics.</a:t>
            </a:r>
            <a:r>
              <a:rPr lang="en-US" i="1"/>
              <a:t> </a:t>
            </a:r>
            <a:endParaRPr lang="en-US" sz="1200" i="1" kern="1200">
              <a:solidFill>
                <a:schemeClr val="tx1"/>
              </a:solidFill>
              <a:effectLst/>
              <a:latin typeface="+mn-lt"/>
              <a:cs typeface="Calibri"/>
            </a:endParaRPr>
          </a:p>
          <a:p>
            <a:pPr lvl="0"/>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Talking Points: </a:t>
            </a:r>
            <a:r>
              <a:rPr lang="en-US" sz="1200" kern="1200">
                <a:solidFill>
                  <a:schemeClr val="tx1"/>
                </a:solidFill>
                <a:effectLst/>
                <a:latin typeface="+mn-lt"/>
                <a:ea typeface="+mn-ea"/>
                <a:cs typeface="+mn-cs"/>
              </a:rPr>
              <a:t>The city would like to track </a:t>
            </a:r>
            <a:r>
              <a:rPr lang="en-US"/>
              <a:t>the effectiveness of this </a:t>
            </a:r>
            <a:r>
              <a:rPr lang="en-US" sz="1200" kern="1200">
                <a:solidFill>
                  <a:schemeClr val="tx1"/>
                </a:solidFill>
                <a:effectLst/>
                <a:latin typeface="+mn-lt"/>
                <a:ea typeface="+mn-ea"/>
                <a:cs typeface="+mn-cs"/>
              </a:rPr>
              <a:t>initiative. To that end, we are asking that you record data during your inspections related to these outreach materials. This is what we would like for you to record during your inspections:</a:t>
            </a:r>
            <a:r>
              <a:rPr lang="en-US"/>
              <a:t> </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How many</a:t>
            </a:r>
            <a:r>
              <a:rPr lang="en-US"/>
              <a:t> copies</a:t>
            </a:r>
            <a:r>
              <a:rPr lang="en-US" sz="1200" kern="1200">
                <a:solidFill>
                  <a:schemeClr val="tx1"/>
                </a:solidFill>
                <a:effectLst/>
                <a:latin typeface="+mn-lt"/>
                <a:ea typeface="+mn-ea"/>
                <a:cs typeface="+mn-cs"/>
              </a:rPr>
              <a:t> of each material you passed out</a:t>
            </a:r>
            <a:endParaRPr lang="en-US" sz="1200" kern="1200">
              <a:solidFill>
                <a:schemeClr val="tx1"/>
              </a:solidFill>
              <a:effectLst/>
              <a:latin typeface="+mn-lt"/>
              <a:cs typeface="Calibri" panose="020F0502020204030204"/>
            </a:endParaRPr>
          </a:p>
          <a:p>
            <a:pPr lvl="0"/>
            <a:r>
              <a:rPr lang="en-US" sz="1200" kern="1200">
                <a:solidFill>
                  <a:schemeClr val="tx1"/>
                </a:solidFill>
                <a:effectLst/>
                <a:latin typeface="+mn-lt"/>
                <a:ea typeface="+mn-ea"/>
                <a:cs typeface="+mn-cs"/>
              </a:rPr>
              <a:t>Whether you provided verbal education to food facilities</a:t>
            </a:r>
          </a:p>
          <a:p>
            <a:pPr lvl="0"/>
            <a:r>
              <a:rPr lang="en-US" sz="1200" kern="1200">
                <a:solidFill>
                  <a:schemeClr val="tx1"/>
                </a:solidFill>
                <a:effectLst/>
                <a:latin typeface="+mn-lt"/>
                <a:ea typeface="+mn-ea"/>
                <a:cs typeface="+mn-cs"/>
              </a:rPr>
              <a:t>If the food facility donates or plans on donating in the future</a:t>
            </a:r>
          </a:p>
          <a:p>
            <a:pPr lvl="0"/>
            <a:r>
              <a:rPr lang="en-US" sz="1200" kern="1200">
                <a:solidFill>
                  <a:schemeClr val="tx1"/>
                </a:solidFill>
                <a:effectLst/>
                <a:latin typeface="+mn-lt"/>
                <a:ea typeface="+mn-ea"/>
                <a:cs typeface="+mn-cs"/>
              </a:rPr>
              <a:t>Any specific questions that the facility might have had</a:t>
            </a:r>
          </a:p>
          <a:p>
            <a:pPr lvl="0"/>
            <a:r>
              <a:rPr lang="en-US" sz="1200" kern="1200">
                <a:solidFill>
                  <a:schemeClr val="tx1"/>
                </a:solidFill>
                <a:effectLst/>
                <a:latin typeface="+mn-lt"/>
                <a:ea typeface="+mn-ea"/>
                <a:cs typeface="+mn-cs"/>
              </a:rPr>
              <a:t>How much and what food was disposed of if there was a mandatory disposal</a:t>
            </a:r>
          </a:p>
        </p:txBody>
      </p:sp>
      <p:sp>
        <p:nvSpPr>
          <p:cNvPr id="4" name="Slide Number Placeholder 3"/>
          <p:cNvSpPr>
            <a:spLocks noGrp="1"/>
          </p:cNvSpPr>
          <p:nvPr>
            <p:ph type="sldNum" sz="quarter" idx="5"/>
          </p:nvPr>
        </p:nvSpPr>
        <p:spPr/>
        <p:txBody>
          <a:bodyPr/>
          <a:lstStyle/>
          <a:p>
            <a:fld id="{FA5C8E01-0610-1C43-9A63-AB157A857C33}" type="slidenum">
              <a:rPr lang="en-US" smtClean="0"/>
              <a:t>32</a:t>
            </a:fld>
            <a:endParaRPr lang="en-US"/>
          </a:p>
        </p:txBody>
      </p:sp>
    </p:spTree>
    <p:extLst>
      <p:ext uri="{BB962C8B-B14F-4D97-AF65-F5344CB8AC3E}">
        <p14:creationId xmlns:p14="http://schemas.microsoft.com/office/powerpoint/2010/main" val="9366813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r>
              <a:rPr lang="en-US" sz="1800" b="1" i="1" dirty="0">
                <a:solidFill>
                  <a:srgbClr val="000000"/>
                </a:solidFill>
                <a:effectLst/>
                <a:latin typeface="Calibri" panose="020F0502020204030204" pitchFamily="34" charset="0"/>
              </a:rPr>
              <a:t>Presenter notes: </a:t>
            </a:r>
            <a:r>
              <a:rPr lang="en-US" sz="1800" b="0" i="1" dirty="0">
                <a:solidFill>
                  <a:srgbClr val="000000"/>
                </a:solidFill>
                <a:effectLst/>
                <a:latin typeface="Calibri" panose="020F0502020204030204" pitchFamily="34" charset="0"/>
              </a:rPr>
              <a:t>If there is a city website with more information about city’s food waste reduction efforts, consider including it on this slide for attendees who would like more information</a:t>
            </a:r>
            <a:r>
              <a:rPr lang="en-US" sz="1800" b="0" i="1">
                <a:solidFill>
                  <a:srgbClr val="000000"/>
                </a:solidFill>
                <a:effectLst/>
                <a:latin typeface="Calibri" panose="020F0502020204030204" pitchFamily="34" charset="0"/>
              </a:rPr>
              <a:t>. </a:t>
            </a:r>
            <a:r>
              <a:rPr lang="en-US" sz="1800" b="0" i="0">
                <a:solidFill>
                  <a:srgbClr val="000000"/>
                </a:solidFill>
                <a:effectLst/>
                <a:latin typeface="Calibri" panose="020F0502020204030204" pitchFamily="34" charset="0"/>
              </a:rPr>
              <a:t> </a:t>
            </a:r>
          </a:p>
          <a:p>
            <a:pPr algn="l" rtl="0" fontAlgn="base">
              <a:buFont typeface="+mj-lt"/>
              <a:buNone/>
            </a:pPr>
            <a:endParaRPr lang="en-US" sz="1800" b="0" i="0" dirty="0">
              <a:solidFill>
                <a:srgbClr val="000000"/>
              </a:solidFill>
              <a:effectLst/>
              <a:latin typeface="Calibri" panose="020F0502020204030204" pitchFamily="34" charset="0"/>
            </a:endParaRPr>
          </a:p>
          <a:p>
            <a:pPr algn="l" rtl="0" fontAlgn="base"/>
            <a:r>
              <a:rPr lang="en-US" sz="1800" b="1" i="0" dirty="0">
                <a:solidFill>
                  <a:srgbClr val="000000"/>
                </a:solidFill>
                <a:effectLst/>
                <a:latin typeface="Calibri" panose="020F0502020204030204" pitchFamily="34" charset="0"/>
              </a:rPr>
              <a:t>Talking Points: </a:t>
            </a:r>
            <a:r>
              <a:rPr lang="en-US" sz="1800" b="0" i="0" dirty="0">
                <a:solidFill>
                  <a:srgbClr val="000000"/>
                </a:solidFill>
                <a:effectLst/>
                <a:latin typeface="Calibri" panose="020F0502020204030204" pitchFamily="34" charset="0"/>
              </a:rPr>
              <a:t>I’d like to thank you for participating in this training and for working with your facilities to help them donate food safely.  We look forward to working with you to help make that possible and we thank you for your time. Please let XX know if you have any questions. If you’d like to learn more about city initiative to reduce food waste or NRDC’s Food Matters project, you can check out the websites on the screen.  </a:t>
            </a:r>
            <a:endParaRPr lang="en-US"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A5C8E01-0610-1C43-9A63-AB157A857C33}" type="slidenum">
              <a:rPr lang="en-US" smtClean="0"/>
              <a:t>33</a:t>
            </a:fld>
            <a:endParaRPr lang="en-US"/>
          </a:p>
        </p:txBody>
      </p:sp>
    </p:spTree>
    <p:extLst>
      <p:ext uri="{BB962C8B-B14F-4D97-AF65-F5344CB8AC3E}">
        <p14:creationId xmlns:p14="http://schemas.microsoft.com/office/powerpoint/2010/main" val="2834374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 </a:t>
            </a:r>
            <a:r>
              <a:rPr lang="en-US" sz="1200" kern="1200">
                <a:solidFill>
                  <a:schemeClr val="tx1"/>
                </a:solidFill>
                <a:effectLst/>
                <a:latin typeface="+mn-lt"/>
                <a:ea typeface="+mn-ea"/>
                <a:cs typeface="+mn-cs"/>
              </a:rPr>
              <a:t>With that context in mind, let’s dive into discussing the scope of food waste in the United States</a:t>
            </a:r>
            <a:r>
              <a:rPr lang="en-US"/>
              <a:t>.</a:t>
            </a:r>
            <a:r>
              <a:rPr lang="en-US" sz="1200" kern="1200">
                <a:solidFill>
                  <a:schemeClr val="tx1"/>
                </a:solidFill>
                <a:effectLst/>
                <a:latin typeface="+mn-lt"/>
                <a:ea typeface="+mn-ea"/>
                <a:cs typeface="+mn-cs"/>
              </a:rPr>
              <a:t> Why should we be prioritizing efforts to address food waste?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C8E01-0610-1C43-9A63-AB157A857C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693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  </a:t>
            </a:r>
            <a:r>
              <a:rPr lang="en-US"/>
              <a:t>In the U.S., up to 40% of food goes uneaten. That’s an enormous amount of food that is thrown out in our homes, in restaurants, in grocery stores and other settings every day of the year. In fact, that much food would be enough to feed 164 million people their full diet every day of the year. </a:t>
            </a:r>
          </a:p>
        </p:txBody>
      </p:sp>
      <p:sp>
        <p:nvSpPr>
          <p:cNvPr id="4" name="Slide Number Placeholder 3"/>
          <p:cNvSpPr>
            <a:spLocks noGrp="1"/>
          </p:cNvSpPr>
          <p:nvPr>
            <p:ph type="sldNum" sz="quarter" idx="5"/>
          </p:nvPr>
        </p:nvSpPr>
        <p:spPr/>
        <p:txBody>
          <a:bodyPr/>
          <a:lstStyle/>
          <a:p>
            <a:fld id="{FA5C8E01-0610-1C43-9A63-AB157A857C33}" type="slidenum">
              <a:rPr lang="en-US" smtClean="0"/>
              <a:t>5</a:t>
            </a:fld>
            <a:endParaRPr lang="en-US"/>
          </a:p>
        </p:txBody>
      </p:sp>
    </p:spTree>
    <p:extLst>
      <p:ext uri="{BB962C8B-B14F-4D97-AF65-F5344CB8AC3E}">
        <p14:creationId xmlns:p14="http://schemas.microsoft.com/office/powerpoint/2010/main" val="134822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 </a:t>
            </a:r>
            <a:r>
              <a:rPr lang="en-US"/>
              <a:t>Food waste happens at every stage of our food system from farm to fork.  But if you look at the blue band in this chart – the largest chunk – that is the portion of U.S. food waste that occurs in consumers’ homes, representing about 43% of all food wasted.  Although it is not widely recognized, consumers at home are the largest single source of wasted food in the United States. From there, restaurants are the second largest source, at 18% of the total. Grocery stores and distribution generate another 13% and institutional food service (like colleges, hotels and stadiums) generates another 8% of the food waste produced in the U.S. Added together, foodservice businesses represent approximately another 40% of the estimated food waste generated in the US, or about equal to the amount of waste generated by households.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A5C8E01-0610-1C43-9A63-AB157A857C33}" type="slidenum">
              <a:rPr lang="en-US" smtClean="0"/>
              <a:t>6</a:t>
            </a:fld>
            <a:endParaRPr lang="en-US"/>
          </a:p>
        </p:txBody>
      </p:sp>
    </p:spTree>
    <p:extLst>
      <p:ext uri="{BB962C8B-B14F-4D97-AF65-F5344CB8AC3E}">
        <p14:creationId xmlns:p14="http://schemas.microsoft.com/office/powerpoint/2010/main" val="3361673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Talking Points: </a:t>
            </a:r>
            <a:r>
              <a:rPr lang="en-US" sz="1200" kern="1200">
                <a:solidFill>
                  <a:schemeClr val="tx1"/>
                </a:solidFill>
                <a:effectLst/>
                <a:latin typeface="+mn-lt"/>
                <a:ea typeface="+mn-ea"/>
                <a:cs typeface="+mn-cs"/>
              </a:rPr>
              <a:t>Many of these businesses and institutions are the types of facilities you visit every day and I’m sure you sometimes see perfectly wholesome food going straight into the trash. Your frequent  interactions with these businesses and institutions are a key opportunity to highlight this problem and help these businesses to make changes internally to reduce food waste.</a:t>
            </a:r>
          </a:p>
        </p:txBody>
      </p:sp>
      <p:sp>
        <p:nvSpPr>
          <p:cNvPr id="4" name="Slide Number Placeholder 3"/>
          <p:cNvSpPr>
            <a:spLocks noGrp="1"/>
          </p:cNvSpPr>
          <p:nvPr>
            <p:ph type="sldNum" sz="quarter" idx="5"/>
          </p:nvPr>
        </p:nvSpPr>
        <p:spPr/>
        <p:txBody>
          <a:bodyPr/>
          <a:lstStyle/>
          <a:p>
            <a:fld id="{FA5C8E01-0610-1C43-9A63-AB157A857C33}" type="slidenum">
              <a:rPr lang="en-US" smtClean="0"/>
              <a:t>7</a:t>
            </a:fld>
            <a:endParaRPr lang="en-US"/>
          </a:p>
        </p:txBody>
      </p:sp>
    </p:spTree>
    <p:extLst>
      <p:ext uri="{BB962C8B-B14F-4D97-AF65-F5344CB8AC3E}">
        <p14:creationId xmlns:p14="http://schemas.microsoft.com/office/powerpoint/2010/main" val="3096597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cs typeface="Calibri"/>
              </a:rPr>
              <a:t>Talking Points: </a:t>
            </a:r>
            <a:r>
              <a:rPr lang="en-US"/>
              <a:t>Looking specifically at consumer-facing foodservice businesses, we can see that there are major costs associated with wasting food, on top of the environmental impacts. These businesses account for about 40% of the food wasted in the US. U.S. restaurants alone generate 11.4 million tons of food waste annually, adding up to a cost of more than $25 billion. For every dollar that a restaurant invests in food waste reduction strategies, they can see up to $8 in cost savings.</a:t>
            </a:r>
            <a:endParaRPr lang="en-US" sz="1200" b="0" i="0" kern="1200">
              <a:solidFill>
                <a:schemeClr val="tx1"/>
              </a:solidFill>
              <a:effectLst/>
              <a:latin typeface="+mn-lt"/>
              <a:cs typeface="Calibri"/>
            </a:endParaRPr>
          </a:p>
          <a:p>
            <a:endParaRPr lang="en-US"/>
          </a:p>
        </p:txBody>
      </p:sp>
      <p:sp>
        <p:nvSpPr>
          <p:cNvPr id="4" name="Slide Number Placeholder 3"/>
          <p:cNvSpPr>
            <a:spLocks noGrp="1"/>
          </p:cNvSpPr>
          <p:nvPr>
            <p:ph type="sldNum" sz="quarter" idx="5"/>
          </p:nvPr>
        </p:nvSpPr>
        <p:spPr/>
        <p:txBody>
          <a:bodyPr/>
          <a:lstStyle/>
          <a:p>
            <a:fld id="{FA5C8E01-0610-1C43-9A63-AB157A857C33}" type="slidenum">
              <a:rPr lang="en-US" smtClean="0"/>
              <a:t>8</a:t>
            </a:fld>
            <a:endParaRPr lang="en-US"/>
          </a:p>
        </p:txBody>
      </p:sp>
    </p:spTree>
    <p:extLst>
      <p:ext uri="{BB962C8B-B14F-4D97-AF65-F5344CB8AC3E}">
        <p14:creationId xmlns:p14="http://schemas.microsoft.com/office/powerpoint/2010/main" val="2116139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Calibri"/>
              </a:rPr>
              <a:t>Talking Points: </a:t>
            </a:r>
            <a:r>
              <a:rPr lang="en-US" b="0" i="0" dirty="0">
                <a:solidFill>
                  <a:srgbClr val="000000"/>
                </a:solidFill>
                <a:effectLst/>
                <a:latin typeface="Calibri" panose="020F0502020204030204" pitchFamily="34" charset="0"/>
              </a:rPr>
              <a:t>Food waste also has high costs for individual food facilities. When a food establishment wastes food, they also waste the original cost of the food, the potential profit if sold, the environmental resources and water use from that food. Take 10 one pound steaks that might be wasted due to safety or temperature concerns. Those steaks could be $73 in wholesale costs based on meat cost projections, an average of $300 in lost profits if those steaks had been sold at $30 per steak. That’s the equivalent of 670 passenger miles driven in GHG emissions generated from the wasted steaks and a loss of almost 18,500 gallons of water. No food facility can afford those kinds of costs!</a:t>
            </a:r>
            <a:endParaRPr lang="en-US" dirty="0"/>
          </a:p>
        </p:txBody>
      </p:sp>
      <p:sp>
        <p:nvSpPr>
          <p:cNvPr id="4" name="Slide Number Placeholder 3"/>
          <p:cNvSpPr>
            <a:spLocks noGrp="1"/>
          </p:cNvSpPr>
          <p:nvPr>
            <p:ph type="sldNum" sz="quarter" idx="5"/>
          </p:nvPr>
        </p:nvSpPr>
        <p:spPr/>
        <p:txBody>
          <a:bodyPr/>
          <a:lstStyle/>
          <a:p>
            <a:fld id="{FA5C8E01-0610-1C43-9A63-AB157A857C33}" type="slidenum">
              <a:rPr lang="en-US" smtClean="0"/>
              <a:t>9</a:t>
            </a:fld>
            <a:endParaRPr lang="en-US"/>
          </a:p>
        </p:txBody>
      </p:sp>
    </p:spTree>
    <p:extLst>
      <p:ext uri="{BB962C8B-B14F-4D97-AF65-F5344CB8AC3E}">
        <p14:creationId xmlns:p14="http://schemas.microsoft.com/office/powerpoint/2010/main" val="890363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ternate 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5706316"/>
            <a:ext cx="10972800" cy="635498"/>
          </a:xfrm>
        </p:spPr>
        <p:txBody>
          <a:bodyPr anchor="ctr"/>
          <a:lstStyle>
            <a:lvl1pPr algn="ctr">
              <a:lnSpc>
                <a:spcPct val="100000"/>
              </a:lnSpc>
              <a:defRPr sz="1600" baseline="0"/>
            </a:lvl1pPr>
          </a:lstStyle>
          <a:p>
            <a:r>
              <a:rPr lang="en-US"/>
              <a:t>TITLE OF PRESENTATION </a:t>
            </a:r>
            <a:br>
              <a:rPr lang="en-US"/>
            </a:br>
            <a:r>
              <a:rPr lang="en-US"/>
              <a:t>MONTH YYYY</a:t>
            </a:r>
          </a:p>
        </p:txBody>
      </p:sp>
    </p:spTree>
    <p:extLst>
      <p:ext uri="{BB962C8B-B14F-4D97-AF65-F5344CB8AC3E}">
        <p14:creationId xmlns:p14="http://schemas.microsoft.com/office/powerpoint/2010/main" val="899773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ight Blue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68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ight Blue Title and Center Text">
    <p:bg>
      <p:bgPr>
        <a:solidFill>
          <a:schemeClr val="bg2">
            <a:lumMod val="10000"/>
          </a:schemeClr>
        </a:solidFill>
        <a:effectLst/>
      </p:bgPr>
    </p:bg>
    <p:spTree>
      <p:nvGrpSpPr>
        <p:cNvPr id="1" name=""/>
        <p:cNvGrpSpPr/>
        <p:nvPr/>
      </p:nvGrpSpPr>
      <p:grpSpPr>
        <a:xfrm>
          <a:off x="0" y="0"/>
          <a:ext cx="0" cy="0"/>
          <a:chOff x="0" y="0"/>
          <a:chExt cx="0" cy="0"/>
        </a:xfrm>
      </p:grpSpPr>
      <p:sp>
        <p:nvSpPr>
          <p:cNvPr id="5" name="Picture Placeholder 5"/>
          <p:cNvSpPr>
            <a:spLocks noGrp="1"/>
          </p:cNvSpPr>
          <p:nvPr>
            <p:ph type="pic" sz="quarter" idx="10"/>
          </p:nvPr>
        </p:nvSpPr>
        <p:spPr>
          <a:xfrm>
            <a:off x="0" y="0"/>
            <a:ext cx="12192000" cy="6858000"/>
          </a:xfrm>
          <a:prstGeom prst="rect">
            <a:avLst/>
          </a:prstGeom>
        </p:spPr>
        <p:txBody>
          <a:bodyPr/>
          <a:lstStyle>
            <a:lvl1pPr>
              <a:defRPr>
                <a:solidFill>
                  <a:schemeClr val="bg1"/>
                </a:solidFill>
              </a:defRPr>
            </a:lvl1pPr>
          </a:lstStyle>
          <a:p>
            <a:endParaRPr lang="en-US"/>
          </a:p>
        </p:txBody>
      </p:sp>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454152" y="1689903"/>
            <a:ext cx="11283696" cy="3819645"/>
          </a:xfrm>
        </p:spPr>
        <p:txBody>
          <a:bodyPr anchor="ctr"/>
          <a:lstStyle>
            <a:lvl1pPr>
              <a:lnSpc>
                <a:spcPct val="70000"/>
              </a:lnSpc>
              <a:defRPr sz="5400" b="0" i="0" spc="0">
                <a:solidFill>
                  <a:schemeClr val="bg1"/>
                </a:solidFill>
                <a:latin typeface="Arial Black" panose="020B0604020202020204" pitchFamily="34" charset="0"/>
                <a:ea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ARIAL BLACK 54PT</a:t>
            </a:r>
          </a:p>
        </p:txBody>
      </p:sp>
    </p:spTree>
    <p:extLst>
      <p:ext uri="{BB962C8B-B14F-4D97-AF65-F5344CB8AC3E}">
        <p14:creationId xmlns:p14="http://schemas.microsoft.com/office/powerpoint/2010/main" val="1716468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Light Blue Title and Center Small Text">
    <p:bg>
      <p:bgPr>
        <a:solidFill>
          <a:schemeClr val="bg2">
            <a:lumMod val="10000"/>
          </a:schemeClr>
        </a:solidFill>
        <a:effectLst/>
      </p:bgPr>
    </p:bg>
    <p:spTree>
      <p:nvGrpSpPr>
        <p:cNvPr id="1" name=""/>
        <p:cNvGrpSpPr/>
        <p:nvPr/>
      </p:nvGrpSpPr>
      <p:grpSpPr>
        <a:xfrm>
          <a:off x="0" y="0"/>
          <a:ext cx="0" cy="0"/>
          <a:chOff x="0" y="0"/>
          <a:chExt cx="0" cy="0"/>
        </a:xfrm>
      </p:grpSpPr>
      <p:sp>
        <p:nvSpPr>
          <p:cNvPr id="5" name="Picture Placeholder 5"/>
          <p:cNvSpPr>
            <a:spLocks noGrp="1"/>
          </p:cNvSpPr>
          <p:nvPr>
            <p:ph type="pic" sz="quarter" idx="10"/>
          </p:nvPr>
        </p:nvSpPr>
        <p:spPr>
          <a:xfrm>
            <a:off x="0" y="0"/>
            <a:ext cx="12192000" cy="6858000"/>
          </a:xfrm>
          <a:prstGeom prst="rect">
            <a:avLst/>
          </a:prstGeom>
        </p:spPr>
        <p:txBody>
          <a:bodyPr/>
          <a:lstStyle>
            <a:lvl1pPr>
              <a:defRPr>
                <a:solidFill>
                  <a:schemeClr val="bg1"/>
                </a:solidFill>
              </a:defRPr>
            </a:lvl1pPr>
          </a:lstStyle>
          <a:p>
            <a:endParaRPr lang="en-US"/>
          </a:p>
        </p:txBody>
      </p:sp>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454152" y="1458409"/>
            <a:ext cx="11283696" cy="4178462"/>
          </a:xfrm>
        </p:spPr>
        <p:txBody>
          <a:bodyPr anchor="ctr"/>
          <a:lstStyle>
            <a:lvl1pPr>
              <a:lnSpc>
                <a:spcPct val="70000"/>
              </a:lnSpc>
              <a:defRPr sz="3200" b="0" i="0">
                <a:solidFill>
                  <a:schemeClr val="bg1"/>
                </a:solidFill>
                <a:latin typeface="Arial Black" panose="020B0604020202020204" pitchFamily="34" charset="0"/>
                <a:ea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70000"/>
              </a:lnSpc>
              <a:spcBef>
                <a:spcPts val="1000"/>
              </a:spcBef>
              <a:spcAft>
                <a:spcPts val="0"/>
              </a:spcAft>
              <a:buClrTx/>
              <a:buSzTx/>
              <a:buFont typeface="Arial"/>
              <a:buNone/>
              <a:tabLst/>
              <a:defRPr/>
            </a:pPr>
            <a:r>
              <a:rPr lang="en-US"/>
              <a:t>ARIAL BLACK 32PT</a:t>
            </a:r>
          </a:p>
        </p:txBody>
      </p:sp>
    </p:spTree>
    <p:extLst>
      <p:ext uri="{BB962C8B-B14F-4D97-AF65-F5344CB8AC3E}">
        <p14:creationId xmlns:p14="http://schemas.microsoft.com/office/powerpoint/2010/main" val="1265267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sz="3600" b="1" i="0" spc="0">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Content Placeholder 2"/>
          <p:cNvSpPr>
            <a:spLocks noGrp="1"/>
          </p:cNvSpPr>
          <p:nvPr>
            <p:ph idx="1" hasCustomPrompt="1"/>
          </p:nvPr>
        </p:nvSpPr>
        <p:spPr>
          <a:xfrm>
            <a:off x="609600" y="1540525"/>
            <a:ext cx="5283200" cy="4250675"/>
          </a:xfrm>
        </p:spPr>
        <p:txBody>
          <a:bodyPr>
            <a:normAutofit/>
          </a:bodyPr>
          <a:lstStyle>
            <a:lvl1pPr algn="l">
              <a:lnSpc>
                <a:spcPct val="100000"/>
              </a:lnSpc>
              <a:spcBef>
                <a:spcPts val="0"/>
              </a:spcBef>
              <a:spcAft>
                <a:spcPts val="1000"/>
              </a:spcAft>
              <a:defRPr sz="1600"/>
            </a:lvl1pPr>
          </a:lstStyle>
          <a:p>
            <a:pPr lvl="0"/>
            <a:r>
              <a:rPr lang="en-US"/>
              <a:t>Click to edit Master text styles</a:t>
            </a:r>
          </a:p>
        </p:txBody>
      </p:sp>
      <p:pic>
        <p:nvPicPr>
          <p:cNvPr id="4" name="Picture 3">
            <a:extLst>
              <a:ext uri="{FF2B5EF4-FFF2-40B4-BE49-F238E27FC236}">
                <a16:creationId xmlns:a16="http://schemas.microsoft.com/office/drawing/2014/main" id="{DB16D1AE-F139-3D46-BFF0-740416D16E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429" t="82880" r="11429" b="11429"/>
          <a:stretch/>
        </p:blipFill>
        <p:spPr>
          <a:xfrm>
            <a:off x="0" y="6352117"/>
            <a:ext cx="12192000" cy="505883"/>
          </a:xfrm>
          <a:prstGeom prst="rect">
            <a:avLst/>
          </a:prstGeom>
        </p:spPr>
      </p:pic>
      <p:sp>
        <p:nvSpPr>
          <p:cNvPr id="8" name="Content Placeholder 2">
            <a:extLst>
              <a:ext uri="{FF2B5EF4-FFF2-40B4-BE49-F238E27FC236}">
                <a16:creationId xmlns:a16="http://schemas.microsoft.com/office/drawing/2014/main" id="{511F51C5-C0CE-AC41-9687-C9C6405DE629}"/>
              </a:ext>
            </a:extLst>
          </p:cNvPr>
          <p:cNvSpPr>
            <a:spLocks noGrp="1"/>
          </p:cNvSpPr>
          <p:nvPr>
            <p:ph idx="10" hasCustomPrompt="1"/>
          </p:nvPr>
        </p:nvSpPr>
        <p:spPr>
          <a:xfrm>
            <a:off x="6299200" y="1540525"/>
            <a:ext cx="5283200" cy="4250675"/>
          </a:xfrm>
        </p:spPr>
        <p:txBody>
          <a:bodyPr>
            <a:normAutofit/>
          </a:bodyPr>
          <a:lstStyle>
            <a:lvl1pPr algn="l">
              <a:lnSpc>
                <a:spcPct val="100000"/>
              </a:lnSpc>
              <a:spcBef>
                <a:spcPts val="0"/>
              </a:spcBef>
              <a:spcAft>
                <a:spcPts val="1000"/>
              </a:spcAft>
              <a:defRPr sz="1600"/>
            </a:lvl1pPr>
          </a:lstStyle>
          <a:p>
            <a:pPr lvl="0"/>
            <a:r>
              <a:rPr lang="en-US"/>
              <a:t>Click to edit Master text styles</a:t>
            </a:r>
          </a:p>
        </p:txBody>
      </p:sp>
      <p:sp>
        <p:nvSpPr>
          <p:cNvPr id="6" name="Footer Placeholder 11">
            <a:extLst>
              <a:ext uri="{FF2B5EF4-FFF2-40B4-BE49-F238E27FC236}">
                <a16:creationId xmlns:a16="http://schemas.microsoft.com/office/drawing/2014/main" id="{DF7CB052-C632-4DA3-9854-2FA00E2899E2}"/>
              </a:ext>
            </a:extLst>
          </p:cNvPr>
          <p:cNvSpPr>
            <a:spLocks noGrp="1"/>
          </p:cNvSpPr>
          <p:nvPr>
            <p:ph type="ftr" sz="quarter" idx="11"/>
          </p:nvPr>
        </p:nvSpPr>
        <p:spPr>
          <a:xfrm>
            <a:off x="3063433" y="6139557"/>
            <a:ext cx="8674415" cy="365125"/>
          </a:xfrm>
        </p:spPr>
        <p:txBody>
          <a:bodyPr/>
          <a:lstStyle/>
          <a:p>
            <a:endParaRPr lang="en-US"/>
          </a:p>
        </p:txBody>
      </p:sp>
    </p:spTree>
    <p:extLst>
      <p:ext uri="{BB962C8B-B14F-4D97-AF65-F5344CB8AC3E}">
        <p14:creationId xmlns:p14="http://schemas.microsoft.com/office/powerpoint/2010/main" val="2160622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sz="3600" b="1" i="0" spc="0">
                <a:latin typeface="Arial Black" panose="020B0604020202020204" pitchFamily="34" charset="0"/>
                <a:cs typeface="Arial Black"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DB16D1AE-F139-3D46-BFF0-740416D16E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429" t="82880" r="11429" b="11429"/>
          <a:stretch/>
        </p:blipFill>
        <p:spPr>
          <a:xfrm>
            <a:off x="0" y="6352117"/>
            <a:ext cx="12192000" cy="505883"/>
          </a:xfrm>
          <a:prstGeom prst="rect">
            <a:avLst/>
          </a:prstGeom>
        </p:spPr>
      </p:pic>
      <p:sp>
        <p:nvSpPr>
          <p:cNvPr id="8" name="Content Placeholder 2">
            <a:extLst>
              <a:ext uri="{FF2B5EF4-FFF2-40B4-BE49-F238E27FC236}">
                <a16:creationId xmlns:a16="http://schemas.microsoft.com/office/drawing/2014/main" id="{511F51C5-C0CE-AC41-9687-C9C6405DE629}"/>
              </a:ext>
            </a:extLst>
          </p:cNvPr>
          <p:cNvSpPr>
            <a:spLocks noGrp="1"/>
          </p:cNvSpPr>
          <p:nvPr>
            <p:ph idx="10" hasCustomPrompt="1"/>
          </p:nvPr>
        </p:nvSpPr>
        <p:spPr>
          <a:xfrm>
            <a:off x="454152" y="1540525"/>
            <a:ext cx="11128248" cy="4250675"/>
          </a:xfrm>
        </p:spPr>
        <p:txBody>
          <a:bodyPr>
            <a:normAutofit/>
          </a:bodyPr>
          <a:lstStyle>
            <a:lvl1pPr algn="l">
              <a:lnSpc>
                <a:spcPct val="100000"/>
              </a:lnSpc>
              <a:spcBef>
                <a:spcPts val="0"/>
              </a:spcBef>
              <a:spcAft>
                <a:spcPts val="1000"/>
              </a:spcAft>
              <a:defRPr sz="1600"/>
            </a:lvl1pPr>
          </a:lstStyle>
          <a:p>
            <a:pPr lvl="0"/>
            <a:r>
              <a:rPr lang="en-US"/>
              <a:t>Click to edit Master text styles</a:t>
            </a:r>
          </a:p>
        </p:txBody>
      </p:sp>
      <p:sp>
        <p:nvSpPr>
          <p:cNvPr id="6" name="Footer Placeholder 11">
            <a:extLst>
              <a:ext uri="{FF2B5EF4-FFF2-40B4-BE49-F238E27FC236}">
                <a16:creationId xmlns:a16="http://schemas.microsoft.com/office/drawing/2014/main" id="{E11BB9F7-20BA-4D51-AF97-347DA0BD709C}"/>
              </a:ext>
            </a:extLst>
          </p:cNvPr>
          <p:cNvSpPr>
            <a:spLocks noGrp="1"/>
          </p:cNvSpPr>
          <p:nvPr>
            <p:ph type="ftr" sz="quarter" idx="11"/>
          </p:nvPr>
        </p:nvSpPr>
        <p:spPr>
          <a:xfrm>
            <a:off x="3063433" y="6139557"/>
            <a:ext cx="8674415" cy="365125"/>
          </a:xfrm>
        </p:spPr>
        <p:txBody>
          <a:bodyPr/>
          <a:lstStyle/>
          <a:p>
            <a:endParaRPr lang="en-US"/>
          </a:p>
        </p:txBody>
      </p:sp>
    </p:spTree>
    <p:extLst>
      <p:ext uri="{BB962C8B-B14F-4D97-AF65-F5344CB8AC3E}">
        <p14:creationId xmlns:p14="http://schemas.microsoft.com/office/powerpoint/2010/main" val="2634071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ver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85786"/>
            <a:ext cx="10972800" cy="2738032"/>
          </a:xfrm>
        </p:spPr>
        <p:txBody>
          <a:bodyPr>
            <a:normAutofit/>
          </a:bodyPr>
          <a:lstStyle>
            <a:lvl1pPr>
              <a:lnSpc>
                <a:spcPct val="90000"/>
              </a:lnSpc>
              <a:defRPr sz="5400" b="0" i="0" spc="0">
                <a:latin typeface="Arial Black" panose="020B0604020202020204" pitchFamily="34" charset="0"/>
                <a:cs typeface="Arial Black" panose="020B0604020202020204" pitchFamily="34" charset="0"/>
              </a:defRPr>
            </a:lvl1pPr>
          </a:lstStyle>
          <a:p>
            <a:r>
              <a:rPr lang="en-US"/>
              <a:t>PRESENTATION TITLE</a:t>
            </a:r>
          </a:p>
        </p:txBody>
      </p:sp>
      <p:sp>
        <p:nvSpPr>
          <p:cNvPr id="3" name="Content Placeholder 2"/>
          <p:cNvSpPr>
            <a:spLocks noGrp="1"/>
          </p:cNvSpPr>
          <p:nvPr>
            <p:ph idx="1" hasCustomPrompt="1"/>
          </p:nvPr>
        </p:nvSpPr>
        <p:spPr>
          <a:xfrm>
            <a:off x="609600" y="5706319"/>
            <a:ext cx="10972800" cy="635495"/>
          </a:xfrm>
          <a:prstGeom prst="rect">
            <a:avLst/>
          </a:prstGeom>
        </p:spPr>
        <p:txBody>
          <a:bodyPr anchor="ctr">
            <a:normAutofit/>
          </a:bodyPr>
          <a:lstStyle>
            <a:lvl1pPr>
              <a:lnSpc>
                <a:spcPct val="100000"/>
              </a:lnSpc>
              <a:spcBef>
                <a:spcPts val="0"/>
              </a:spcBef>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0"/>
            <a:r>
              <a:rPr lang="en-US"/>
              <a:t>Month YYYY</a:t>
            </a:r>
          </a:p>
        </p:txBody>
      </p:sp>
    </p:spTree>
    <p:extLst>
      <p:ext uri="{BB962C8B-B14F-4D97-AF65-F5344CB8AC3E}">
        <p14:creationId xmlns:p14="http://schemas.microsoft.com/office/powerpoint/2010/main" val="1810022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85786"/>
            <a:ext cx="10972800" cy="2738032"/>
          </a:xfrm>
        </p:spPr>
        <p:txBody>
          <a:bodyPr>
            <a:normAutofit/>
          </a:bodyPr>
          <a:lstStyle>
            <a:lvl1pPr>
              <a:lnSpc>
                <a:spcPct val="90000"/>
              </a:lnSpc>
              <a:defRPr sz="5400" b="0" i="0" spc="0">
                <a:latin typeface="Arial Black" panose="020B0604020202020204" pitchFamily="34" charset="0"/>
                <a:cs typeface="Arial Black" panose="020B0604020202020204" pitchFamily="34" charset="0"/>
              </a:defRPr>
            </a:lvl1pPr>
          </a:lstStyle>
          <a:p>
            <a:r>
              <a:rPr lang="en-US"/>
              <a:t>PRESENTATION TITLE</a:t>
            </a:r>
          </a:p>
        </p:txBody>
      </p:sp>
      <p:sp>
        <p:nvSpPr>
          <p:cNvPr id="3" name="Content Placeholder 2"/>
          <p:cNvSpPr>
            <a:spLocks noGrp="1"/>
          </p:cNvSpPr>
          <p:nvPr>
            <p:ph idx="1" hasCustomPrompt="1"/>
          </p:nvPr>
        </p:nvSpPr>
        <p:spPr>
          <a:xfrm>
            <a:off x="609600" y="5706319"/>
            <a:ext cx="10972800" cy="635495"/>
          </a:xfrm>
          <a:prstGeom prst="rect">
            <a:avLst/>
          </a:prstGeom>
        </p:spPr>
        <p:txBody>
          <a:bodyPr anchor="ctr">
            <a:normAutofit/>
          </a:bodyPr>
          <a:lstStyle>
            <a:lvl1pPr>
              <a:lnSpc>
                <a:spcPct val="100000"/>
              </a:lnSpc>
              <a:spcBef>
                <a:spcPts val="0"/>
              </a:spcBef>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0"/>
            <a:r>
              <a:rPr lang="en-US"/>
              <a:t>Month YYYY</a:t>
            </a:r>
          </a:p>
        </p:txBody>
      </p:sp>
    </p:spTree>
    <p:extLst>
      <p:ext uri="{BB962C8B-B14F-4D97-AF65-F5344CB8AC3E}">
        <p14:creationId xmlns:p14="http://schemas.microsoft.com/office/powerpoint/2010/main" val="252065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tatement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870995"/>
            <a:ext cx="10972800" cy="5116010"/>
          </a:xfrm>
        </p:spPr>
        <p:txBody>
          <a:bodyPr/>
          <a:lstStyle>
            <a:lvl1pPr>
              <a:defRPr/>
            </a:lvl1pPr>
          </a:lstStyle>
          <a:p>
            <a:pPr lvl="0"/>
            <a:r>
              <a:rPr lang="en-US"/>
              <a:t>ARIAL BLACK 54PT</a:t>
            </a:r>
          </a:p>
        </p:txBody>
      </p:sp>
      <p:pic>
        <p:nvPicPr>
          <p:cNvPr id="3" name="Picture 2"/>
          <p:cNvPicPr>
            <a:picLocks noChangeAspect="1"/>
          </p:cNvPicPr>
          <p:nvPr userDrawn="1"/>
        </p:nvPicPr>
        <p:blipFill>
          <a:blip r:embed="rId2"/>
          <a:stretch>
            <a:fillRect/>
          </a:stretch>
        </p:blipFill>
        <p:spPr>
          <a:xfrm>
            <a:off x="454152" y="6327495"/>
            <a:ext cx="11283696" cy="96856"/>
          </a:xfrm>
          <a:prstGeom prst="rect">
            <a:avLst/>
          </a:prstGeom>
        </p:spPr>
      </p:pic>
      <p:pic>
        <p:nvPicPr>
          <p:cNvPr id="4" name="Picture 3"/>
          <p:cNvPicPr>
            <a:picLocks noChangeAspect="1"/>
          </p:cNvPicPr>
          <p:nvPr userDrawn="1"/>
        </p:nvPicPr>
        <p:blipFill>
          <a:blip r:embed="rId2"/>
          <a:stretch>
            <a:fillRect/>
          </a:stretch>
        </p:blipFill>
        <p:spPr>
          <a:xfrm>
            <a:off x="454152" y="431802"/>
            <a:ext cx="11283696" cy="96856"/>
          </a:xfrm>
          <a:prstGeom prst="rect">
            <a:avLst/>
          </a:prstGeom>
        </p:spPr>
      </p:pic>
    </p:spTree>
    <p:extLst>
      <p:ext uri="{BB962C8B-B14F-4D97-AF65-F5344CB8AC3E}">
        <p14:creationId xmlns:p14="http://schemas.microsoft.com/office/powerpoint/2010/main" val="1347523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tement Title and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92192"/>
            <a:ext cx="10972800" cy="4294207"/>
          </a:xfrm>
        </p:spPr>
        <p:txBody>
          <a:bodyPr/>
          <a:lstStyle>
            <a:lvl1pPr marL="0" marR="0" indent="0" algn="ctr" defTabSz="914400" rtl="0" eaLnBrk="1" fontAlgn="auto" latinLnBrk="0" hangingPunct="1">
              <a:lnSpc>
                <a:spcPct val="70000"/>
              </a:lnSpc>
              <a:spcBef>
                <a:spcPct val="0"/>
              </a:spcBef>
              <a:spcAft>
                <a:spcPts val="0"/>
              </a:spcAft>
              <a:buClrTx/>
              <a:buSzTx/>
              <a:buFontTx/>
              <a:buNone/>
              <a:tabLst/>
              <a:defRPr baseline="0">
                <a:solidFill>
                  <a:schemeClr val="bg1"/>
                </a:solidFill>
              </a:defRPr>
            </a:lvl1pPr>
          </a:lstStyle>
          <a:p>
            <a:r>
              <a:rPr lang="en-US"/>
              <a:t>ARIAL BLACK 54PT</a:t>
            </a:r>
          </a:p>
        </p:txBody>
      </p:sp>
      <p:sp>
        <p:nvSpPr>
          <p:cNvPr id="3" name="Content Placeholder 2"/>
          <p:cNvSpPr>
            <a:spLocks noGrp="1"/>
          </p:cNvSpPr>
          <p:nvPr>
            <p:ph idx="1" hasCustomPrompt="1"/>
          </p:nvPr>
        </p:nvSpPr>
        <p:spPr>
          <a:xfrm>
            <a:off x="609600" y="4115960"/>
            <a:ext cx="10972800" cy="1118437"/>
          </a:xfrm>
          <a:prstGeom prst="rect">
            <a:avLst/>
          </a:prstGeom>
        </p:spPr>
        <p:txBody>
          <a:bodyPr/>
          <a:lstStyle>
            <a:lvl1pPr>
              <a:defRPr>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4" name="Picture 3"/>
          <p:cNvPicPr>
            <a:picLocks noChangeAspect="1"/>
          </p:cNvPicPr>
          <p:nvPr userDrawn="1"/>
        </p:nvPicPr>
        <p:blipFill>
          <a:blip r:embed="rId2"/>
          <a:stretch>
            <a:fillRect/>
          </a:stretch>
        </p:blipFill>
        <p:spPr>
          <a:xfrm>
            <a:off x="454152" y="6327495"/>
            <a:ext cx="11283696" cy="96856"/>
          </a:xfrm>
          <a:prstGeom prst="rect">
            <a:avLst/>
          </a:prstGeom>
        </p:spPr>
      </p:pic>
      <p:pic>
        <p:nvPicPr>
          <p:cNvPr id="5" name="Picture 4"/>
          <p:cNvPicPr>
            <a:picLocks noChangeAspect="1"/>
          </p:cNvPicPr>
          <p:nvPr userDrawn="1"/>
        </p:nvPicPr>
        <p:blipFill>
          <a:blip r:embed="rId2"/>
          <a:stretch>
            <a:fillRect/>
          </a:stretch>
        </p:blipFill>
        <p:spPr>
          <a:xfrm>
            <a:off x="454152" y="431802"/>
            <a:ext cx="11283696" cy="96856"/>
          </a:xfrm>
          <a:prstGeom prst="rect">
            <a:avLst/>
          </a:prstGeom>
        </p:spPr>
      </p:pic>
    </p:spTree>
    <p:extLst>
      <p:ext uri="{BB962C8B-B14F-4D97-AF65-F5344CB8AC3E}">
        <p14:creationId xmlns:p14="http://schemas.microsoft.com/office/powerpoint/2010/main" val="660221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tatement Large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39769"/>
            <a:ext cx="10972800" cy="4178462"/>
          </a:xfrm>
        </p:spPr>
        <p:txBody>
          <a:bodyPr>
            <a:normAutofit/>
          </a:bodyPr>
          <a:lstStyle>
            <a:lvl1pPr>
              <a:defRPr sz="7200"/>
            </a:lvl1pPr>
          </a:lstStyle>
          <a:p>
            <a:pPr lvl="0"/>
            <a:r>
              <a:rPr lang="en-US"/>
              <a:t>ARIAL BLACK 72PT</a:t>
            </a:r>
          </a:p>
        </p:txBody>
      </p:sp>
      <p:pic>
        <p:nvPicPr>
          <p:cNvPr id="3" name="Picture 2"/>
          <p:cNvPicPr>
            <a:picLocks noChangeAspect="1"/>
          </p:cNvPicPr>
          <p:nvPr userDrawn="1"/>
        </p:nvPicPr>
        <p:blipFill>
          <a:blip r:embed="rId2"/>
          <a:stretch>
            <a:fillRect/>
          </a:stretch>
        </p:blipFill>
        <p:spPr>
          <a:xfrm>
            <a:off x="454152" y="6327495"/>
            <a:ext cx="11283696" cy="96856"/>
          </a:xfrm>
          <a:prstGeom prst="rect">
            <a:avLst/>
          </a:prstGeom>
        </p:spPr>
      </p:pic>
      <p:pic>
        <p:nvPicPr>
          <p:cNvPr id="4" name="Picture 3"/>
          <p:cNvPicPr>
            <a:picLocks noChangeAspect="1"/>
          </p:cNvPicPr>
          <p:nvPr userDrawn="1"/>
        </p:nvPicPr>
        <p:blipFill>
          <a:blip r:embed="rId2"/>
          <a:stretch>
            <a:fillRect/>
          </a:stretch>
        </p:blipFill>
        <p:spPr>
          <a:xfrm>
            <a:off x="454152" y="431802"/>
            <a:ext cx="11283696" cy="96856"/>
          </a:xfrm>
          <a:prstGeom prst="rect">
            <a:avLst/>
          </a:prstGeom>
        </p:spPr>
      </p:pic>
    </p:spTree>
    <p:extLst>
      <p:ext uri="{BB962C8B-B14F-4D97-AF65-F5344CB8AC3E}">
        <p14:creationId xmlns:p14="http://schemas.microsoft.com/office/powerpoint/2010/main" val="3550158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sp>
        <p:nvSpPr>
          <p:cNvPr id="11" name="Date Placeholder 10">
            <a:extLst>
              <a:ext uri="{FF2B5EF4-FFF2-40B4-BE49-F238E27FC236}">
                <a16:creationId xmlns:a16="http://schemas.microsoft.com/office/drawing/2014/main" id="{20BAAF77-2911-4356-9F4E-1E0C315DB8EC}"/>
              </a:ext>
            </a:extLst>
          </p:cNvPr>
          <p:cNvSpPr>
            <a:spLocks noGrp="1"/>
          </p:cNvSpPr>
          <p:nvPr>
            <p:ph type="dt" sz="half" idx="10"/>
          </p:nvPr>
        </p:nvSpPr>
        <p:spPr/>
        <p:txBody>
          <a:bodyPr/>
          <a:lstStyle/>
          <a:p>
            <a:fld id="{047EDD6F-6A90-1E47-AAE5-DEAB5BF865A9}" type="datetimeFigureOut">
              <a:rPr lang="en-US" smtClean="0"/>
              <a:pPr/>
              <a:t>1/5/2022</a:t>
            </a:fld>
            <a:endParaRPr lang="en-US"/>
          </a:p>
        </p:txBody>
      </p:sp>
      <p:sp>
        <p:nvSpPr>
          <p:cNvPr id="12" name="Footer Placeholder 11">
            <a:extLst>
              <a:ext uri="{FF2B5EF4-FFF2-40B4-BE49-F238E27FC236}">
                <a16:creationId xmlns:a16="http://schemas.microsoft.com/office/drawing/2014/main" id="{2D74A7DB-282C-473E-94DB-3C3262B86024}"/>
              </a:ext>
            </a:extLst>
          </p:cNvPr>
          <p:cNvSpPr>
            <a:spLocks noGrp="1"/>
          </p:cNvSpPr>
          <p:nvPr>
            <p:ph type="ftr" sz="quarter" idx="11"/>
          </p:nvPr>
        </p:nvSpPr>
        <p:spPr/>
        <p:txBody>
          <a:bodyPr/>
          <a:lstStyle/>
          <a:p>
            <a:endParaRPr lang="en-US"/>
          </a:p>
        </p:txBody>
      </p:sp>
      <p:sp>
        <p:nvSpPr>
          <p:cNvPr id="13" name="Slide Number Placeholder 12">
            <a:extLst>
              <a:ext uri="{FF2B5EF4-FFF2-40B4-BE49-F238E27FC236}">
                <a16:creationId xmlns:a16="http://schemas.microsoft.com/office/drawing/2014/main" id="{0CCAF596-35CF-4AD6-82E8-67934AE95A02}"/>
              </a:ext>
            </a:extLst>
          </p:cNvPr>
          <p:cNvSpPr>
            <a:spLocks noGrp="1"/>
          </p:cNvSpPr>
          <p:nvPr>
            <p:ph type="sldNum" sz="quarter" idx="12"/>
          </p:nvPr>
        </p:nvSpPr>
        <p:spPr/>
        <p:txBody>
          <a:bodyPr/>
          <a:lstStyle/>
          <a:p>
            <a:fld id="{037F01FA-6C19-A84C-B6BC-F36D0E37765A}" type="slidenum">
              <a:rPr lang="en-US" smtClean="0"/>
              <a:pPr/>
              <a:t>‹#›</a:t>
            </a:fld>
            <a:endParaRPr lang="en-US"/>
          </a:p>
        </p:txBody>
      </p:sp>
    </p:spTree>
    <p:extLst>
      <p:ext uri="{BB962C8B-B14F-4D97-AF65-F5344CB8AC3E}">
        <p14:creationId xmlns:p14="http://schemas.microsoft.com/office/powerpoint/2010/main" val="184950772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tatement Small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39769"/>
            <a:ext cx="10972800" cy="4178462"/>
          </a:xfrm>
        </p:spPr>
        <p:txBody>
          <a:bodyPr>
            <a:normAutofit/>
          </a:bodyPr>
          <a:lstStyle>
            <a:lvl1pPr>
              <a:defRPr sz="3200"/>
            </a:lvl1pPr>
          </a:lstStyle>
          <a:p>
            <a:pPr lvl="0"/>
            <a:r>
              <a:rPr lang="en-US"/>
              <a:t>ARIAL BLACK 32PT</a:t>
            </a:r>
          </a:p>
        </p:txBody>
      </p:sp>
      <p:pic>
        <p:nvPicPr>
          <p:cNvPr id="3" name="Picture 2"/>
          <p:cNvPicPr>
            <a:picLocks noChangeAspect="1"/>
          </p:cNvPicPr>
          <p:nvPr userDrawn="1"/>
        </p:nvPicPr>
        <p:blipFill>
          <a:blip r:embed="rId2"/>
          <a:stretch>
            <a:fillRect/>
          </a:stretch>
        </p:blipFill>
        <p:spPr>
          <a:xfrm>
            <a:off x="454152" y="6327495"/>
            <a:ext cx="11283696" cy="96856"/>
          </a:xfrm>
          <a:prstGeom prst="rect">
            <a:avLst/>
          </a:prstGeom>
        </p:spPr>
      </p:pic>
      <p:pic>
        <p:nvPicPr>
          <p:cNvPr id="4" name="Picture 3"/>
          <p:cNvPicPr>
            <a:picLocks noChangeAspect="1"/>
          </p:cNvPicPr>
          <p:nvPr userDrawn="1"/>
        </p:nvPicPr>
        <p:blipFill>
          <a:blip r:embed="rId2"/>
          <a:stretch>
            <a:fillRect/>
          </a:stretch>
        </p:blipFill>
        <p:spPr>
          <a:xfrm>
            <a:off x="454152" y="431802"/>
            <a:ext cx="11283696" cy="96856"/>
          </a:xfrm>
          <a:prstGeom prst="rect">
            <a:avLst/>
          </a:prstGeom>
        </p:spPr>
      </p:pic>
    </p:spTree>
    <p:extLst>
      <p:ext uri="{BB962C8B-B14F-4D97-AF65-F5344CB8AC3E}">
        <p14:creationId xmlns:p14="http://schemas.microsoft.com/office/powerpoint/2010/main" val="222011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Light Blue Statement Titl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870995"/>
            <a:ext cx="10972800" cy="5116010"/>
          </a:xfrm>
        </p:spPr>
        <p:txBody>
          <a:bodyPr/>
          <a:lstStyle>
            <a:lvl1pPr marL="0" marR="0" indent="0" algn="ctr" defTabSz="914400" rtl="0" eaLnBrk="1" fontAlgn="auto" latinLnBrk="0" hangingPunct="1">
              <a:lnSpc>
                <a:spcPct val="70000"/>
              </a:lnSpc>
              <a:spcBef>
                <a:spcPct val="0"/>
              </a:spcBef>
              <a:spcAft>
                <a:spcPts val="0"/>
              </a:spcAft>
              <a:buClrTx/>
              <a:buSzTx/>
              <a:buFontTx/>
              <a:buNone/>
              <a:tabLst/>
              <a:defRPr>
                <a:solidFill>
                  <a:schemeClr val="bg1"/>
                </a:solidFill>
              </a:defRPr>
            </a:lvl1pPr>
          </a:lstStyle>
          <a:p>
            <a:r>
              <a:rPr lang="en-US"/>
              <a:t>ARIAL BLACK 54PT</a:t>
            </a:r>
          </a:p>
        </p:txBody>
      </p:sp>
      <p:pic>
        <p:nvPicPr>
          <p:cNvPr id="3" name="Picture 2"/>
          <p:cNvPicPr>
            <a:picLocks noChangeAspect="1"/>
          </p:cNvPicPr>
          <p:nvPr userDrawn="1"/>
        </p:nvPicPr>
        <p:blipFill>
          <a:blip r:embed="rId2"/>
          <a:stretch>
            <a:fillRect/>
          </a:stretch>
        </p:blipFill>
        <p:spPr>
          <a:xfrm>
            <a:off x="454152" y="6327495"/>
            <a:ext cx="11283696" cy="96856"/>
          </a:xfrm>
          <a:prstGeom prst="rect">
            <a:avLst/>
          </a:prstGeom>
        </p:spPr>
      </p:pic>
      <p:pic>
        <p:nvPicPr>
          <p:cNvPr id="4" name="Picture 3"/>
          <p:cNvPicPr>
            <a:picLocks noChangeAspect="1"/>
          </p:cNvPicPr>
          <p:nvPr userDrawn="1"/>
        </p:nvPicPr>
        <p:blipFill>
          <a:blip r:embed="rId2"/>
          <a:stretch>
            <a:fillRect/>
          </a:stretch>
        </p:blipFill>
        <p:spPr>
          <a:xfrm>
            <a:off x="454152" y="431802"/>
            <a:ext cx="11283696" cy="96856"/>
          </a:xfrm>
          <a:prstGeom prst="rect">
            <a:avLst/>
          </a:prstGeom>
        </p:spPr>
      </p:pic>
    </p:spTree>
    <p:extLst>
      <p:ext uri="{BB962C8B-B14F-4D97-AF65-F5344CB8AC3E}">
        <p14:creationId xmlns:p14="http://schemas.microsoft.com/office/powerpoint/2010/main" val="783053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ight Blue Statement Title and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92192"/>
            <a:ext cx="10972800" cy="4294207"/>
          </a:xfrm>
        </p:spPr>
        <p:txBody>
          <a:bodyPr/>
          <a:lstStyle>
            <a:lvl1pPr>
              <a:defRPr>
                <a:solidFill>
                  <a:schemeClr val="bg1"/>
                </a:solidFill>
              </a:defRPr>
            </a:lvl1pPr>
          </a:lstStyle>
          <a:p>
            <a:r>
              <a:rPr lang="en-US"/>
              <a:t>ARIAL BLACK 54PT</a:t>
            </a:r>
          </a:p>
        </p:txBody>
      </p:sp>
      <p:sp>
        <p:nvSpPr>
          <p:cNvPr id="3" name="Content Placeholder 2"/>
          <p:cNvSpPr>
            <a:spLocks noGrp="1"/>
          </p:cNvSpPr>
          <p:nvPr>
            <p:ph idx="1" hasCustomPrompt="1"/>
          </p:nvPr>
        </p:nvSpPr>
        <p:spPr>
          <a:xfrm>
            <a:off x="609600" y="4115960"/>
            <a:ext cx="10972800" cy="1118437"/>
          </a:xfrm>
          <a:prstGeom prst="rect">
            <a:avLst/>
          </a:prstGeom>
        </p:spPr>
        <p:txBody>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4" name="Picture 3"/>
          <p:cNvPicPr>
            <a:picLocks noChangeAspect="1"/>
          </p:cNvPicPr>
          <p:nvPr userDrawn="1"/>
        </p:nvPicPr>
        <p:blipFill>
          <a:blip r:embed="rId2"/>
          <a:stretch>
            <a:fillRect/>
          </a:stretch>
        </p:blipFill>
        <p:spPr>
          <a:xfrm>
            <a:off x="454152" y="6327495"/>
            <a:ext cx="11283696" cy="96856"/>
          </a:xfrm>
          <a:prstGeom prst="rect">
            <a:avLst/>
          </a:prstGeom>
        </p:spPr>
      </p:pic>
      <p:pic>
        <p:nvPicPr>
          <p:cNvPr id="5" name="Picture 4"/>
          <p:cNvPicPr>
            <a:picLocks noChangeAspect="1"/>
          </p:cNvPicPr>
          <p:nvPr userDrawn="1"/>
        </p:nvPicPr>
        <p:blipFill>
          <a:blip r:embed="rId2"/>
          <a:stretch>
            <a:fillRect/>
          </a:stretch>
        </p:blipFill>
        <p:spPr>
          <a:xfrm>
            <a:off x="454152" y="431802"/>
            <a:ext cx="11283696" cy="96856"/>
          </a:xfrm>
          <a:prstGeom prst="rect">
            <a:avLst/>
          </a:prstGeom>
        </p:spPr>
      </p:pic>
    </p:spTree>
    <p:extLst>
      <p:ext uri="{BB962C8B-B14F-4D97-AF65-F5344CB8AC3E}">
        <p14:creationId xmlns:p14="http://schemas.microsoft.com/office/powerpoint/2010/main" val="1717747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Light Blue Large Statement Titl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39769"/>
            <a:ext cx="10972800" cy="4178462"/>
          </a:xfrm>
        </p:spPr>
        <p:txBody>
          <a:bodyPr/>
          <a:lstStyle>
            <a:lvl1pPr>
              <a:defRPr sz="7200">
                <a:solidFill>
                  <a:schemeClr val="bg1"/>
                </a:solidFill>
              </a:defRPr>
            </a:lvl1pPr>
          </a:lstStyle>
          <a:p>
            <a:r>
              <a:rPr lang="en-US"/>
              <a:t>ARIAL BLACK 72PT</a:t>
            </a:r>
          </a:p>
        </p:txBody>
      </p:sp>
      <p:pic>
        <p:nvPicPr>
          <p:cNvPr id="3" name="Picture 2"/>
          <p:cNvPicPr>
            <a:picLocks noChangeAspect="1"/>
          </p:cNvPicPr>
          <p:nvPr userDrawn="1"/>
        </p:nvPicPr>
        <p:blipFill>
          <a:blip r:embed="rId2"/>
          <a:stretch>
            <a:fillRect/>
          </a:stretch>
        </p:blipFill>
        <p:spPr>
          <a:xfrm>
            <a:off x="454152" y="6327495"/>
            <a:ext cx="11283696" cy="96856"/>
          </a:xfrm>
          <a:prstGeom prst="rect">
            <a:avLst/>
          </a:prstGeom>
        </p:spPr>
      </p:pic>
      <p:pic>
        <p:nvPicPr>
          <p:cNvPr id="4" name="Picture 3"/>
          <p:cNvPicPr>
            <a:picLocks noChangeAspect="1"/>
          </p:cNvPicPr>
          <p:nvPr userDrawn="1"/>
        </p:nvPicPr>
        <p:blipFill>
          <a:blip r:embed="rId2"/>
          <a:stretch>
            <a:fillRect/>
          </a:stretch>
        </p:blipFill>
        <p:spPr>
          <a:xfrm>
            <a:off x="454152" y="431802"/>
            <a:ext cx="11283696" cy="96856"/>
          </a:xfrm>
          <a:prstGeom prst="rect">
            <a:avLst/>
          </a:prstGeom>
        </p:spPr>
      </p:pic>
    </p:spTree>
    <p:extLst>
      <p:ext uri="{BB962C8B-B14F-4D97-AF65-F5344CB8AC3E}">
        <p14:creationId xmlns:p14="http://schemas.microsoft.com/office/powerpoint/2010/main" val="1964227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Light Blue Small Statement Titl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39769"/>
            <a:ext cx="10972800" cy="4178462"/>
          </a:xfrm>
        </p:spPr>
        <p:txBody>
          <a:bodyPr/>
          <a:lstStyle>
            <a:lvl1pPr>
              <a:defRPr sz="3600">
                <a:solidFill>
                  <a:schemeClr val="bg1"/>
                </a:solidFill>
              </a:defRPr>
            </a:lvl1pPr>
          </a:lstStyle>
          <a:p>
            <a:r>
              <a:rPr lang="en-US"/>
              <a:t>ARIAL BLACK 32PT</a:t>
            </a:r>
          </a:p>
        </p:txBody>
      </p:sp>
      <p:pic>
        <p:nvPicPr>
          <p:cNvPr id="3" name="Picture 2"/>
          <p:cNvPicPr>
            <a:picLocks noChangeAspect="1"/>
          </p:cNvPicPr>
          <p:nvPr userDrawn="1"/>
        </p:nvPicPr>
        <p:blipFill>
          <a:blip r:embed="rId2"/>
          <a:stretch>
            <a:fillRect/>
          </a:stretch>
        </p:blipFill>
        <p:spPr>
          <a:xfrm>
            <a:off x="454152" y="6327495"/>
            <a:ext cx="11283696" cy="96856"/>
          </a:xfrm>
          <a:prstGeom prst="rect">
            <a:avLst/>
          </a:prstGeom>
        </p:spPr>
      </p:pic>
      <p:pic>
        <p:nvPicPr>
          <p:cNvPr id="4" name="Picture 3"/>
          <p:cNvPicPr>
            <a:picLocks noChangeAspect="1"/>
          </p:cNvPicPr>
          <p:nvPr userDrawn="1"/>
        </p:nvPicPr>
        <p:blipFill>
          <a:blip r:embed="rId2"/>
          <a:stretch>
            <a:fillRect/>
          </a:stretch>
        </p:blipFill>
        <p:spPr>
          <a:xfrm>
            <a:off x="454152" y="431802"/>
            <a:ext cx="11283696" cy="96856"/>
          </a:xfrm>
          <a:prstGeom prst="rect">
            <a:avLst/>
          </a:prstGeom>
        </p:spPr>
      </p:pic>
    </p:spTree>
    <p:extLst>
      <p:ext uri="{BB962C8B-B14F-4D97-AF65-F5344CB8AC3E}">
        <p14:creationId xmlns:p14="http://schemas.microsoft.com/office/powerpoint/2010/main" val="933458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130535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nd Titl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prstGeom prst="rect">
            <a:avLst/>
          </a:prstGeom>
        </p:spPr>
        <p:txBody>
          <a:bodyPr/>
          <a:lstStyle/>
          <a:p>
            <a:endParaRPr lang="en-US"/>
          </a:p>
        </p:txBody>
      </p:sp>
      <p:sp>
        <p:nvSpPr>
          <p:cNvPr id="2" name="Title 1"/>
          <p:cNvSpPr>
            <a:spLocks noGrp="1"/>
          </p:cNvSpPr>
          <p:nvPr>
            <p:ph type="title" hasCustomPrompt="1"/>
          </p:nvPr>
        </p:nvSpPr>
        <p:spPr>
          <a:xfrm>
            <a:off x="609600" y="870995"/>
            <a:ext cx="10972800" cy="5116010"/>
          </a:xfrm>
        </p:spPr>
        <p:txBody>
          <a:bodyPr/>
          <a:lstStyle>
            <a:lvl1pPr>
              <a:defRPr/>
            </a:lvl1pPr>
          </a:lstStyle>
          <a:p>
            <a:r>
              <a:rPr lang="en-US"/>
              <a:t>ARIAL BLACK 54PT</a:t>
            </a:r>
          </a:p>
        </p:txBody>
      </p:sp>
    </p:spTree>
    <p:extLst>
      <p:ext uri="{BB962C8B-B14F-4D97-AF65-F5344CB8AC3E}">
        <p14:creationId xmlns:p14="http://schemas.microsoft.com/office/powerpoint/2010/main" val="1497982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nd Large Titl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prstGeom prst="rect">
            <a:avLst/>
          </a:prstGeom>
        </p:spPr>
        <p:txBody>
          <a:bodyPr/>
          <a:lstStyle/>
          <a:p>
            <a:endParaRPr lang="en-US"/>
          </a:p>
        </p:txBody>
      </p:sp>
      <p:sp>
        <p:nvSpPr>
          <p:cNvPr id="2" name="Title 1"/>
          <p:cNvSpPr>
            <a:spLocks noGrp="1"/>
          </p:cNvSpPr>
          <p:nvPr>
            <p:ph type="title" hasCustomPrompt="1"/>
          </p:nvPr>
        </p:nvSpPr>
        <p:spPr>
          <a:xfrm>
            <a:off x="609600" y="1339769"/>
            <a:ext cx="10972800" cy="4178462"/>
          </a:xfrm>
        </p:spPr>
        <p:txBody>
          <a:bodyPr>
            <a:normAutofit/>
          </a:bodyPr>
          <a:lstStyle>
            <a:lvl1pPr>
              <a:defRPr sz="7200"/>
            </a:lvl1pPr>
          </a:lstStyle>
          <a:p>
            <a:r>
              <a:rPr lang="en-US"/>
              <a:t>ARIAL BLACK 72PT</a:t>
            </a:r>
          </a:p>
        </p:txBody>
      </p:sp>
    </p:spTree>
    <p:extLst>
      <p:ext uri="{BB962C8B-B14F-4D97-AF65-F5344CB8AC3E}">
        <p14:creationId xmlns:p14="http://schemas.microsoft.com/office/powerpoint/2010/main" val="163382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and Small Titl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prstGeom prst="rect">
            <a:avLst/>
          </a:prstGeom>
        </p:spPr>
        <p:txBody>
          <a:bodyPr/>
          <a:lstStyle/>
          <a:p>
            <a:endParaRPr lang="en-US"/>
          </a:p>
        </p:txBody>
      </p:sp>
      <p:sp>
        <p:nvSpPr>
          <p:cNvPr id="2" name="Title 1"/>
          <p:cNvSpPr>
            <a:spLocks noGrp="1"/>
          </p:cNvSpPr>
          <p:nvPr>
            <p:ph type="title" hasCustomPrompt="1"/>
          </p:nvPr>
        </p:nvSpPr>
        <p:spPr>
          <a:xfrm>
            <a:off x="609600" y="1339769"/>
            <a:ext cx="10972800" cy="4178462"/>
          </a:xfrm>
        </p:spPr>
        <p:txBody>
          <a:bodyPr>
            <a:normAutofit/>
          </a:bodyPr>
          <a:lstStyle>
            <a:lvl1pPr>
              <a:defRPr sz="3200"/>
            </a:lvl1pPr>
          </a:lstStyle>
          <a:p>
            <a:r>
              <a:rPr lang="en-US"/>
              <a:t>ARIAL BLACK 32PT</a:t>
            </a:r>
          </a:p>
        </p:txBody>
      </p:sp>
    </p:spTree>
    <p:extLst>
      <p:ext uri="{BB962C8B-B14F-4D97-AF65-F5344CB8AC3E}">
        <p14:creationId xmlns:p14="http://schemas.microsoft.com/office/powerpoint/2010/main" val="1452753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nd Title and Text">
    <p:bg>
      <p:bgPr>
        <a:solidFill>
          <a:schemeClr val="bg2">
            <a:lumMod val="10000"/>
          </a:schemeClr>
        </a:solidFill>
        <a:effectLst/>
      </p:bgPr>
    </p:bg>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12192000" cy="6858000"/>
          </a:xfrm>
          <a:prstGeom prst="rect">
            <a:avLst/>
          </a:prstGeom>
        </p:spPr>
        <p:txBody>
          <a:bodyPr/>
          <a:lstStyle/>
          <a:p>
            <a:endParaRPr lang="en-US"/>
          </a:p>
        </p:txBody>
      </p:sp>
      <p:sp>
        <p:nvSpPr>
          <p:cNvPr id="2" name="Title 1"/>
          <p:cNvSpPr>
            <a:spLocks noGrp="1"/>
          </p:cNvSpPr>
          <p:nvPr>
            <p:ph type="title" hasCustomPrompt="1"/>
          </p:nvPr>
        </p:nvSpPr>
        <p:spPr>
          <a:xfrm>
            <a:off x="609600" y="1192192"/>
            <a:ext cx="10972800" cy="4294207"/>
          </a:xfrm>
        </p:spPr>
        <p:txBody>
          <a:bodyPr/>
          <a:lstStyle>
            <a:lvl1pPr>
              <a:defRPr/>
            </a:lvl1pPr>
          </a:lstStyle>
          <a:p>
            <a:r>
              <a:rPr lang="en-US"/>
              <a:t>ARIAL BLACK 54PT</a:t>
            </a:r>
          </a:p>
        </p:txBody>
      </p:sp>
      <p:sp>
        <p:nvSpPr>
          <p:cNvPr id="3" name="Content Placeholder 2"/>
          <p:cNvSpPr>
            <a:spLocks noGrp="1"/>
          </p:cNvSpPr>
          <p:nvPr>
            <p:ph idx="1" hasCustomPrompt="1"/>
          </p:nvPr>
        </p:nvSpPr>
        <p:spPr>
          <a:xfrm>
            <a:off x="609600" y="4115960"/>
            <a:ext cx="10972800" cy="111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91275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F31E439C-D925-2D47-BC86-2BA6A038BA5E}"/>
              </a:ext>
            </a:extLst>
          </p:cNvPr>
          <p:cNvSpPr>
            <a:spLocks noGrp="1"/>
          </p:cNvSpPr>
          <p:nvPr>
            <p:ph type="dt" sz="half" idx="10"/>
          </p:nvPr>
        </p:nvSpPr>
        <p:spPr/>
        <p:txBody>
          <a:bodyPr/>
          <a:lstStyle/>
          <a:p>
            <a:fld id="{047EDD6F-6A90-1E47-AAE5-DEAB5BF865A9}" type="datetimeFigureOut">
              <a:rPr lang="en-US" smtClean="0"/>
              <a:pPr/>
              <a:t>1/5/2022</a:t>
            </a:fld>
            <a:endParaRPr lang="en-US"/>
          </a:p>
        </p:txBody>
      </p:sp>
      <p:sp>
        <p:nvSpPr>
          <p:cNvPr id="5" name="Footer Placeholder 4">
            <a:extLst>
              <a:ext uri="{FF2B5EF4-FFF2-40B4-BE49-F238E27FC236}">
                <a16:creationId xmlns:a16="http://schemas.microsoft.com/office/drawing/2014/main" id="{4B836E80-3774-9842-B411-735A77C602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A78587-4417-6543-A31E-C6BFFBC83479}"/>
              </a:ext>
            </a:extLst>
          </p:cNvPr>
          <p:cNvSpPr>
            <a:spLocks noGrp="1"/>
          </p:cNvSpPr>
          <p:nvPr>
            <p:ph type="sldNum" sz="quarter" idx="12"/>
          </p:nvPr>
        </p:nvSpPr>
        <p:spPr/>
        <p:txBody>
          <a:bodyPr/>
          <a:lstStyle/>
          <a:p>
            <a:fld id="{037F01FA-6C19-A84C-B6BC-F36D0E37765A}" type="slidenum">
              <a:rPr lang="en-US" smtClean="0"/>
              <a:pPr/>
              <a:t>‹#›</a:t>
            </a:fld>
            <a:endParaRPr lang="en-US"/>
          </a:p>
        </p:txBody>
      </p:sp>
    </p:spTree>
    <p:extLst>
      <p:ext uri="{BB962C8B-B14F-4D97-AF65-F5344CB8AC3E}">
        <p14:creationId xmlns:p14="http://schemas.microsoft.com/office/powerpoint/2010/main" val="6446732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ght Blue Quo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92193"/>
            <a:ext cx="10972800" cy="4204250"/>
          </a:xfrm>
        </p:spPr>
        <p:txBody>
          <a:bodyPr/>
          <a:lstStyle>
            <a:lvl1pPr marL="0" marR="0" indent="0" algn="ctr" defTabSz="914400" rtl="0" eaLnBrk="1" fontAlgn="auto" latinLnBrk="0" hangingPunct="1">
              <a:lnSpc>
                <a:spcPct val="70000"/>
              </a:lnSpc>
              <a:spcBef>
                <a:spcPct val="0"/>
              </a:spcBef>
              <a:spcAft>
                <a:spcPts val="0"/>
              </a:spcAft>
              <a:buClrTx/>
              <a:buSzTx/>
              <a:buFontTx/>
              <a:buNone/>
              <a:tabLst/>
              <a:defRPr sz="2800" b="0" i="0" spc="0">
                <a:solidFill>
                  <a:schemeClr val="tx1"/>
                </a:solidFill>
                <a:latin typeface="Georgia Regular" charset="0"/>
                <a:ea typeface="Georgia Regular" charset="0"/>
                <a:cs typeface="Georgia Regular" charset="0"/>
              </a:defRPr>
            </a:lvl1pPr>
          </a:lstStyle>
          <a:p>
            <a:r>
              <a:rPr lang="en-US"/>
              <a:t>“Georgia 28PT.”</a:t>
            </a:r>
          </a:p>
        </p:txBody>
      </p:sp>
      <p:sp>
        <p:nvSpPr>
          <p:cNvPr id="3" name="Content Placeholder 2"/>
          <p:cNvSpPr>
            <a:spLocks noGrp="1"/>
          </p:cNvSpPr>
          <p:nvPr>
            <p:ph idx="1" hasCustomPrompt="1"/>
          </p:nvPr>
        </p:nvSpPr>
        <p:spPr>
          <a:xfrm>
            <a:off x="609600" y="5396443"/>
            <a:ext cx="10972800" cy="825500"/>
          </a:xfrm>
          <a:prstGeom prst="rect">
            <a:avLst/>
          </a:prstGeo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 AUTHOR</a:t>
            </a:r>
          </a:p>
        </p:txBody>
      </p:sp>
    </p:spTree>
    <p:extLst>
      <p:ext uri="{BB962C8B-B14F-4D97-AF65-F5344CB8AC3E}">
        <p14:creationId xmlns:p14="http://schemas.microsoft.com/office/powerpoint/2010/main" val="20750298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nd Quote">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12192000" cy="6858000"/>
          </a:xfrm>
          <a:prstGeom prst="rect">
            <a:avLst/>
          </a:prstGeom>
        </p:spPr>
        <p:txBody>
          <a:bodyPr/>
          <a:lstStyle/>
          <a:p>
            <a:endParaRPr lang="en-US"/>
          </a:p>
        </p:txBody>
      </p:sp>
      <p:sp>
        <p:nvSpPr>
          <p:cNvPr id="2" name="Title 1"/>
          <p:cNvSpPr>
            <a:spLocks noGrp="1"/>
          </p:cNvSpPr>
          <p:nvPr>
            <p:ph type="title" hasCustomPrompt="1"/>
          </p:nvPr>
        </p:nvSpPr>
        <p:spPr>
          <a:xfrm>
            <a:off x="609600" y="1192193"/>
            <a:ext cx="10972800" cy="4204250"/>
          </a:xfrm>
        </p:spPr>
        <p:txBody>
          <a:bodyPr/>
          <a:lstStyle>
            <a:lvl1pPr>
              <a:lnSpc>
                <a:spcPct val="100000"/>
              </a:lnSpc>
              <a:defRPr sz="2800" b="0" i="0" spc="0" baseline="0">
                <a:latin typeface="Georgia Regular" charset="0"/>
                <a:ea typeface="Georgia Regular" charset="0"/>
                <a:cs typeface="Georgia Regular" charset="0"/>
              </a:defRPr>
            </a:lvl1pPr>
          </a:lstStyle>
          <a:p>
            <a:r>
              <a:rPr lang="en-US"/>
              <a:t>“Georgia 28PT.”</a:t>
            </a:r>
          </a:p>
        </p:txBody>
      </p:sp>
      <p:sp>
        <p:nvSpPr>
          <p:cNvPr id="3" name="Content Placeholder 2"/>
          <p:cNvSpPr>
            <a:spLocks noGrp="1"/>
          </p:cNvSpPr>
          <p:nvPr>
            <p:ph idx="1" hasCustomPrompt="1"/>
          </p:nvPr>
        </p:nvSpPr>
        <p:spPr>
          <a:xfrm>
            <a:off x="609600" y="5396443"/>
            <a:ext cx="10972800" cy="825500"/>
          </a:xfrm>
          <a:prstGeom prst="rect">
            <a:avLst/>
          </a:prstGeo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 AUTHOR</a:t>
            </a:r>
          </a:p>
        </p:txBody>
      </p:sp>
    </p:spTree>
    <p:extLst>
      <p:ext uri="{BB962C8B-B14F-4D97-AF65-F5344CB8AC3E}">
        <p14:creationId xmlns:p14="http://schemas.microsoft.com/office/powerpoint/2010/main" val="19906968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Blue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870995"/>
            <a:ext cx="10972800" cy="5116010"/>
          </a:xfrm>
          <a:noFill/>
        </p:spPr>
        <p:txBody>
          <a:bodyPr/>
          <a:lstStyle>
            <a:lvl1pPr>
              <a:defRPr>
                <a:solidFill>
                  <a:schemeClr val="tx2"/>
                </a:solidFill>
              </a:defRPr>
            </a:lvl1pPr>
          </a:lstStyle>
          <a:p>
            <a:r>
              <a:rPr lang="en-US"/>
              <a:t>ARIAL BLACK 54PT</a:t>
            </a:r>
          </a:p>
        </p:txBody>
      </p:sp>
    </p:spTree>
    <p:extLst>
      <p:ext uri="{BB962C8B-B14F-4D97-AF65-F5344CB8AC3E}">
        <p14:creationId xmlns:p14="http://schemas.microsoft.com/office/powerpoint/2010/main" val="2069737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ue Title and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92192"/>
            <a:ext cx="10972800" cy="4294207"/>
          </a:xfrm>
        </p:spPr>
        <p:txBody>
          <a:bodyPr/>
          <a:lstStyle>
            <a:lvl1pPr>
              <a:defRPr>
                <a:solidFill>
                  <a:schemeClr val="tx2"/>
                </a:solidFill>
              </a:defRPr>
            </a:lvl1pPr>
          </a:lstStyle>
          <a:p>
            <a:r>
              <a:rPr lang="en-US"/>
              <a:t>ARIAL BLACK 54PT</a:t>
            </a:r>
          </a:p>
        </p:txBody>
      </p:sp>
      <p:sp>
        <p:nvSpPr>
          <p:cNvPr id="3" name="Content Placeholder 2"/>
          <p:cNvSpPr>
            <a:spLocks noGrp="1"/>
          </p:cNvSpPr>
          <p:nvPr>
            <p:ph idx="1" hasCustomPrompt="1"/>
          </p:nvPr>
        </p:nvSpPr>
        <p:spPr>
          <a:xfrm>
            <a:off x="609600" y="4115960"/>
            <a:ext cx="10972800" cy="11184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00221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Light Blue Titl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870995"/>
            <a:ext cx="10972800" cy="5116010"/>
          </a:xfrm>
        </p:spPr>
        <p:txBody>
          <a:bodyPr/>
          <a:lstStyle>
            <a:lvl1pPr>
              <a:defRPr/>
            </a:lvl1pPr>
          </a:lstStyle>
          <a:p>
            <a:r>
              <a:rPr lang="en-US"/>
              <a:t>ARIAL BLACK 54PT</a:t>
            </a:r>
          </a:p>
        </p:txBody>
      </p:sp>
    </p:spTree>
    <p:extLst>
      <p:ext uri="{BB962C8B-B14F-4D97-AF65-F5344CB8AC3E}">
        <p14:creationId xmlns:p14="http://schemas.microsoft.com/office/powerpoint/2010/main" val="99142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ight Blue Title and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92192"/>
            <a:ext cx="10972800" cy="4294207"/>
          </a:xfrm>
        </p:spPr>
        <p:txBody>
          <a:bodyPr/>
          <a:lstStyle>
            <a:lvl1pPr>
              <a:defRPr>
                <a:solidFill>
                  <a:schemeClr val="bg1"/>
                </a:solidFill>
              </a:defRPr>
            </a:lvl1pPr>
          </a:lstStyle>
          <a:p>
            <a:r>
              <a:rPr lang="en-US"/>
              <a:t>ARIAL BLACK 54PT</a:t>
            </a:r>
          </a:p>
        </p:txBody>
      </p:sp>
      <p:sp>
        <p:nvSpPr>
          <p:cNvPr id="3" name="Content Placeholder 2"/>
          <p:cNvSpPr>
            <a:spLocks noGrp="1"/>
          </p:cNvSpPr>
          <p:nvPr>
            <p:ph idx="1" hasCustomPrompt="1"/>
          </p:nvPr>
        </p:nvSpPr>
        <p:spPr>
          <a:xfrm>
            <a:off x="609600" y="4115960"/>
            <a:ext cx="10972800" cy="1118437"/>
          </a:xfrm>
          <a:prstGeom prst="rect">
            <a:avLst/>
          </a:prstGeom>
        </p:spPr>
        <p:txBody>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23932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Red Titl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870995"/>
            <a:ext cx="10972800" cy="5116010"/>
          </a:xfrm>
        </p:spPr>
        <p:txBody>
          <a:bodyPr/>
          <a:lstStyle>
            <a:lvl1pPr>
              <a:defRPr/>
            </a:lvl1pPr>
          </a:lstStyle>
          <a:p>
            <a:r>
              <a:rPr lang="en-US"/>
              <a:t>ARIAL BLACK 54PT</a:t>
            </a:r>
          </a:p>
        </p:txBody>
      </p:sp>
    </p:spTree>
    <p:extLst>
      <p:ext uri="{BB962C8B-B14F-4D97-AF65-F5344CB8AC3E}">
        <p14:creationId xmlns:p14="http://schemas.microsoft.com/office/powerpoint/2010/main" val="3351840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ed Title and Tex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92193"/>
            <a:ext cx="10972800" cy="4294207"/>
          </a:xfrm>
        </p:spPr>
        <p:txBody>
          <a:bodyPr/>
          <a:lstStyle>
            <a:lvl1pPr>
              <a:defRPr>
                <a:solidFill>
                  <a:schemeClr val="bg1"/>
                </a:solidFill>
              </a:defRPr>
            </a:lvl1pPr>
          </a:lstStyle>
          <a:p>
            <a:r>
              <a:rPr lang="en-US"/>
              <a:t>ARIAL BLACK 54PT</a:t>
            </a:r>
          </a:p>
        </p:txBody>
      </p:sp>
      <p:sp>
        <p:nvSpPr>
          <p:cNvPr id="3" name="Content Placeholder 2"/>
          <p:cNvSpPr>
            <a:spLocks noGrp="1"/>
          </p:cNvSpPr>
          <p:nvPr>
            <p:ph idx="1" hasCustomPrompt="1"/>
          </p:nvPr>
        </p:nvSpPr>
        <p:spPr>
          <a:xfrm>
            <a:off x="609600" y="4115961"/>
            <a:ext cx="10972800" cy="1118437"/>
          </a:xfrm>
          <a:prstGeom prst="rect">
            <a:avLst/>
          </a:prstGeom>
        </p:spPr>
        <p:txBody>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9909593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ue 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0255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sz="2400" b="1" i="0" spc="0">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Content Placeholder 2"/>
          <p:cNvSpPr>
            <a:spLocks noGrp="1"/>
          </p:cNvSpPr>
          <p:nvPr>
            <p:ph idx="1" hasCustomPrompt="1"/>
          </p:nvPr>
        </p:nvSpPr>
        <p:spPr>
          <a:xfrm>
            <a:off x="609600" y="1540525"/>
            <a:ext cx="5283200" cy="4250675"/>
          </a:xfrm>
        </p:spPr>
        <p:txBody>
          <a:bodyPr>
            <a:normAutofit/>
          </a:bodyPr>
          <a:lstStyle>
            <a:lvl1pPr algn="l">
              <a:lnSpc>
                <a:spcPct val="100000"/>
              </a:lnSpc>
              <a:spcBef>
                <a:spcPts val="0"/>
              </a:spcBef>
              <a:spcAft>
                <a:spcPts val="1000"/>
              </a:spcAft>
              <a:defRPr sz="1600"/>
            </a:lvl1pPr>
          </a:lstStyle>
          <a:p>
            <a:pPr lvl="0"/>
            <a:r>
              <a:rPr lang="en-US"/>
              <a:t>Click to edit Master text styles</a:t>
            </a:r>
          </a:p>
        </p:txBody>
      </p:sp>
      <p:pic>
        <p:nvPicPr>
          <p:cNvPr id="4" name="Picture 3">
            <a:extLst>
              <a:ext uri="{FF2B5EF4-FFF2-40B4-BE49-F238E27FC236}">
                <a16:creationId xmlns:a16="http://schemas.microsoft.com/office/drawing/2014/main" id="{DB16D1AE-F139-3D46-BFF0-740416D16E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429" t="82880" r="11429" b="11429"/>
          <a:stretch/>
        </p:blipFill>
        <p:spPr>
          <a:xfrm>
            <a:off x="0" y="6352117"/>
            <a:ext cx="12192000" cy="505883"/>
          </a:xfrm>
          <a:prstGeom prst="rect">
            <a:avLst/>
          </a:prstGeom>
        </p:spPr>
      </p:pic>
      <p:sp>
        <p:nvSpPr>
          <p:cNvPr id="8" name="Content Placeholder 2">
            <a:extLst>
              <a:ext uri="{FF2B5EF4-FFF2-40B4-BE49-F238E27FC236}">
                <a16:creationId xmlns:a16="http://schemas.microsoft.com/office/drawing/2014/main" id="{511F51C5-C0CE-AC41-9687-C9C6405DE629}"/>
              </a:ext>
            </a:extLst>
          </p:cNvPr>
          <p:cNvSpPr>
            <a:spLocks noGrp="1"/>
          </p:cNvSpPr>
          <p:nvPr>
            <p:ph idx="10" hasCustomPrompt="1"/>
          </p:nvPr>
        </p:nvSpPr>
        <p:spPr>
          <a:xfrm>
            <a:off x="6299200" y="1540525"/>
            <a:ext cx="5283200" cy="4250675"/>
          </a:xfrm>
        </p:spPr>
        <p:txBody>
          <a:bodyPr>
            <a:normAutofit/>
          </a:bodyPr>
          <a:lstStyle>
            <a:lvl1pPr algn="l">
              <a:lnSpc>
                <a:spcPct val="100000"/>
              </a:lnSpc>
              <a:spcBef>
                <a:spcPts val="0"/>
              </a:spcBef>
              <a:spcAft>
                <a:spcPts val="1000"/>
              </a:spcAft>
              <a:defRPr sz="1600"/>
            </a:lvl1pPr>
          </a:lstStyle>
          <a:p>
            <a:pPr lvl="0"/>
            <a:r>
              <a:rPr lang="en-US"/>
              <a:t>Click to edit Master text styles</a:t>
            </a:r>
          </a:p>
        </p:txBody>
      </p:sp>
    </p:spTree>
    <p:extLst>
      <p:ext uri="{BB962C8B-B14F-4D97-AF65-F5344CB8AC3E}">
        <p14:creationId xmlns:p14="http://schemas.microsoft.com/office/powerpoint/2010/main" val="1414173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17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ue Title and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cxnSp>
        <p:nvCxnSpPr>
          <p:cNvPr id="4" name="Straight Connector 3">
            <a:extLst>
              <a:ext uri="{FF2B5EF4-FFF2-40B4-BE49-F238E27FC236}">
                <a16:creationId xmlns:a16="http://schemas.microsoft.com/office/drawing/2014/main" id="{D5C9AFFE-8BFC-9644-AD62-8DBE2B3F114B}"/>
              </a:ext>
            </a:extLst>
          </p:cNvPr>
          <p:cNvCxnSpPr/>
          <p:nvPr userDrawn="1"/>
        </p:nvCxnSpPr>
        <p:spPr>
          <a:xfrm>
            <a:off x="459582" y="6307549"/>
            <a:ext cx="113014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95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lue 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933C7387-48CC-0C44-86BB-51792B1AAA80}"/>
              </a:ext>
            </a:extLst>
          </p:cNvPr>
          <p:cNvCxnSpPr/>
          <p:nvPr userDrawn="1"/>
        </p:nvCxnSpPr>
        <p:spPr>
          <a:xfrm>
            <a:off x="459582" y="6307549"/>
            <a:ext cx="113014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667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ue 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41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Light Blue Title and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cxnSp>
        <p:nvCxnSpPr>
          <p:cNvPr id="4" name="Straight Connector 3">
            <a:extLst>
              <a:ext uri="{FF2B5EF4-FFF2-40B4-BE49-F238E27FC236}">
                <a16:creationId xmlns:a16="http://schemas.microsoft.com/office/drawing/2014/main" id="{AD37896A-C70B-3444-9CC3-139EB37702C5}"/>
              </a:ext>
            </a:extLst>
          </p:cNvPr>
          <p:cNvCxnSpPr/>
          <p:nvPr userDrawn="1"/>
        </p:nvCxnSpPr>
        <p:spPr>
          <a:xfrm>
            <a:off x="459582" y="6307549"/>
            <a:ext cx="113014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733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Light Blue Title Onl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D8A1E9F4-B2EE-DA41-98AA-C1DA8CC97201}"/>
              </a:ext>
            </a:extLst>
          </p:cNvPr>
          <p:cNvCxnSpPr/>
          <p:nvPr userDrawn="1"/>
        </p:nvCxnSpPr>
        <p:spPr>
          <a:xfrm>
            <a:off x="459582" y="6307549"/>
            <a:ext cx="113014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5044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4152" y="535880"/>
            <a:ext cx="11283696" cy="777633"/>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454152" y="1527826"/>
            <a:ext cx="11283696" cy="1118437"/>
          </a:xfrm>
          <a:prstGeom prst="rect">
            <a:avLst/>
          </a:prstGeom>
        </p:spPr>
        <p:txBody>
          <a:bodyPr vert="horz" lIns="91440" tIns="45720" rIns="91440" bIns="45720" rtlCol="0">
            <a:noAutofit/>
          </a:bodyPr>
          <a:lstStyle/>
          <a:p>
            <a:pPr lvl="0"/>
            <a:r>
              <a:rPr lang="en-US"/>
              <a:t>Click to edit Master text styles</a:t>
            </a:r>
          </a:p>
        </p:txBody>
      </p:sp>
      <p:sp>
        <p:nvSpPr>
          <p:cNvPr id="4" name="Date Placeholder 3"/>
          <p:cNvSpPr>
            <a:spLocks noGrp="1"/>
          </p:cNvSpPr>
          <p:nvPr>
            <p:ph type="dt" sz="half" idx="2"/>
          </p:nvPr>
        </p:nvSpPr>
        <p:spPr>
          <a:xfrm>
            <a:off x="2017853" y="6356350"/>
            <a:ext cx="790937" cy="365125"/>
          </a:xfrm>
          <a:prstGeom prst="rect">
            <a:avLst/>
          </a:prstGeom>
        </p:spPr>
        <p:txBody>
          <a:bodyPr vert="horz" lIns="91440" tIns="45720" rIns="91440" bIns="45720" rtlCol="0" anchor="t"/>
          <a:lstStyle>
            <a:lvl1pPr algn="l">
              <a:defRPr sz="700" b="0" i="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fld id="{047EDD6F-6A90-1E47-AAE5-DEAB5BF865A9}" type="datetimeFigureOut">
              <a:rPr lang="en-US" smtClean="0"/>
              <a:pPr/>
              <a:t>1/5/2022</a:t>
            </a:fld>
            <a:endParaRPr lang="en-US"/>
          </a:p>
        </p:txBody>
      </p:sp>
      <p:sp>
        <p:nvSpPr>
          <p:cNvPr id="5" name="Footer Placeholder 4"/>
          <p:cNvSpPr>
            <a:spLocks noGrp="1"/>
          </p:cNvSpPr>
          <p:nvPr>
            <p:ph type="ftr" sz="quarter" idx="3"/>
          </p:nvPr>
        </p:nvSpPr>
        <p:spPr>
          <a:xfrm>
            <a:off x="3063433" y="6356350"/>
            <a:ext cx="8674415" cy="365125"/>
          </a:xfrm>
          <a:prstGeom prst="rect">
            <a:avLst/>
          </a:prstGeom>
        </p:spPr>
        <p:txBody>
          <a:bodyPr vert="horz" lIns="91440" tIns="45720" rIns="91440" bIns="45720" rtlCol="0" anchor="t"/>
          <a:lstStyle>
            <a:lvl1pPr algn="r">
              <a:defRPr sz="700" b="0" i="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454152" y="6356350"/>
            <a:ext cx="1309058" cy="365125"/>
          </a:xfrm>
          <a:prstGeom prst="rect">
            <a:avLst/>
          </a:prstGeom>
        </p:spPr>
        <p:txBody>
          <a:bodyPr vert="horz" lIns="91440" tIns="45720" rIns="91440" bIns="45720" rtlCol="0" anchor="t"/>
          <a:lstStyle>
            <a:lvl1pPr algn="l">
              <a:defRPr sz="700" b="0" i="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fld id="{037F01FA-6C19-A84C-B6BC-F36D0E37765A}" type="slidenum">
              <a:rPr lang="en-US" smtClean="0"/>
              <a:pPr/>
              <a:t>‹#›</a:t>
            </a:fld>
            <a:endParaRPr lang="en-US"/>
          </a:p>
        </p:txBody>
      </p:sp>
    </p:spTree>
    <p:extLst>
      <p:ext uri="{BB962C8B-B14F-4D97-AF65-F5344CB8AC3E}">
        <p14:creationId xmlns:p14="http://schemas.microsoft.com/office/powerpoint/2010/main" val="1627733360"/>
      </p:ext>
    </p:extLst>
  </p:cSld>
  <p:clrMap bg1="lt1" tx1="dk1" bg2="lt2" tx2="dk2" accent1="accent1" accent2="accent2" accent3="accent3" accent4="accent4" accent5="accent5" accent6="accent6" hlink="hlink" folHlink="folHlink"/>
  <p:sldLayoutIdLst>
    <p:sldLayoutId id="2147483712" r:id="rId1"/>
    <p:sldLayoutId id="2147483684" r:id="rId2"/>
    <p:sldLayoutId id="2147483685" r:id="rId3"/>
    <p:sldLayoutId id="2147483686" r:id="rId4"/>
    <p:sldLayoutId id="2147483697" r:id="rId5"/>
    <p:sldLayoutId id="2147483698" r:id="rId6"/>
    <p:sldLayoutId id="2147483699" r:id="rId7"/>
    <p:sldLayoutId id="2147483692" r:id="rId8"/>
    <p:sldLayoutId id="2147483693" r:id="rId9"/>
    <p:sldLayoutId id="2147483694" r:id="rId10"/>
    <p:sldLayoutId id="2147483725" r:id="rId11"/>
    <p:sldLayoutId id="2147483726" r:id="rId12"/>
    <p:sldLayoutId id="2147483730" r:id="rId13"/>
    <p:sldLayoutId id="2147483733" r:id="rId14"/>
    <p:sldLayoutId id="2147483734" r:id="rId15"/>
  </p:sldLayoutIdLst>
  <p:txStyles>
    <p:titleStyle>
      <a:lvl1pPr algn="l" defTabSz="914400" rtl="0" eaLnBrk="1" latinLnBrk="0" hangingPunct="1">
        <a:lnSpc>
          <a:spcPct val="90000"/>
        </a:lnSpc>
        <a:spcBef>
          <a:spcPct val="0"/>
        </a:spcBef>
        <a:buNone/>
        <a:defRPr sz="3600" b="1" i="0" kern="1200" spc="0" baseline="0">
          <a:solidFill>
            <a:schemeClr val="tx1"/>
          </a:solidFill>
          <a:latin typeface="Arial Black" panose="020B0604020202020204" pitchFamily="34" charset="0"/>
          <a:ea typeface="Arial Black" panose="020B0604020202020204" pitchFamily="34" charset="0"/>
          <a:cs typeface="Arial Black" panose="020B0604020202020204" pitchFamily="34" charset="0"/>
        </a:defRPr>
      </a:lvl1pPr>
    </p:titleStyle>
    <p:bodyStyle>
      <a:lvl1pPr marL="0" indent="0" algn="l" defTabSz="914400" rtl="0" eaLnBrk="1" latinLnBrk="0" hangingPunct="1">
        <a:lnSpc>
          <a:spcPct val="90000"/>
        </a:lnSpc>
        <a:spcBef>
          <a:spcPts val="1000"/>
        </a:spcBef>
        <a:buFont typeface="Arial"/>
        <a:buNone/>
        <a:defRPr sz="1800" b="0" i="0" kern="1200">
          <a:solidFill>
            <a:schemeClr val="tx1"/>
          </a:solidFill>
          <a:latin typeface="Georgia" charset="0"/>
          <a:ea typeface="Georgia" charset="0"/>
          <a:cs typeface="Georgia" charset="0"/>
        </a:defRPr>
      </a:lvl1pPr>
      <a:lvl2pPr marL="4572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3pPr>
      <a:lvl4pPr marL="13716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4pPr>
      <a:lvl5pPr marL="18288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1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870995"/>
            <a:ext cx="10972800" cy="5116010"/>
          </a:xfrm>
          <a:prstGeom prst="rect">
            <a:avLst/>
          </a:prstGeom>
        </p:spPr>
        <p:txBody>
          <a:bodyPr vert="horz" lIns="91440" tIns="45720" rIns="91440" bIns="45720" rtlCol="0" anchor="ctr">
            <a:noAutofit/>
          </a:bodyPr>
          <a:lstStyle/>
          <a:p>
            <a:pPr lvl="0"/>
            <a:r>
              <a:rPr lang="en-US"/>
              <a:t>ARIAL BLACK 54PT</a:t>
            </a:r>
          </a:p>
        </p:txBody>
      </p:sp>
      <p:sp>
        <p:nvSpPr>
          <p:cNvPr id="16" name="Text Placeholder 15"/>
          <p:cNvSpPr>
            <a:spLocks noGrp="1"/>
          </p:cNvSpPr>
          <p:nvPr>
            <p:ph type="body" idx="1"/>
          </p:nvPr>
        </p:nvSpPr>
        <p:spPr>
          <a:xfrm>
            <a:off x="609600" y="4115961"/>
            <a:ext cx="10972800" cy="1118437"/>
          </a:xfrm>
          <a:prstGeom prst="rect">
            <a:avLst/>
          </a:prstGeom>
        </p:spPr>
        <p:txBody>
          <a:bodyPr vert="horz" lIns="91440" tIns="45720" rIns="91440" bIns="45720" rtlCol="0">
            <a:noAutofit/>
          </a:bodyPr>
          <a:lstStyle/>
          <a:p>
            <a:pPr lvl="0"/>
            <a:r>
              <a:rPr lang="en-US"/>
              <a:t>CLICK TO EDIT MASTER TEXT STYLES</a:t>
            </a:r>
          </a:p>
        </p:txBody>
      </p:sp>
    </p:spTree>
    <p:extLst>
      <p:ext uri="{BB962C8B-B14F-4D97-AF65-F5344CB8AC3E}">
        <p14:creationId xmlns:p14="http://schemas.microsoft.com/office/powerpoint/2010/main" val="1020092784"/>
      </p:ext>
    </p:extLst>
  </p:cSld>
  <p:clrMap bg1="lt1" tx1="dk1" bg2="lt2" tx2="dk2" accent1="accent1" accent2="accent2" accent3="accent3" accent4="accent4" accent5="accent5" accent6="accent6" hlink="hlink" folHlink="folHlink"/>
  <p:sldLayoutIdLst>
    <p:sldLayoutId id="2147483711" r:id="rId1"/>
    <p:sldLayoutId id="2147483701" r:id="rId2"/>
    <p:sldLayoutId id="2147483719" r:id="rId3"/>
    <p:sldLayoutId id="2147483728" r:id="rId4"/>
    <p:sldLayoutId id="2147483707" r:id="rId5"/>
    <p:sldLayoutId id="2147483713" r:id="rId6"/>
    <p:sldLayoutId id="2147483718" r:id="rId7"/>
    <p:sldLayoutId id="2147483729" r:id="rId8"/>
    <p:sldLayoutId id="2147483716" r:id="rId9"/>
    <p:sldLayoutId id="2147483681" r:id="rId10"/>
    <p:sldLayoutId id="2147483703" r:id="rId11"/>
    <p:sldLayoutId id="2147483727" r:id="rId12"/>
    <p:sldLayoutId id="2147483706" r:id="rId13"/>
    <p:sldLayoutId id="2147483676" r:id="rId14"/>
    <p:sldLayoutId id="2147483715" r:id="rId15"/>
    <p:sldLayoutId id="2147483714" r:id="rId16"/>
    <p:sldLayoutId id="2147483680" r:id="rId17"/>
    <p:sldLayoutId id="2147483704" r:id="rId18"/>
    <p:sldLayoutId id="2147483702" r:id="rId19"/>
    <p:sldLayoutId id="2147483705" r:id="rId20"/>
    <p:sldLayoutId id="2147483708" r:id="rId21"/>
    <p:sldLayoutId id="2147483709" r:id="rId22"/>
    <p:sldLayoutId id="2147483731" r:id="rId23"/>
    <p:sldLayoutId id="2147483732" r:id="rId24"/>
  </p:sldLayoutIdLst>
  <p:txStyles>
    <p:titleStyle>
      <a:lvl1pPr marL="0" indent="0" algn="ctr" defTabSz="914400" rtl="0" eaLnBrk="1" latinLnBrk="0" hangingPunct="1">
        <a:lnSpc>
          <a:spcPct val="90000"/>
        </a:lnSpc>
        <a:spcBef>
          <a:spcPct val="0"/>
        </a:spcBef>
        <a:buNone/>
        <a:tabLst>
          <a:tab pos="6448425" algn="l"/>
        </a:tabLst>
        <a:defRPr sz="5400" b="0" i="0" kern="1200" spc="0" baseline="0">
          <a:solidFill>
            <a:schemeClr val="bg1"/>
          </a:solidFill>
          <a:latin typeface="Arial Black" panose="020B0604020202020204" pitchFamily="34" charset="0"/>
          <a:ea typeface="Arial Black" panose="020B0604020202020204" pitchFamily="34" charset="0"/>
          <a:cs typeface="Arial Black" panose="020B0604020202020204" pitchFamily="34" charset="0"/>
        </a:defRPr>
      </a:lvl1pPr>
    </p:titleStyle>
    <p:bodyStyle>
      <a:lvl1pPr marL="0" indent="0" algn="ctr" defTabSz="914400" rtl="0" eaLnBrk="1" latinLnBrk="0" hangingPunct="1">
        <a:lnSpc>
          <a:spcPct val="90000"/>
        </a:lnSpc>
        <a:spcBef>
          <a:spcPts val="1000"/>
        </a:spcBef>
        <a:buFont typeface="Arial"/>
        <a:buNone/>
        <a:defRPr sz="1600" b="1" i="0" kern="1200" spc="90" baseline="0">
          <a:solidFill>
            <a:schemeClr val="bg1"/>
          </a:solidFill>
          <a:latin typeface="Georgia" charset="0"/>
          <a:ea typeface="Georgia" charset="0"/>
          <a:cs typeface="Georgia" charset="0"/>
        </a:defRPr>
      </a:lvl1pPr>
      <a:lvl2pPr marL="4572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3pPr>
      <a:lvl4pPr marL="13716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4pPr>
      <a:lvl5pPr marL="18288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hyperlink" Target="https://www.epa.gov/sustainable-management-food/food-recovery-hierarch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sv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png"/><Relationship Id="rId2" Type="http://schemas.openxmlformats.org/officeDocument/2006/relationships/notesSlide" Target="../notesSlides/notesSlide14.xml"/><Relationship Id="rId16" Type="http://schemas.openxmlformats.org/officeDocument/2006/relationships/image" Target="../media/image46.svg"/><Relationship Id="rId1" Type="http://schemas.openxmlformats.org/officeDocument/2006/relationships/slideLayout" Target="../slideLayouts/slideLayout14.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https://www.ers.usda.gov/topics/food-nutrition-assistance/food-security-in-the-us/key-statistics-graphics.aspx"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s://www.nrdc.org/sites/default/files/modeling-potential-increase-food-rescue-report.pdf"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hyperlink" Target="https://www.refed.com/downloads/Restaurant_Guide_Web.pdf" TargetMode="External"/><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6.svg"/><Relationship Id="rId4" Type="http://schemas.openxmlformats.org/officeDocument/2006/relationships/hyperlink" Target="https://www.nrdc.org/sites/default/files/modeling-potential-increase-food-rescue-report.pdf" TargetMode="External"/><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59.sv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62.sv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2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68.sv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33.xml.rels><?xml version="1.0" encoding="UTF-8" standalone="yes"?>
<Relationships xmlns="http://schemas.openxmlformats.org/package/2006/relationships"><Relationship Id="rId3" Type="http://schemas.openxmlformats.org/officeDocument/2006/relationships/hyperlink" Target="https://www.nrdc.org/food-matters" TargetMode="External"/><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hyperlink" Target="https://www.refed.com/downloads/Restaurant_Guide_Web.pdf" TargetMode="External"/><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hyperlink" Target="https://champions123.org/sites/default/files/2020-08/business-case-for-reducing-food-loss-and-waste.pdf" TargetMode="Externa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hyperlink" Target="https://www.epa.gov/energy/greenhouse-gas-equivalencies-calculator" TargetMode="External"/><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hyperlink" Target="https://waterfootprint.org/en/resources/interactive-tools/product-gallery/"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1.svg"/><Relationship Id="rId11" Type="http://schemas.openxmlformats.org/officeDocument/2006/relationships/hyperlink" Target="https://www.beefitswhatsfordinner.com/resources/wholesale-price-update" TargetMode="External"/><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9C1174A-7B4B-C548-A728-6CB0E68FED68}"/>
              </a:ext>
            </a:extLst>
          </p:cNvPr>
          <p:cNvCxnSpPr/>
          <p:nvPr/>
        </p:nvCxnSpPr>
        <p:spPr>
          <a:xfrm>
            <a:off x="459582" y="578261"/>
            <a:ext cx="1130141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7BAA43F-0549-F843-BD5E-0266E63F8465}"/>
              </a:ext>
            </a:extLst>
          </p:cNvPr>
          <p:cNvCxnSpPr/>
          <p:nvPr/>
        </p:nvCxnSpPr>
        <p:spPr>
          <a:xfrm>
            <a:off x="459582" y="6307549"/>
            <a:ext cx="1130141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609600" y="784321"/>
            <a:ext cx="10972800" cy="2738032"/>
          </a:xfrm>
        </p:spPr>
        <p:txBody>
          <a:bodyPr>
            <a:normAutofit/>
          </a:bodyPr>
          <a:lstStyle/>
          <a:p>
            <a:br>
              <a:rPr lang="en-US" sz="4400" dirty="0"/>
            </a:br>
            <a:r>
              <a:rPr lang="en-US" sz="4400" dirty="0"/>
              <a:t>FOOD WASTE PREVENTION AND SAFE FOOD DONATIONS</a:t>
            </a:r>
            <a:br>
              <a:rPr lang="en-US" sz="4400" dirty="0"/>
            </a:br>
            <a:r>
              <a:rPr lang="en-US" sz="3600" dirty="0">
                <a:solidFill>
                  <a:schemeClr val="tx2"/>
                </a:solidFill>
              </a:rPr>
              <a:t>IN FOOD FACILITIES</a:t>
            </a:r>
            <a:endParaRPr lang="en-US" sz="4400" dirty="0">
              <a:solidFill>
                <a:schemeClr val="tx2"/>
              </a:solidFill>
            </a:endParaRPr>
          </a:p>
        </p:txBody>
      </p:sp>
      <p:sp>
        <p:nvSpPr>
          <p:cNvPr id="2" name="Content Placeholder 1">
            <a:extLst>
              <a:ext uri="{FF2B5EF4-FFF2-40B4-BE49-F238E27FC236}">
                <a16:creationId xmlns:a16="http://schemas.microsoft.com/office/drawing/2014/main" id="{39EB7876-3491-4114-8B3B-E17887F3A4C2}"/>
              </a:ext>
            </a:extLst>
          </p:cNvPr>
          <p:cNvSpPr>
            <a:spLocks noGrp="1"/>
          </p:cNvSpPr>
          <p:nvPr>
            <p:ph idx="1"/>
          </p:nvPr>
        </p:nvSpPr>
        <p:spPr/>
        <p:txBody>
          <a:bodyPr/>
          <a:lstStyle/>
          <a:p>
            <a:r>
              <a:rPr lang="en-US"/>
              <a:t>A training guide for health inspectors</a:t>
            </a:r>
          </a:p>
        </p:txBody>
      </p:sp>
      <p:grpSp>
        <p:nvGrpSpPr>
          <p:cNvPr id="7" name="Group 6">
            <a:extLst>
              <a:ext uri="{FF2B5EF4-FFF2-40B4-BE49-F238E27FC236}">
                <a16:creationId xmlns:a16="http://schemas.microsoft.com/office/drawing/2014/main" id="{EE0F48CE-8EE8-4D6C-BF84-B7E76E487DEC}"/>
              </a:ext>
            </a:extLst>
          </p:cNvPr>
          <p:cNvGrpSpPr/>
          <p:nvPr/>
        </p:nvGrpSpPr>
        <p:grpSpPr>
          <a:xfrm>
            <a:off x="4988741" y="3507445"/>
            <a:ext cx="2214518" cy="2203349"/>
            <a:chOff x="838206" y="1814059"/>
            <a:chExt cx="2769870" cy="2755900"/>
          </a:xfrm>
        </p:grpSpPr>
        <p:sp>
          <p:nvSpPr>
            <p:cNvPr id="9" name="object 6">
              <a:extLst>
                <a:ext uri="{FF2B5EF4-FFF2-40B4-BE49-F238E27FC236}">
                  <a16:creationId xmlns:a16="http://schemas.microsoft.com/office/drawing/2014/main" id="{15CD6D61-A5C9-41C8-8516-761E1455B9D2}"/>
                </a:ext>
              </a:extLst>
            </p:cNvPr>
            <p:cNvSpPr/>
            <p:nvPr/>
          </p:nvSpPr>
          <p:spPr>
            <a:xfrm>
              <a:off x="1076441" y="2769080"/>
              <a:ext cx="2293620" cy="1146810"/>
            </a:xfrm>
            <a:custGeom>
              <a:avLst/>
              <a:gdLst/>
              <a:ahLst/>
              <a:cxnLst/>
              <a:rect l="l" t="t" r="r" b="b"/>
              <a:pathLst>
                <a:path w="2293620" h="1146810">
                  <a:moveTo>
                    <a:pt x="1146644" y="0"/>
                  </a:moveTo>
                  <a:lnTo>
                    <a:pt x="1098174" y="1005"/>
                  </a:lnTo>
                  <a:lnTo>
                    <a:pt x="1050217" y="3997"/>
                  </a:lnTo>
                  <a:lnTo>
                    <a:pt x="1002812" y="8934"/>
                  </a:lnTo>
                  <a:lnTo>
                    <a:pt x="956000" y="15776"/>
                  </a:lnTo>
                  <a:lnTo>
                    <a:pt x="909819" y="24485"/>
                  </a:lnTo>
                  <a:lnTo>
                    <a:pt x="864311" y="35019"/>
                  </a:lnTo>
                  <a:lnTo>
                    <a:pt x="819515" y="47340"/>
                  </a:lnTo>
                  <a:lnTo>
                    <a:pt x="775470" y="61408"/>
                  </a:lnTo>
                  <a:lnTo>
                    <a:pt x="732216" y="77182"/>
                  </a:lnTo>
                  <a:lnTo>
                    <a:pt x="689794" y="94623"/>
                  </a:lnTo>
                  <a:lnTo>
                    <a:pt x="648242" y="113692"/>
                  </a:lnTo>
                  <a:lnTo>
                    <a:pt x="607602" y="134347"/>
                  </a:lnTo>
                  <a:lnTo>
                    <a:pt x="567912" y="156551"/>
                  </a:lnTo>
                  <a:lnTo>
                    <a:pt x="529212" y="180262"/>
                  </a:lnTo>
                  <a:lnTo>
                    <a:pt x="491542" y="205440"/>
                  </a:lnTo>
                  <a:lnTo>
                    <a:pt x="454943" y="232048"/>
                  </a:lnTo>
                  <a:lnTo>
                    <a:pt x="419453" y="260043"/>
                  </a:lnTo>
                  <a:lnTo>
                    <a:pt x="385113" y="289387"/>
                  </a:lnTo>
                  <a:lnTo>
                    <a:pt x="351962" y="320040"/>
                  </a:lnTo>
                  <a:lnTo>
                    <a:pt x="320040" y="351962"/>
                  </a:lnTo>
                  <a:lnTo>
                    <a:pt x="289387" y="385113"/>
                  </a:lnTo>
                  <a:lnTo>
                    <a:pt x="260043" y="419453"/>
                  </a:lnTo>
                  <a:lnTo>
                    <a:pt x="232048" y="454943"/>
                  </a:lnTo>
                  <a:lnTo>
                    <a:pt x="205440" y="491542"/>
                  </a:lnTo>
                  <a:lnTo>
                    <a:pt x="180262" y="529212"/>
                  </a:lnTo>
                  <a:lnTo>
                    <a:pt x="156551" y="567912"/>
                  </a:lnTo>
                  <a:lnTo>
                    <a:pt x="134347" y="607602"/>
                  </a:lnTo>
                  <a:lnTo>
                    <a:pt x="113692" y="648242"/>
                  </a:lnTo>
                  <a:lnTo>
                    <a:pt x="94623" y="689794"/>
                  </a:lnTo>
                  <a:lnTo>
                    <a:pt x="77182" y="732216"/>
                  </a:lnTo>
                  <a:lnTo>
                    <a:pt x="61408" y="775470"/>
                  </a:lnTo>
                  <a:lnTo>
                    <a:pt x="47340" y="819515"/>
                  </a:lnTo>
                  <a:lnTo>
                    <a:pt x="35019" y="864311"/>
                  </a:lnTo>
                  <a:lnTo>
                    <a:pt x="24485" y="909819"/>
                  </a:lnTo>
                  <a:lnTo>
                    <a:pt x="15776" y="956000"/>
                  </a:lnTo>
                  <a:lnTo>
                    <a:pt x="8934" y="1002812"/>
                  </a:lnTo>
                  <a:lnTo>
                    <a:pt x="3997" y="1050217"/>
                  </a:lnTo>
                  <a:lnTo>
                    <a:pt x="1005" y="1098174"/>
                  </a:lnTo>
                  <a:lnTo>
                    <a:pt x="0" y="1146644"/>
                  </a:lnTo>
                  <a:lnTo>
                    <a:pt x="2293289" y="1146644"/>
                  </a:lnTo>
                  <a:lnTo>
                    <a:pt x="2292283" y="1098174"/>
                  </a:lnTo>
                  <a:lnTo>
                    <a:pt x="2289292" y="1050217"/>
                  </a:lnTo>
                  <a:lnTo>
                    <a:pt x="2284355" y="1002812"/>
                  </a:lnTo>
                  <a:lnTo>
                    <a:pt x="2277513" y="956000"/>
                  </a:lnTo>
                  <a:lnTo>
                    <a:pt x="2268804" y="909819"/>
                  </a:lnTo>
                  <a:lnTo>
                    <a:pt x="2258270" y="864311"/>
                  </a:lnTo>
                  <a:lnTo>
                    <a:pt x="2245949" y="819515"/>
                  </a:lnTo>
                  <a:lnTo>
                    <a:pt x="2231881" y="775470"/>
                  </a:lnTo>
                  <a:lnTo>
                    <a:pt x="2216107" y="732216"/>
                  </a:lnTo>
                  <a:lnTo>
                    <a:pt x="2198666" y="689794"/>
                  </a:lnTo>
                  <a:lnTo>
                    <a:pt x="2179597" y="648242"/>
                  </a:lnTo>
                  <a:lnTo>
                    <a:pt x="2158942" y="607602"/>
                  </a:lnTo>
                  <a:lnTo>
                    <a:pt x="2136738" y="567912"/>
                  </a:lnTo>
                  <a:lnTo>
                    <a:pt x="2113027" y="529212"/>
                  </a:lnTo>
                  <a:lnTo>
                    <a:pt x="2087848" y="491542"/>
                  </a:lnTo>
                  <a:lnTo>
                    <a:pt x="2061241" y="454943"/>
                  </a:lnTo>
                  <a:lnTo>
                    <a:pt x="2033246" y="419453"/>
                  </a:lnTo>
                  <a:lnTo>
                    <a:pt x="2003902" y="385113"/>
                  </a:lnTo>
                  <a:lnTo>
                    <a:pt x="1973249" y="351962"/>
                  </a:lnTo>
                  <a:lnTo>
                    <a:pt x="1941327" y="320040"/>
                  </a:lnTo>
                  <a:lnTo>
                    <a:pt x="1908176" y="289387"/>
                  </a:lnTo>
                  <a:lnTo>
                    <a:pt x="1873836" y="260043"/>
                  </a:lnTo>
                  <a:lnTo>
                    <a:pt x="1838346" y="232048"/>
                  </a:lnTo>
                  <a:lnTo>
                    <a:pt x="1801747" y="205440"/>
                  </a:lnTo>
                  <a:lnTo>
                    <a:pt x="1764077" y="180262"/>
                  </a:lnTo>
                  <a:lnTo>
                    <a:pt x="1725377" y="156551"/>
                  </a:lnTo>
                  <a:lnTo>
                    <a:pt x="1685687" y="134347"/>
                  </a:lnTo>
                  <a:lnTo>
                    <a:pt x="1645047" y="113692"/>
                  </a:lnTo>
                  <a:lnTo>
                    <a:pt x="1603495" y="94623"/>
                  </a:lnTo>
                  <a:lnTo>
                    <a:pt x="1561073" y="77182"/>
                  </a:lnTo>
                  <a:lnTo>
                    <a:pt x="1517819" y="61408"/>
                  </a:lnTo>
                  <a:lnTo>
                    <a:pt x="1473774" y="47340"/>
                  </a:lnTo>
                  <a:lnTo>
                    <a:pt x="1428978" y="35019"/>
                  </a:lnTo>
                  <a:lnTo>
                    <a:pt x="1383469" y="24485"/>
                  </a:lnTo>
                  <a:lnTo>
                    <a:pt x="1337289" y="15776"/>
                  </a:lnTo>
                  <a:lnTo>
                    <a:pt x="1290477" y="8934"/>
                  </a:lnTo>
                  <a:lnTo>
                    <a:pt x="1243072" y="3997"/>
                  </a:lnTo>
                  <a:lnTo>
                    <a:pt x="1195115" y="1005"/>
                  </a:lnTo>
                  <a:lnTo>
                    <a:pt x="1146644" y="0"/>
                  </a:lnTo>
                  <a:close/>
                </a:path>
              </a:pathLst>
            </a:custGeom>
            <a:solidFill>
              <a:srgbClr val="FFD743"/>
            </a:solidFill>
          </p:spPr>
          <p:txBody>
            <a:bodyPr wrap="square" lIns="0" tIns="0" rIns="0" bIns="0" rtlCol="0"/>
            <a:lstStyle/>
            <a:p>
              <a:endParaRPr/>
            </a:p>
          </p:txBody>
        </p:sp>
        <p:sp>
          <p:nvSpPr>
            <p:cNvPr id="10" name="object 7">
              <a:extLst>
                <a:ext uri="{FF2B5EF4-FFF2-40B4-BE49-F238E27FC236}">
                  <a16:creationId xmlns:a16="http://schemas.microsoft.com/office/drawing/2014/main" id="{E2A6C449-6EE3-4695-9482-796EFAE69AFA}"/>
                </a:ext>
              </a:extLst>
            </p:cNvPr>
            <p:cNvSpPr/>
            <p:nvPr/>
          </p:nvSpPr>
          <p:spPr>
            <a:xfrm>
              <a:off x="838206" y="1814059"/>
              <a:ext cx="2769870" cy="2755900"/>
            </a:xfrm>
            <a:custGeom>
              <a:avLst/>
              <a:gdLst/>
              <a:ahLst/>
              <a:cxnLst/>
              <a:rect l="l" t="t" r="r" b="b"/>
              <a:pathLst>
                <a:path w="2769870" h="2755900">
                  <a:moveTo>
                    <a:pt x="2763888" y="2120900"/>
                  </a:moveTo>
                  <a:lnTo>
                    <a:pt x="5842" y="2120900"/>
                  </a:lnTo>
                  <a:lnTo>
                    <a:pt x="74333" y="2755900"/>
                  </a:lnTo>
                  <a:lnTo>
                    <a:pt x="2704363" y="2755900"/>
                  </a:lnTo>
                  <a:lnTo>
                    <a:pt x="2763888" y="2120900"/>
                  </a:lnTo>
                  <a:close/>
                </a:path>
                <a:path w="2769870" h="2755900">
                  <a:moveTo>
                    <a:pt x="2769743" y="2108200"/>
                  </a:moveTo>
                  <a:lnTo>
                    <a:pt x="0" y="2108200"/>
                  </a:lnTo>
                  <a:lnTo>
                    <a:pt x="0" y="2120900"/>
                  </a:lnTo>
                  <a:lnTo>
                    <a:pt x="2769743" y="2120900"/>
                  </a:lnTo>
                  <a:lnTo>
                    <a:pt x="2769743" y="2108200"/>
                  </a:lnTo>
                  <a:close/>
                </a:path>
                <a:path w="2769870" h="2755900">
                  <a:moveTo>
                    <a:pt x="324065" y="1371600"/>
                  </a:moveTo>
                  <a:lnTo>
                    <a:pt x="318223" y="1371600"/>
                  </a:lnTo>
                  <a:lnTo>
                    <a:pt x="193243" y="1498600"/>
                  </a:lnTo>
                  <a:lnTo>
                    <a:pt x="190974" y="1587500"/>
                  </a:lnTo>
                  <a:lnTo>
                    <a:pt x="189117" y="1803400"/>
                  </a:lnTo>
                  <a:lnTo>
                    <a:pt x="187862" y="2006600"/>
                  </a:lnTo>
                  <a:lnTo>
                    <a:pt x="187401" y="2108200"/>
                  </a:lnTo>
                  <a:lnTo>
                    <a:pt x="442836" y="2108200"/>
                  </a:lnTo>
                  <a:lnTo>
                    <a:pt x="442836" y="1574800"/>
                  </a:lnTo>
                  <a:lnTo>
                    <a:pt x="324065" y="1574800"/>
                  </a:lnTo>
                  <a:lnTo>
                    <a:pt x="324065" y="1371600"/>
                  </a:lnTo>
                  <a:close/>
                </a:path>
                <a:path w="2769870" h="2755900">
                  <a:moveTo>
                    <a:pt x="576685" y="965200"/>
                  </a:moveTo>
                  <a:lnTo>
                    <a:pt x="504671" y="965200"/>
                  </a:lnTo>
                  <a:lnTo>
                    <a:pt x="468692" y="990600"/>
                  </a:lnTo>
                  <a:lnTo>
                    <a:pt x="436033" y="1028700"/>
                  </a:lnTo>
                  <a:lnTo>
                    <a:pt x="410192" y="1092200"/>
                  </a:lnTo>
                  <a:lnTo>
                    <a:pt x="394665" y="1143000"/>
                  </a:lnTo>
                  <a:lnTo>
                    <a:pt x="394991" y="1206500"/>
                  </a:lnTo>
                  <a:lnTo>
                    <a:pt x="410352" y="1257300"/>
                  </a:lnTo>
                  <a:lnTo>
                    <a:pt x="434660" y="1295400"/>
                  </a:lnTo>
                  <a:lnTo>
                    <a:pt x="461826" y="1333500"/>
                  </a:lnTo>
                  <a:lnTo>
                    <a:pt x="503369" y="1371600"/>
                  </a:lnTo>
                  <a:lnTo>
                    <a:pt x="511259" y="1397000"/>
                  </a:lnTo>
                  <a:lnTo>
                    <a:pt x="513217" y="1409700"/>
                  </a:lnTo>
                  <a:lnTo>
                    <a:pt x="513029" y="1409700"/>
                  </a:lnTo>
                  <a:lnTo>
                    <a:pt x="485664" y="1790700"/>
                  </a:lnTo>
                  <a:lnTo>
                    <a:pt x="471612" y="1993900"/>
                  </a:lnTo>
                  <a:lnTo>
                    <a:pt x="466435" y="2070100"/>
                  </a:lnTo>
                  <a:lnTo>
                    <a:pt x="465696" y="2095500"/>
                  </a:lnTo>
                  <a:lnTo>
                    <a:pt x="465696" y="2108200"/>
                  </a:lnTo>
                  <a:lnTo>
                    <a:pt x="610158" y="2108200"/>
                  </a:lnTo>
                  <a:lnTo>
                    <a:pt x="610171" y="2095500"/>
                  </a:lnTo>
                  <a:lnTo>
                    <a:pt x="609562" y="2082800"/>
                  </a:lnTo>
                  <a:lnTo>
                    <a:pt x="607858" y="2057400"/>
                  </a:lnTo>
                  <a:lnTo>
                    <a:pt x="605239" y="2006600"/>
                  </a:lnTo>
                  <a:lnTo>
                    <a:pt x="601888" y="1955800"/>
                  </a:lnTo>
                  <a:lnTo>
                    <a:pt x="597987" y="1892300"/>
                  </a:lnTo>
                  <a:lnTo>
                    <a:pt x="593718" y="1816100"/>
                  </a:lnTo>
                  <a:lnTo>
                    <a:pt x="589262" y="1739900"/>
                  </a:lnTo>
                  <a:lnTo>
                    <a:pt x="580519" y="1600200"/>
                  </a:lnTo>
                  <a:lnTo>
                    <a:pt x="568134" y="1409700"/>
                  </a:lnTo>
                  <a:lnTo>
                    <a:pt x="569122" y="1397000"/>
                  </a:lnTo>
                  <a:lnTo>
                    <a:pt x="572923" y="1384300"/>
                  </a:lnTo>
                  <a:lnTo>
                    <a:pt x="581195" y="1371600"/>
                  </a:lnTo>
                  <a:lnTo>
                    <a:pt x="595591" y="1358900"/>
                  </a:lnTo>
                  <a:lnTo>
                    <a:pt x="619524" y="1333500"/>
                  </a:lnTo>
                  <a:lnTo>
                    <a:pt x="646693" y="1295400"/>
                  </a:lnTo>
                  <a:lnTo>
                    <a:pt x="671006" y="1257300"/>
                  </a:lnTo>
                  <a:lnTo>
                    <a:pt x="686372" y="1206500"/>
                  </a:lnTo>
                  <a:lnTo>
                    <a:pt x="686701" y="1143000"/>
                  </a:lnTo>
                  <a:lnTo>
                    <a:pt x="671171" y="1092200"/>
                  </a:lnTo>
                  <a:lnTo>
                    <a:pt x="645325" y="1028700"/>
                  </a:lnTo>
                  <a:lnTo>
                    <a:pt x="612663" y="990600"/>
                  </a:lnTo>
                  <a:lnTo>
                    <a:pt x="576685" y="965200"/>
                  </a:lnTo>
                  <a:close/>
                </a:path>
                <a:path w="2769870" h="2755900">
                  <a:moveTo>
                    <a:pt x="1272919" y="0"/>
                  </a:moveTo>
                  <a:lnTo>
                    <a:pt x="1263357" y="0"/>
                  </a:lnTo>
                  <a:lnTo>
                    <a:pt x="1259586" y="12700"/>
                  </a:lnTo>
                  <a:lnTo>
                    <a:pt x="1258421" y="12700"/>
                  </a:lnTo>
                  <a:lnTo>
                    <a:pt x="1255598" y="50800"/>
                  </a:lnTo>
                  <a:lnTo>
                    <a:pt x="1251487" y="88900"/>
                  </a:lnTo>
                  <a:lnTo>
                    <a:pt x="1246458" y="152400"/>
                  </a:lnTo>
                  <a:lnTo>
                    <a:pt x="1240881" y="215900"/>
                  </a:lnTo>
                  <a:lnTo>
                    <a:pt x="1235125" y="279400"/>
                  </a:lnTo>
                  <a:lnTo>
                    <a:pt x="1229561" y="355600"/>
                  </a:lnTo>
                  <a:lnTo>
                    <a:pt x="1224559" y="419100"/>
                  </a:lnTo>
                  <a:lnTo>
                    <a:pt x="1220488" y="482600"/>
                  </a:lnTo>
                  <a:lnTo>
                    <a:pt x="1217718" y="533400"/>
                  </a:lnTo>
                  <a:lnTo>
                    <a:pt x="1216619" y="584200"/>
                  </a:lnTo>
                  <a:lnTo>
                    <a:pt x="1217561" y="609600"/>
                  </a:lnTo>
                  <a:lnTo>
                    <a:pt x="1230117" y="660400"/>
                  </a:lnTo>
                  <a:lnTo>
                    <a:pt x="1251715" y="698500"/>
                  </a:lnTo>
                  <a:lnTo>
                    <a:pt x="1277051" y="736600"/>
                  </a:lnTo>
                  <a:lnTo>
                    <a:pt x="1300822" y="762000"/>
                  </a:lnTo>
                  <a:lnTo>
                    <a:pt x="1315688" y="787400"/>
                  </a:lnTo>
                  <a:lnTo>
                    <a:pt x="1320741" y="825500"/>
                  </a:lnTo>
                  <a:lnTo>
                    <a:pt x="1320477" y="850900"/>
                  </a:lnTo>
                  <a:lnTo>
                    <a:pt x="1319390" y="863600"/>
                  </a:lnTo>
                  <a:lnTo>
                    <a:pt x="1296359" y="1244600"/>
                  </a:lnTo>
                  <a:lnTo>
                    <a:pt x="1282546" y="1485900"/>
                  </a:lnTo>
                  <a:lnTo>
                    <a:pt x="1272425" y="1663700"/>
                  </a:lnTo>
                  <a:lnTo>
                    <a:pt x="1260475" y="1879600"/>
                  </a:lnTo>
                  <a:lnTo>
                    <a:pt x="633539" y="1879600"/>
                  </a:lnTo>
                  <a:lnTo>
                    <a:pt x="633539" y="2108200"/>
                  </a:lnTo>
                  <a:lnTo>
                    <a:pt x="1478368" y="2108200"/>
                  </a:lnTo>
                  <a:lnTo>
                    <a:pt x="1478229" y="2095500"/>
                  </a:lnTo>
                  <a:lnTo>
                    <a:pt x="1478381" y="2095500"/>
                  </a:lnTo>
                  <a:lnTo>
                    <a:pt x="1467581" y="1879600"/>
                  </a:lnTo>
                  <a:lnTo>
                    <a:pt x="1443585" y="1460500"/>
                  </a:lnTo>
                  <a:lnTo>
                    <a:pt x="1419543" y="1041400"/>
                  </a:lnTo>
                  <a:lnTo>
                    <a:pt x="1408607" y="863600"/>
                  </a:lnTo>
                  <a:lnTo>
                    <a:pt x="1403389" y="825500"/>
                  </a:lnTo>
                  <a:lnTo>
                    <a:pt x="1403581" y="800100"/>
                  </a:lnTo>
                  <a:lnTo>
                    <a:pt x="1410922" y="787400"/>
                  </a:lnTo>
                  <a:lnTo>
                    <a:pt x="1427149" y="762000"/>
                  </a:lnTo>
                  <a:lnTo>
                    <a:pt x="1450948" y="736600"/>
                  </a:lnTo>
                  <a:lnTo>
                    <a:pt x="1476295" y="698500"/>
                  </a:lnTo>
                  <a:lnTo>
                    <a:pt x="1497894" y="660400"/>
                  </a:lnTo>
                  <a:lnTo>
                    <a:pt x="1510449" y="609600"/>
                  </a:lnTo>
                  <a:lnTo>
                    <a:pt x="1511393" y="584200"/>
                  </a:lnTo>
                  <a:lnTo>
                    <a:pt x="1510296" y="533400"/>
                  </a:lnTo>
                  <a:lnTo>
                    <a:pt x="1507527" y="482600"/>
                  </a:lnTo>
                  <a:lnTo>
                    <a:pt x="1503457" y="419100"/>
                  </a:lnTo>
                  <a:lnTo>
                    <a:pt x="1499454" y="368300"/>
                  </a:lnTo>
                  <a:lnTo>
                    <a:pt x="1283169" y="368300"/>
                  </a:lnTo>
                  <a:lnTo>
                    <a:pt x="1283113" y="266700"/>
                  </a:lnTo>
                  <a:lnTo>
                    <a:pt x="1282987" y="228600"/>
                  </a:lnTo>
                  <a:lnTo>
                    <a:pt x="1282460" y="152400"/>
                  </a:lnTo>
                  <a:lnTo>
                    <a:pt x="1281493" y="88900"/>
                  </a:lnTo>
                  <a:lnTo>
                    <a:pt x="1279959" y="25400"/>
                  </a:lnTo>
                  <a:lnTo>
                    <a:pt x="1277734" y="12700"/>
                  </a:lnTo>
                  <a:lnTo>
                    <a:pt x="1272919" y="0"/>
                  </a:lnTo>
                  <a:close/>
                </a:path>
                <a:path w="2769870" h="2755900">
                  <a:moveTo>
                    <a:pt x="1777542" y="533400"/>
                  </a:moveTo>
                  <a:lnTo>
                    <a:pt x="1765846" y="533400"/>
                  </a:lnTo>
                  <a:lnTo>
                    <a:pt x="1765846" y="685800"/>
                  </a:lnTo>
                  <a:lnTo>
                    <a:pt x="1755139" y="685800"/>
                  </a:lnTo>
                  <a:lnTo>
                    <a:pt x="1752511" y="698500"/>
                  </a:lnTo>
                  <a:lnTo>
                    <a:pt x="1752511" y="889000"/>
                  </a:lnTo>
                  <a:lnTo>
                    <a:pt x="1482737" y="1130300"/>
                  </a:lnTo>
                  <a:lnTo>
                    <a:pt x="1480858" y="1130300"/>
                  </a:lnTo>
                  <a:lnTo>
                    <a:pt x="1480832" y="1143000"/>
                  </a:lnTo>
                  <a:lnTo>
                    <a:pt x="1480769" y="2108200"/>
                  </a:lnTo>
                  <a:lnTo>
                    <a:pt x="1777542" y="2108200"/>
                  </a:lnTo>
                  <a:lnTo>
                    <a:pt x="1777542" y="533400"/>
                  </a:lnTo>
                  <a:close/>
                </a:path>
                <a:path w="2769870" h="2755900">
                  <a:moveTo>
                    <a:pt x="1859876" y="1612900"/>
                  </a:moveTo>
                  <a:lnTo>
                    <a:pt x="1809546" y="2108200"/>
                  </a:lnTo>
                  <a:lnTo>
                    <a:pt x="2086838" y="2108200"/>
                  </a:lnTo>
                  <a:lnTo>
                    <a:pt x="2061235" y="1765300"/>
                  </a:lnTo>
                  <a:lnTo>
                    <a:pt x="1859876" y="1612900"/>
                  </a:lnTo>
                  <a:close/>
                </a:path>
                <a:path w="2769870" h="2755900">
                  <a:moveTo>
                    <a:pt x="2259404" y="342900"/>
                  </a:moveTo>
                  <a:lnTo>
                    <a:pt x="2234412" y="342900"/>
                  </a:lnTo>
                  <a:lnTo>
                    <a:pt x="2215910" y="355600"/>
                  </a:lnTo>
                  <a:lnTo>
                    <a:pt x="2180294" y="406400"/>
                  </a:lnTo>
                  <a:lnTo>
                    <a:pt x="2163430" y="444500"/>
                  </a:lnTo>
                  <a:lnTo>
                    <a:pt x="2147363" y="495300"/>
                  </a:lnTo>
                  <a:lnTo>
                    <a:pt x="2132217" y="558800"/>
                  </a:lnTo>
                  <a:lnTo>
                    <a:pt x="2118118" y="609600"/>
                  </a:lnTo>
                  <a:lnTo>
                    <a:pt x="2105191" y="673100"/>
                  </a:lnTo>
                  <a:lnTo>
                    <a:pt x="2093561" y="736600"/>
                  </a:lnTo>
                  <a:lnTo>
                    <a:pt x="2083352" y="800100"/>
                  </a:lnTo>
                  <a:lnTo>
                    <a:pt x="2074690" y="850900"/>
                  </a:lnTo>
                  <a:lnTo>
                    <a:pt x="2067700" y="901700"/>
                  </a:lnTo>
                  <a:lnTo>
                    <a:pt x="2062507" y="952500"/>
                  </a:lnTo>
                  <a:lnTo>
                    <a:pt x="2059237" y="990600"/>
                  </a:lnTo>
                  <a:lnTo>
                    <a:pt x="2058013" y="1016000"/>
                  </a:lnTo>
                  <a:lnTo>
                    <a:pt x="2058962" y="1028700"/>
                  </a:lnTo>
                  <a:lnTo>
                    <a:pt x="2072058" y="1066800"/>
                  </a:lnTo>
                  <a:lnTo>
                    <a:pt x="2092559" y="1079500"/>
                  </a:lnTo>
                  <a:lnTo>
                    <a:pt x="2117205" y="1117600"/>
                  </a:lnTo>
                  <a:lnTo>
                    <a:pt x="2147010" y="1155700"/>
                  </a:lnTo>
                  <a:lnTo>
                    <a:pt x="2151543" y="1219200"/>
                  </a:lnTo>
                  <a:lnTo>
                    <a:pt x="2151939" y="1257300"/>
                  </a:lnTo>
                  <a:lnTo>
                    <a:pt x="2151959" y="1282700"/>
                  </a:lnTo>
                  <a:lnTo>
                    <a:pt x="2151622" y="1320800"/>
                  </a:lnTo>
                  <a:lnTo>
                    <a:pt x="2150334" y="1371600"/>
                  </a:lnTo>
                  <a:lnTo>
                    <a:pt x="2148344" y="1435100"/>
                  </a:lnTo>
                  <a:lnTo>
                    <a:pt x="2145789" y="1498600"/>
                  </a:lnTo>
                  <a:lnTo>
                    <a:pt x="2142805" y="1562100"/>
                  </a:lnTo>
                  <a:lnTo>
                    <a:pt x="2139531" y="1638300"/>
                  </a:lnTo>
                  <a:lnTo>
                    <a:pt x="2136102" y="1701800"/>
                  </a:lnTo>
                  <a:lnTo>
                    <a:pt x="2126266" y="1905000"/>
                  </a:lnTo>
                  <a:lnTo>
                    <a:pt x="2123593" y="1955800"/>
                  </a:lnTo>
                  <a:lnTo>
                    <a:pt x="2121453" y="2006600"/>
                  </a:lnTo>
                  <a:lnTo>
                    <a:pt x="2119981" y="2044700"/>
                  </a:lnTo>
                  <a:lnTo>
                    <a:pt x="2119315" y="2082800"/>
                  </a:lnTo>
                  <a:lnTo>
                    <a:pt x="2119591" y="2108200"/>
                  </a:lnTo>
                  <a:lnTo>
                    <a:pt x="2298852" y="2108200"/>
                  </a:lnTo>
                  <a:lnTo>
                    <a:pt x="2287815" y="1905000"/>
                  </a:lnTo>
                  <a:lnTo>
                    <a:pt x="2268042" y="1587500"/>
                  </a:lnTo>
                  <a:lnTo>
                    <a:pt x="2249135" y="1282700"/>
                  </a:lnTo>
                  <a:lnTo>
                    <a:pt x="2240699" y="1143000"/>
                  </a:lnTo>
                  <a:lnTo>
                    <a:pt x="2238623" y="1130300"/>
                  </a:lnTo>
                  <a:lnTo>
                    <a:pt x="2237966" y="1104900"/>
                  </a:lnTo>
                  <a:lnTo>
                    <a:pt x="2238543" y="1066800"/>
                  </a:lnTo>
                  <a:lnTo>
                    <a:pt x="2240167" y="1003300"/>
                  </a:lnTo>
                  <a:lnTo>
                    <a:pt x="2242651" y="939800"/>
                  </a:lnTo>
                  <a:lnTo>
                    <a:pt x="2245811" y="876300"/>
                  </a:lnTo>
                  <a:lnTo>
                    <a:pt x="2249459" y="800100"/>
                  </a:lnTo>
                  <a:lnTo>
                    <a:pt x="2253409" y="723900"/>
                  </a:lnTo>
                  <a:lnTo>
                    <a:pt x="2257477" y="647700"/>
                  </a:lnTo>
                  <a:lnTo>
                    <a:pt x="2261475" y="571500"/>
                  </a:lnTo>
                  <a:lnTo>
                    <a:pt x="2265217" y="508000"/>
                  </a:lnTo>
                  <a:lnTo>
                    <a:pt x="2268518" y="457200"/>
                  </a:lnTo>
                  <a:lnTo>
                    <a:pt x="2271191" y="406400"/>
                  </a:lnTo>
                  <a:lnTo>
                    <a:pt x="2273909" y="368300"/>
                  </a:lnTo>
                  <a:lnTo>
                    <a:pt x="2270115" y="355600"/>
                  </a:lnTo>
                  <a:lnTo>
                    <a:pt x="2259404" y="342900"/>
                  </a:lnTo>
                  <a:close/>
                </a:path>
                <a:path w="2769870" h="2755900">
                  <a:moveTo>
                    <a:pt x="2582329" y="1244600"/>
                  </a:moveTo>
                  <a:lnTo>
                    <a:pt x="2315451" y="1244600"/>
                  </a:lnTo>
                  <a:lnTo>
                    <a:pt x="2315451" y="2108200"/>
                  </a:lnTo>
                  <a:lnTo>
                    <a:pt x="2582329" y="2108200"/>
                  </a:lnTo>
                  <a:lnTo>
                    <a:pt x="2582329" y="1244600"/>
                  </a:lnTo>
                  <a:close/>
                </a:path>
                <a:path w="2769870" h="2755900">
                  <a:moveTo>
                    <a:pt x="1217980" y="1600200"/>
                  </a:moveTo>
                  <a:lnTo>
                    <a:pt x="732612" y="1600200"/>
                  </a:lnTo>
                  <a:lnTo>
                    <a:pt x="732612" y="1879600"/>
                  </a:lnTo>
                  <a:lnTo>
                    <a:pt x="1217980" y="1879600"/>
                  </a:lnTo>
                  <a:lnTo>
                    <a:pt x="1217980" y="1600200"/>
                  </a:lnTo>
                  <a:close/>
                </a:path>
                <a:path w="2769870" h="2755900">
                  <a:moveTo>
                    <a:pt x="1159395" y="1460500"/>
                  </a:moveTo>
                  <a:lnTo>
                    <a:pt x="791108" y="1460500"/>
                  </a:lnTo>
                  <a:lnTo>
                    <a:pt x="791108" y="1600200"/>
                  </a:lnTo>
                  <a:lnTo>
                    <a:pt x="1159395" y="1600200"/>
                  </a:lnTo>
                  <a:lnTo>
                    <a:pt x="1159395" y="1460500"/>
                  </a:lnTo>
                  <a:close/>
                </a:path>
                <a:path w="2769870" h="2755900">
                  <a:moveTo>
                    <a:pt x="1089939" y="723900"/>
                  </a:moveTo>
                  <a:lnTo>
                    <a:pt x="860590" y="723900"/>
                  </a:lnTo>
                  <a:lnTo>
                    <a:pt x="860590" y="1460500"/>
                  </a:lnTo>
                  <a:lnTo>
                    <a:pt x="1089939" y="1460500"/>
                  </a:lnTo>
                  <a:lnTo>
                    <a:pt x="1089939" y="723900"/>
                  </a:lnTo>
                  <a:close/>
                </a:path>
                <a:path w="2769870" h="2755900">
                  <a:moveTo>
                    <a:pt x="2567216" y="1130300"/>
                  </a:moveTo>
                  <a:lnTo>
                    <a:pt x="2332520" y="1130300"/>
                  </a:lnTo>
                  <a:lnTo>
                    <a:pt x="2332520" y="1244600"/>
                  </a:lnTo>
                  <a:lnTo>
                    <a:pt x="2567216" y="1244600"/>
                  </a:lnTo>
                  <a:lnTo>
                    <a:pt x="2567216" y="1130300"/>
                  </a:lnTo>
                  <a:close/>
                </a:path>
                <a:path w="2769870" h="2755900">
                  <a:moveTo>
                    <a:pt x="2562517" y="1104900"/>
                  </a:moveTo>
                  <a:lnTo>
                    <a:pt x="2337079" y="1104900"/>
                  </a:lnTo>
                  <a:lnTo>
                    <a:pt x="2337079" y="1130300"/>
                  </a:lnTo>
                  <a:lnTo>
                    <a:pt x="2562517" y="1130300"/>
                  </a:lnTo>
                  <a:lnTo>
                    <a:pt x="2562517" y="1104900"/>
                  </a:lnTo>
                  <a:close/>
                </a:path>
                <a:path w="2769870" h="2755900">
                  <a:moveTo>
                    <a:pt x="2552077" y="1016000"/>
                  </a:moveTo>
                  <a:lnTo>
                    <a:pt x="2347633" y="1016000"/>
                  </a:lnTo>
                  <a:lnTo>
                    <a:pt x="2347633" y="1104900"/>
                  </a:lnTo>
                  <a:lnTo>
                    <a:pt x="2552077" y="1104900"/>
                  </a:lnTo>
                  <a:lnTo>
                    <a:pt x="2552077" y="1016000"/>
                  </a:lnTo>
                  <a:close/>
                </a:path>
                <a:path w="2769870" h="2755900">
                  <a:moveTo>
                    <a:pt x="2538755" y="1003300"/>
                  </a:moveTo>
                  <a:lnTo>
                    <a:pt x="2361336" y="1003300"/>
                  </a:lnTo>
                  <a:lnTo>
                    <a:pt x="2361336" y="1016000"/>
                  </a:lnTo>
                  <a:lnTo>
                    <a:pt x="2538755" y="1016000"/>
                  </a:lnTo>
                  <a:lnTo>
                    <a:pt x="2538755" y="1003300"/>
                  </a:lnTo>
                  <a:close/>
                </a:path>
                <a:path w="2769870" h="2755900">
                  <a:moveTo>
                    <a:pt x="2525534" y="977900"/>
                  </a:moveTo>
                  <a:lnTo>
                    <a:pt x="2374176" y="977900"/>
                  </a:lnTo>
                  <a:lnTo>
                    <a:pt x="2371547" y="990600"/>
                  </a:lnTo>
                  <a:lnTo>
                    <a:pt x="2371547" y="1003300"/>
                  </a:lnTo>
                  <a:lnTo>
                    <a:pt x="2528163" y="1003300"/>
                  </a:lnTo>
                  <a:lnTo>
                    <a:pt x="2528163" y="990600"/>
                  </a:lnTo>
                  <a:lnTo>
                    <a:pt x="2525534" y="977900"/>
                  </a:lnTo>
                  <a:close/>
                </a:path>
                <a:path w="2769870" h="2755900">
                  <a:moveTo>
                    <a:pt x="2520213" y="952500"/>
                  </a:moveTo>
                  <a:lnTo>
                    <a:pt x="2379700" y="952500"/>
                  </a:lnTo>
                  <a:lnTo>
                    <a:pt x="2379700" y="977900"/>
                  </a:lnTo>
                  <a:lnTo>
                    <a:pt x="2520213" y="977900"/>
                  </a:lnTo>
                  <a:lnTo>
                    <a:pt x="2520213" y="952500"/>
                  </a:lnTo>
                  <a:close/>
                </a:path>
                <a:path w="2769870" h="2755900">
                  <a:moveTo>
                    <a:pt x="2513558" y="927100"/>
                  </a:moveTo>
                  <a:lnTo>
                    <a:pt x="2386507" y="927100"/>
                  </a:lnTo>
                  <a:lnTo>
                    <a:pt x="2386507" y="952500"/>
                  </a:lnTo>
                  <a:lnTo>
                    <a:pt x="2513558" y="952500"/>
                  </a:lnTo>
                  <a:lnTo>
                    <a:pt x="2513558" y="927100"/>
                  </a:lnTo>
                  <a:close/>
                </a:path>
                <a:path w="2769870" h="2755900">
                  <a:moveTo>
                    <a:pt x="2506243" y="901700"/>
                  </a:moveTo>
                  <a:lnTo>
                    <a:pt x="2393492" y="901700"/>
                  </a:lnTo>
                  <a:lnTo>
                    <a:pt x="2393492" y="927100"/>
                  </a:lnTo>
                  <a:lnTo>
                    <a:pt x="2506243" y="927100"/>
                  </a:lnTo>
                  <a:lnTo>
                    <a:pt x="2506243" y="901700"/>
                  </a:lnTo>
                  <a:close/>
                </a:path>
                <a:path w="2769870" h="2755900">
                  <a:moveTo>
                    <a:pt x="1060970" y="571500"/>
                  </a:moveTo>
                  <a:lnTo>
                    <a:pt x="889381" y="571500"/>
                  </a:lnTo>
                  <a:lnTo>
                    <a:pt x="889381" y="723900"/>
                  </a:lnTo>
                  <a:lnTo>
                    <a:pt x="1060970" y="723900"/>
                  </a:lnTo>
                  <a:lnTo>
                    <a:pt x="1060970" y="571500"/>
                  </a:lnTo>
                  <a:close/>
                </a:path>
                <a:path w="2769870" h="2755900">
                  <a:moveTo>
                    <a:pt x="1025842" y="482600"/>
                  </a:moveTo>
                  <a:lnTo>
                    <a:pt x="924521" y="482600"/>
                  </a:lnTo>
                  <a:lnTo>
                    <a:pt x="924521" y="571500"/>
                  </a:lnTo>
                  <a:lnTo>
                    <a:pt x="1025842" y="571500"/>
                  </a:lnTo>
                  <a:lnTo>
                    <a:pt x="1025842" y="482600"/>
                  </a:lnTo>
                  <a:close/>
                </a:path>
                <a:path w="2769870" h="2755900">
                  <a:moveTo>
                    <a:pt x="1007948" y="457200"/>
                  </a:moveTo>
                  <a:lnTo>
                    <a:pt x="942720" y="457200"/>
                  </a:lnTo>
                  <a:lnTo>
                    <a:pt x="942720" y="482600"/>
                  </a:lnTo>
                  <a:lnTo>
                    <a:pt x="1007948" y="482600"/>
                  </a:lnTo>
                  <a:lnTo>
                    <a:pt x="1007948" y="457200"/>
                  </a:lnTo>
                  <a:close/>
                </a:path>
                <a:path w="2769870" h="2755900">
                  <a:moveTo>
                    <a:pt x="989088" y="368300"/>
                  </a:moveTo>
                  <a:lnTo>
                    <a:pt x="961263" y="368300"/>
                  </a:lnTo>
                  <a:lnTo>
                    <a:pt x="961263" y="457200"/>
                  </a:lnTo>
                  <a:lnTo>
                    <a:pt x="989088" y="457200"/>
                  </a:lnTo>
                  <a:lnTo>
                    <a:pt x="989088" y="368300"/>
                  </a:lnTo>
                  <a:close/>
                </a:path>
                <a:path w="2769870" h="2755900">
                  <a:moveTo>
                    <a:pt x="981075" y="76200"/>
                  </a:moveTo>
                  <a:lnTo>
                    <a:pt x="969391" y="76200"/>
                  </a:lnTo>
                  <a:lnTo>
                    <a:pt x="969391" y="368300"/>
                  </a:lnTo>
                  <a:lnTo>
                    <a:pt x="981075" y="368300"/>
                  </a:lnTo>
                  <a:lnTo>
                    <a:pt x="981075" y="76200"/>
                  </a:lnTo>
                  <a:close/>
                </a:path>
                <a:path w="2769870" h="2755900">
                  <a:moveTo>
                    <a:pt x="1342834" y="0"/>
                  </a:moveTo>
                  <a:lnTo>
                    <a:pt x="1324711" y="0"/>
                  </a:lnTo>
                  <a:lnTo>
                    <a:pt x="1322674" y="25400"/>
                  </a:lnTo>
                  <a:lnTo>
                    <a:pt x="1320152" y="76200"/>
                  </a:lnTo>
                  <a:lnTo>
                    <a:pt x="1317432" y="127000"/>
                  </a:lnTo>
                  <a:lnTo>
                    <a:pt x="1314802" y="203200"/>
                  </a:lnTo>
                  <a:lnTo>
                    <a:pt x="1312548" y="266700"/>
                  </a:lnTo>
                  <a:lnTo>
                    <a:pt x="1310959" y="330200"/>
                  </a:lnTo>
                  <a:lnTo>
                    <a:pt x="1310322" y="368300"/>
                  </a:lnTo>
                  <a:lnTo>
                    <a:pt x="1348270" y="368300"/>
                  </a:lnTo>
                  <a:lnTo>
                    <a:pt x="1348495" y="215900"/>
                  </a:lnTo>
                  <a:lnTo>
                    <a:pt x="1348396" y="127000"/>
                  </a:lnTo>
                  <a:lnTo>
                    <a:pt x="1348105" y="63500"/>
                  </a:lnTo>
                  <a:lnTo>
                    <a:pt x="1346362" y="25400"/>
                  </a:lnTo>
                  <a:lnTo>
                    <a:pt x="1342834" y="0"/>
                  </a:lnTo>
                  <a:close/>
                </a:path>
                <a:path w="2769870" h="2755900">
                  <a:moveTo>
                    <a:pt x="1401838" y="0"/>
                  </a:moveTo>
                  <a:lnTo>
                    <a:pt x="1383690" y="0"/>
                  </a:lnTo>
                  <a:lnTo>
                    <a:pt x="1381547" y="25400"/>
                  </a:lnTo>
                  <a:lnTo>
                    <a:pt x="1380164" y="88900"/>
                  </a:lnTo>
                  <a:lnTo>
                    <a:pt x="1379273" y="152400"/>
                  </a:lnTo>
                  <a:lnTo>
                    <a:pt x="1378608" y="228600"/>
                  </a:lnTo>
                  <a:lnTo>
                    <a:pt x="1377899" y="292100"/>
                  </a:lnTo>
                  <a:lnTo>
                    <a:pt x="1376880" y="342900"/>
                  </a:lnTo>
                  <a:lnTo>
                    <a:pt x="1375283" y="368300"/>
                  </a:lnTo>
                  <a:lnTo>
                    <a:pt x="1416964" y="368300"/>
                  </a:lnTo>
                  <a:lnTo>
                    <a:pt x="1416285" y="330200"/>
                  </a:lnTo>
                  <a:lnTo>
                    <a:pt x="1414587" y="266700"/>
                  </a:lnTo>
                  <a:lnTo>
                    <a:pt x="1412186" y="203200"/>
                  </a:lnTo>
                  <a:lnTo>
                    <a:pt x="1409396" y="127000"/>
                  </a:lnTo>
                  <a:lnTo>
                    <a:pt x="1406532" y="76200"/>
                  </a:lnTo>
                  <a:lnTo>
                    <a:pt x="1403908" y="25400"/>
                  </a:lnTo>
                  <a:lnTo>
                    <a:pt x="1401838" y="0"/>
                  </a:lnTo>
                  <a:close/>
                </a:path>
                <a:path w="2769870" h="2755900">
                  <a:moveTo>
                    <a:pt x="1464656" y="0"/>
                  </a:moveTo>
                  <a:lnTo>
                    <a:pt x="1455082" y="0"/>
                  </a:lnTo>
                  <a:lnTo>
                    <a:pt x="1450263" y="12700"/>
                  </a:lnTo>
                  <a:lnTo>
                    <a:pt x="1446496" y="88900"/>
                  </a:lnTo>
                  <a:lnTo>
                    <a:pt x="1445531" y="152400"/>
                  </a:lnTo>
                  <a:lnTo>
                    <a:pt x="1445010" y="228600"/>
                  </a:lnTo>
                  <a:lnTo>
                    <a:pt x="1444887" y="266700"/>
                  </a:lnTo>
                  <a:lnTo>
                    <a:pt x="1444840" y="368300"/>
                  </a:lnTo>
                  <a:lnTo>
                    <a:pt x="1499454" y="368300"/>
                  </a:lnTo>
                  <a:lnTo>
                    <a:pt x="1498454" y="355600"/>
                  </a:lnTo>
                  <a:lnTo>
                    <a:pt x="1492889" y="279400"/>
                  </a:lnTo>
                  <a:lnTo>
                    <a:pt x="1487133" y="215900"/>
                  </a:lnTo>
                  <a:lnTo>
                    <a:pt x="1481555" y="152400"/>
                  </a:lnTo>
                  <a:lnTo>
                    <a:pt x="1476525" y="88900"/>
                  </a:lnTo>
                  <a:lnTo>
                    <a:pt x="1472413" y="50800"/>
                  </a:lnTo>
                  <a:lnTo>
                    <a:pt x="1469590" y="12700"/>
                  </a:lnTo>
                  <a:lnTo>
                    <a:pt x="1468424" y="12700"/>
                  </a:lnTo>
                  <a:lnTo>
                    <a:pt x="1464656" y="0"/>
                  </a:lnTo>
                  <a:close/>
                </a:path>
              </a:pathLst>
            </a:custGeom>
            <a:solidFill>
              <a:srgbClr val="11284A"/>
            </a:solidFill>
          </p:spPr>
          <p:txBody>
            <a:bodyPr wrap="square" lIns="0" tIns="0" rIns="0" bIns="0" rtlCol="0"/>
            <a:lstStyle/>
            <a:p>
              <a:endParaRPr/>
            </a:p>
          </p:txBody>
        </p:sp>
        <p:sp>
          <p:nvSpPr>
            <p:cNvPr id="11" name="object 8">
              <a:extLst>
                <a:ext uri="{FF2B5EF4-FFF2-40B4-BE49-F238E27FC236}">
                  <a16:creationId xmlns:a16="http://schemas.microsoft.com/office/drawing/2014/main" id="{76C6E9F2-6970-40AA-801D-04EAC7CEC681}"/>
                </a:ext>
              </a:extLst>
            </p:cNvPr>
            <p:cNvSpPr/>
            <p:nvPr/>
          </p:nvSpPr>
          <p:spPr>
            <a:xfrm>
              <a:off x="1024886" y="4039787"/>
              <a:ext cx="2447925" cy="415290"/>
            </a:xfrm>
            <a:custGeom>
              <a:avLst/>
              <a:gdLst/>
              <a:ahLst/>
              <a:cxnLst/>
              <a:rect l="l" t="t" r="r" b="b"/>
              <a:pathLst>
                <a:path w="2447925" h="415289">
                  <a:moveTo>
                    <a:pt x="155752" y="7226"/>
                  </a:moveTo>
                  <a:lnTo>
                    <a:pt x="0" y="7226"/>
                  </a:lnTo>
                  <a:lnTo>
                    <a:pt x="0" y="407746"/>
                  </a:lnTo>
                  <a:lnTo>
                    <a:pt x="63741" y="407746"/>
                  </a:lnTo>
                  <a:lnTo>
                    <a:pt x="63741" y="232740"/>
                  </a:lnTo>
                  <a:lnTo>
                    <a:pt x="132905" y="232740"/>
                  </a:lnTo>
                  <a:lnTo>
                    <a:pt x="132905" y="178015"/>
                  </a:lnTo>
                  <a:lnTo>
                    <a:pt x="63741" y="178015"/>
                  </a:lnTo>
                  <a:lnTo>
                    <a:pt x="63741" y="62547"/>
                  </a:lnTo>
                  <a:lnTo>
                    <a:pt x="155752" y="62547"/>
                  </a:lnTo>
                  <a:lnTo>
                    <a:pt x="155752" y="7226"/>
                  </a:lnTo>
                  <a:close/>
                </a:path>
                <a:path w="2447925" h="415289">
                  <a:moveTo>
                    <a:pt x="277241" y="0"/>
                  </a:moveTo>
                  <a:lnTo>
                    <a:pt x="237936" y="7067"/>
                  </a:lnTo>
                  <a:lnTo>
                    <a:pt x="207770" y="26766"/>
                  </a:lnTo>
                  <a:lnTo>
                    <a:pt x="188431" y="56841"/>
                  </a:lnTo>
                  <a:lnTo>
                    <a:pt x="181609" y="95034"/>
                  </a:lnTo>
                  <a:lnTo>
                    <a:pt x="181609" y="319938"/>
                  </a:lnTo>
                  <a:lnTo>
                    <a:pt x="188431" y="358386"/>
                  </a:lnTo>
                  <a:lnTo>
                    <a:pt x="207770" y="388427"/>
                  </a:lnTo>
                  <a:lnTo>
                    <a:pt x="237936" y="407979"/>
                  </a:lnTo>
                  <a:lnTo>
                    <a:pt x="277241" y="414959"/>
                  </a:lnTo>
                  <a:lnTo>
                    <a:pt x="316537" y="407979"/>
                  </a:lnTo>
                  <a:lnTo>
                    <a:pt x="346700" y="388427"/>
                  </a:lnTo>
                  <a:lnTo>
                    <a:pt x="366037" y="358386"/>
                  </a:lnTo>
                  <a:lnTo>
                    <a:pt x="366243" y="357225"/>
                  </a:lnTo>
                  <a:lnTo>
                    <a:pt x="277241" y="357225"/>
                  </a:lnTo>
                  <a:lnTo>
                    <a:pt x="263979" y="354859"/>
                  </a:lnTo>
                  <a:lnTo>
                    <a:pt x="254157" y="348208"/>
                  </a:lnTo>
                  <a:lnTo>
                    <a:pt x="248056" y="337948"/>
                  </a:lnTo>
                  <a:lnTo>
                    <a:pt x="245960" y="324751"/>
                  </a:lnTo>
                  <a:lnTo>
                    <a:pt x="245960" y="90208"/>
                  </a:lnTo>
                  <a:lnTo>
                    <a:pt x="248056" y="77016"/>
                  </a:lnTo>
                  <a:lnTo>
                    <a:pt x="254157" y="66755"/>
                  </a:lnTo>
                  <a:lnTo>
                    <a:pt x="263979" y="60102"/>
                  </a:lnTo>
                  <a:lnTo>
                    <a:pt x="277241" y="57734"/>
                  </a:lnTo>
                  <a:lnTo>
                    <a:pt x="366197" y="57734"/>
                  </a:lnTo>
                  <a:lnTo>
                    <a:pt x="366037" y="56841"/>
                  </a:lnTo>
                  <a:lnTo>
                    <a:pt x="346700" y="26766"/>
                  </a:lnTo>
                  <a:lnTo>
                    <a:pt x="316537" y="7067"/>
                  </a:lnTo>
                  <a:lnTo>
                    <a:pt x="277241" y="0"/>
                  </a:lnTo>
                  <a:close/>
                </a:path>
                <a:path w="2447925" h="415289">
                  <a:moveTo>
                    <a:pt x="366197" y="57734"/>
                  </a:moveTo>
                  <a:lnTo>
                    <a:pt x="277241" y="57734"/>
                  </a:lnTo>
                  <a:lnTo>
                    <a:pt x="290495" y="60102"/>
                  </a:lnTo>
                  <a:lnTo>
                    <a:pt x="300313" y="66755"/>
                  </a:lnTo>
                  <a:lnTo>
                    <a:pt x="306412" y="77016"/>
                  </a:lnTo>
                  <a:lnTo>
                    <a:pt x="308508" y="90208"/>
                  </a:lnTo>
                  <a:lnTo>
                    <a:pt x="308508" y="324751"/>
                  </a:lnTo>
                  <a:lnTo>
                    <a:pt x="306412" y="337948"/>
                  </a:lnTo>
                  <a:lnTo>
                    <a:pt x="300313" y="348208"/>
                  </a:lnTo>
                  <a:lnTo>
                    <a:pt x="290495" y="354859"/>
                  </a:lnTo>
                  <a:lnTo>
                    <a:pt x="277241" y="357225"/>
                  </a:lnTo>
                  <a:lnTo>
                    <a:pt x="366243" y="357225"/>
                  </a:lnTo>
                  <a:lnTo>
                    <a:pt x="372859" y="319938"/>
                  </a:lnTo>
                  <a:lnTo>
                    <a:pt x="372859" y="95034"/>
                  </a:lnTo>
                  <a:lnTo>
                    <a:pt x="366197" y="57734"/>
                  </a:lnTo>
                  <a:close/>
                </a:path>
                <a:path w="2447925" h="415289">
                  <a:moveTo>
                    <a:pt x="505752" y="0"/>
                  </a:moveTo>
                  <a:lnTo>
                    <a:pt x="466455" y="7067"/>
                  </a:lnTo>
                  <a:lnTo>
                    <a:pt x="436292" y="26766"/>
                  </a:lnTo>
                  <a:lnTo>
                    <a:pt x="416955" y="56841"/>
                  </a:lnTo>
                  <a:lnTo>
                    <a:pt x="410133" y="95034"/>
                  </a:lnTo>
                  <a:lnTo>
                    <a:pt x="410133" y="319938"/>
                  </a:lnTo>
                  <a:lnTo>
                    <a:pt x="416955" y="358386"/>
                  </a:lnTo>
                  <a:lnTo>
                    <a:pt x="436292" y="388427"/>
                  </a:lnTo>
                  <a:lnTo>
                    <a:pt x="466455" y="407979"/>
                  </a:lnTo>
                  <a:lnTo>
                    <a:pt x="505752" y="414959"/>
                  </a:lnTo>
                  <a:lnTo>
                    <a:pt x="545049" y="407979"/>
                  </a:lnTo>
                  <a:lnTo>
                    <a:pt x="575211" y="388427"/>
                  </a:lnTo>
                  <a:lnTo>
                    <a:pt x="594548" y="358386"/>
                  </a:lnTo>
                  <a:lnTo>
                    <a:pt x="594754" y="357225"/>
                  </a:lnTo>
                  <a:lnTo>
                    <a:pt x="505752" y="357225"/>
                  </a:lnTo>
                  <a:lnTo>
                    <a:pt x="492497" y="354859"/>
                  </a:lnTo>
                  <a:lnTo>
                    <a:pt x="482679" y="348208"/>
                  </a:lnTo>
                  <a:lnTo>
                    <a:pt x="476580" y="337948"/>
                  </a:lnTo>
                  <a:lnTo>
                    <a:pt x="474484" y="324751"/>
                  </a:lnTo>
                  <a:lnTo>
                    <a:pt x="474484" y="90208"/>
                  </a:lnTo>
                  <a:lnTo>
                    <a:pt x="476580" y="77016"/>
                  </a:lnTo>
                  <a:lnTo>
                    <a:pt x="482679" y="66755"/>
                  </a:lnTo>
                  <a:lnTo>
                    <a:pt x="492497" y="60102"/>
                  </a:lnTo>
                  <a:lnTo>
                    <a:pt x="505752" y="57734"/>
                  </a:lnTo>
                  <a:lnTo>
                    <a:pt x="594708" y="57734"/>
                  </a:lnTo>
                  <a:lnTo>
                    <a:pt x="594548" y="56841"/>
                  </a:lnTo>
                  <a:lnTo>
                    <a:pt x="575211" y="26766"/>
                  </a:lnTo>
                  <a:lnTo>
                    <a:pt x="545049" y="7067"/>
                  </a:lnTo>
                  <a:lnTo>
                    <a:pt x="505752" y="0"/>
                  </a:lnTo>
                  <a:close/>
                </a:path>
                <a:path w="2447925" h="415289">
                  <a:moveTo>
                    <a:pt x="594708" y="57734"/>
                  </a:moveTo>
                  <a:lnTo>
                    <a:pt x="505752" y="57734"/>
                  </a:lnTo>
                  <a:lnTo>
                    <a:pt x="519013" y="60102"/>
                  </a:lnTo>
                  <a:lnTo>
                    <a:pt x="528835" y="66755"/>
                  </a:lnTo>
                  <a:lnTo>
                    <a:pt x="534936" y="77016"/>
                  </a:lnTo>
                  <a:lnTo>
                    <a:pt x="537032" y="90208"/>
                  </a:lnTo>
                  <a:lnTo>
                    <a:pt x="537032" y="324751"/>
                  </a:lnTo>
                  <a:lnTo>
                    <a:pt x="534936" y="337948"/>
                  </a:lnTo>
                  <a:lnTo>
                    <a:pt x="528835" y="348208"/>
                  </a:lnTo>
                  <a:lnTo>
                    <a:pt x="519013" y="354859"/>
                  </a:lnTo>
                  <a:lnTo>
                    <a:pt x="505752" y="357225"/>
                  </a:lnTo>
                  <a:lnTo>
                    <a:pt x="594754" y="357225"/>
                  </a:lnTo>
                  <a:lnTo>
                    <a:pt x="601370" y="319938"/>
                  </a:lnTo>
                  <a:lnTo>
                    <a:pt x="601370" y="95034"/>
                  </a:lnTo>
                  <a:lnTo>
                    <a:pt x="594708" y="57734"/>
                  </a:lnTo>
                  <a:close/>
                </a:path>
                <a:path w="2447925" h="415289">
                  <a:moveTo>
                    <a:pt x="738416" y="7226"/>
                  </a:moveTo>
                  <a:lnTo>
                    <a:pt x="640994" y="7226"/>
                  </a:lnTo>
                  <a:lnTo>
                    <a:pt x="640994" y="407746"/>
                  </a:lnTo>
                  <a:lnTo>
                    <a:pt x="738416" y="407746"/>
                  </a:lnTo>
                  <a:lnTo>
                    <a:pt x="777056" y="401639"/>
                  </a:lnTo>
                  <a:lnTo>
                    <a:pt x="805773" y="383693"/>
                  </a:lnTo>
                  <a:lnTo>
                    <a:pt x="823666" y="354473"/>
                  </a:lnTo>
                  <a:lnTo>
                    <a:pt x="824168" y="351218"/>
                  </a:lnTo>
                  <a:lnTo>
                    <a:pt x="704735" y="351218"/>
                  </a:lnTo>
                  <a:lnTo>
                    <a:pt x="704735" y="64363"/>
                  </a:lnTo>
                  <a:lnTo>
                    <a:pt x="823908" y="64363"/>
                  </a:lnTo>
                  <a:lnTo>
                    <a:pt x="823666" y="62786"/>
                  </a:lnTo>
                  <a:lnTo>
                    <a:pt x="805773" y="32708"/>
                  </a:lnTo>
                  <a:lnTo>
                    <a:pt x="777056" y="13794"/>
                  </a:lnTo>
                  <a:lnTo>
                    <a:pt x="738416" y="7226"/>
                  </a:lnTo>
                  <a:close/>
                </a:path>
                <a:path w="2447925" h="415289">
                  <a:moveTo>
                    <a:pt x="823908" y="64363"/>
                  </a:moveTo>
                  <a:lnTo>
                    <a:pt x="734199" y="64363"/>
                  </a:lnTo>
                  <a:lnTo>
                    <a:pt x="748572" y="66730"/>
                  </a:lnTo>
                  <a:lnTo>
                    <a:pt x="758486" y="73833"/>
                  </a:lnTo>
                  <a:lnTo>
                    <a:pt x="764226" y="85671"/>
                  </a:lnTo>
                  <a:lnTo>
                    <a:pt x="766076" y="102247"/>
                  </a:lnTo>
                  <a:lnTo>
                    <a:pt x="766076" y="313334"/>
                  </a:lnTo>
                  <a:lnTo>
                    <a:pt x="764226" y="329658"/>
                  </a:lnTo>
                  <a:lnTo>
                    <a:pt x="758486" y="341525"/>
                  </a:lnTo>
                  <a:lnTo>
                    <a:pt x="748572" y="348767"/>
                  </a:lnTo>
                  <a:lnTo>
                    <a:pt x="734199" y="351218"/>
                  </a:lnTo>
                  <a:lnTo>
                    <a:pt x="824168" y="351218"/>
                  </a:lnTo>
                  <a:lnTo>
                    <a:pt x="829830" y="314540"/>
                  </a:lnTo>
                  <a:lnTo>
                    <a:pt x="829738" y="102247"/>
                  </a:lnTo>
                  <a:lnTo>
                    <a:pt x="823908" y="64363"/>
                  </a:lnTo>
                  <a:close/>
                </a:path>
                <a:path w="2447925" h="415289">
                  <a:moveTo>
                    <a:pt x="1030973" y="7226"/>
                  </a:moveTo>
                  <a:lnTo>
                    <a:pt x="944968" y="7226"/>
                  </a:lnTo>
                  <a:lnTo>
                    <a:pt x="944968" y="407746"/>
                  </a:lnTo>
                  <a:lnTo>
                    <a:pt x="1001509" y="407746"/>
                  </a:lnTo>
                  <a:lnTo>
                    <a:pt x="1001509" y="110058"/>
                  </a:lnTo>
                  <a:lnTo>
                    <a:pt x="1048668" y="110058"/>
                  </a:lnTo>
                  <a:lnTo>
                    <a:pt x="1030973" y="7226"/>
                  </a:lnTo>
                  <a:close/>
                </a:path>
                <a:path w="2447925" h="415289">
                  <a:moveTo>
                    <a:pt x="1048668" y="110058"/>
                  </a:moveTo>
                  <a:lnTo>
                    <a:pt x="1001509" y="110058"/>
                  </a:lnTo>
                  <a:lnTo>
                    <a:pt x="1013523" y="194259"/>
                  </a:lnTo>
                  <a:lnTo>
                    <a:pt x="1049007" y="407746"/>
                  </a:lnTo>
                  <a:lnTo>
                    <a:pt x="1097127" y="407746"/>
                  </a:lnTo>
                  <a:lnTo>
                    <a:pt x="1118126" y="287477"/>
                  </a:lnTo>
                  <a:lnTo>
                    <a:pt x="1076667" y="287477"/>
                  </a:lnTo>
                  <a:lnTo>
                    <a:pt x="1065847" y="209892"/>
                  </a:lnTo>
                  <a:lnTo>
                    <a:pt x="1048668" y="110058"/>
                  </a:lnTo>
                  <a:close/>
                </a:path>
                <a:path w="2447925" h="415289">
                  <a:moveTo>
                    <a:pt x="1207173" y="110058"/>
                  </a:moveTo>
                  <a:lnTo>
                    <a:pt x="1147038" y="110058"/>
                  </a:lnTo>
                  <a:lnTo>
                    <a:pt x="1147038" y="407746"/>
                  </a:lnTo>
                  <a:lnTo>
                    <a:pt x="1207173" y="407746"/>
                  </a:lnTo>
                  <a:lnTo>
                    <a:pt x="1207173" y="110058"/>
                  </a:lnTo>
                  <a:close/>
                </a:path>
                <a:path w="2447925" h="415289">
                  <a:moveTo>
                    <a:pt x="1207173" y="7226"/>
                  </a:moveTo>
                  <a:lnTo>
                    <a:pt x="1122375" y="7226"/>
                  </a:lnTo>
                  <a:lnTo>
                    <a:pt x="1088097" y="209892"/>
                  </a:lnTo>
                  <a:lnTo>
                    <a:pt x="1076667" y="287477"/>
                  </a:lnTo>
                  <a:lnTo>
                    <a:pt x="1118126" y="287477"/>
                  </a:lnTo>
                  <a:lnTo>
                    <a:pt x="1134402" y="194259"/>
                  </a:lnTo>
                  <a:lnTo>
                    <a:pt x="1147038" y="110058"/>
                  </a:lnTo>
                  <a:lnTo>
                    <a:pt x="1207173" y="110058"/>
                  </a:lnTo>
                  <a:lnTo>
                    <a:pt x="1207173" y="7226"/>
                  </a:lnTo>
                  <a:close/>
                </a:path>
                <a:path w="2447925" h="415289">
                  <a:moveTo>
                    <a:pt x="1373428" y="7226"/>
                  </a:moveTo>
                  <a:lnTo>
                    <a:pt x="1303070" y="7226"/>
                  </a:lnTo>
                  <a:lnTo>
                    <a:pt x="1236306" y="407746"/>
                  </a:lnTo>
                  <a:lnTo>
                    <a:pt x="1294650" y="407746"/>
                  </a:lnTo>
                  <a:lnTo>
                    <a:pt x="1306677" y="329565"/>
                  </a:lnTo>
                  <a:lnTo>
                    <a:pt x="1427160" y="329565"/>
                  </a:lnTo>
                  <a:lnTo>
                    <a:pt x="1418237" y="276034"/>
                  </a:lnTo>
                  <a:lnTo>
                    <a:pt x="1314488" y="276034"/>
                  </a:lnTo>
                  <a:lnTo>
                    <a:pt x="1337945" y="112471"/>
                  </a:lnTo>
                  <a:lnTo>
                    <a:pt x="1390972" y="112471"/>
                  </a:lnTo>
                  <a:lnTo>
                    <a:pt x="1373428" y="7226"/>
                  </a:lnTo>
                  <a:close/>
                </a:path>
                <a:path w="2447925" h="415289">
                  <a:moveTo>
                    <a:pt x="1427160" y="329565"/>
                  </a:moveTo>
                  <a:lnTo>
                    <a:pt x="1365008" y="329565"/>
                  </a:lnTo>
                  <a:lnTo>
                    <a:pt x="1375232" y="407746"/>
                  </a:lnTo>
                  <a:lnTo>
                    <a:pt x="1440192" y="407746"/>
                  </a:lnTo>
                  <a:lnTo>
                    <a:pt x="1427160" y="329565"/>
                  </a:lnTo>
                  <a:close/>
                </a:path>
                <a:path w="2447925" h="415289">
                  <a:moveTo>
                    <a:pt x="1553565" y="65557"/>
                  </a:moveTo>
                  <a:lnTo>
                    <a:pt x="1489824" y="65557"/>
                  </a:lnTo>
                  <a:lnTo>
                    <a:pt x="1489824" y="407746"/>
                  </a:lnTo>
                  <a:lnTo>
                    <a:pt x="1553565" y="407746"/>
                  </a:lnTo>
                  <a:lnTo>
                    <a:pt x="1553565" y="65557"/>
                  </a:lnTo>
                  <a:close/>
                </a:path>
                <a:path w="2447925" h="415289">
                  <a:moveTo>
                    <a:pt x="1390972" y="112471"/>
                  </a:moveTo>
                  <a:lnTo>
                    <a:pt x="1337945" y="112471"/>
                  </a:lnTo>
                  <a:lnTo>
                    <a:pt x="1357795" y="276034"/>
                  </a:lnTo>
                  <a:lnTo>
                    <a:pt x="1418237" y="276034"/>
                  </a:lnTo>
                  <a:lnTo>
                    <a:pt x="1390972" y="112471"/>
                  </a:lnTo>
                  <a:close/>
                </a:path>
                <a:path w="2447925" h="415289">
                  <a:moveTo>
                    <a:pt x="1614322" y="7226"/>
                  </a:moveTo>
                  <a:lnTo>
                    <a:pt x="1427886" y="7226"/>
                  </a:lnTo>
                  <a:lnTo>
                    <a:pt x="1427886" y="65557"/>
                  </a:lnTo>
                  <a:lnTo>
                    <a:pt x="1614322" y="65557"/>
                  </a:lnTo>
                  <a:lnTo>
                    <a:pt x="1614322" y="7226"/>
                  </a:lnTo>
                  <a:close/>
                </a:path>
                <a:path w="2447925" h="415289">
                  <a:moveTo>
                    <a:pt x="1764144" y="65557"/>
                  </a:moveTo>
                  <a:lnTo>
                    <a:pt x="1700402" y="65557"/>
                  </a:lnTo>
                  <a:lnTo>
                    <a:pt x="1700402" y="407746"/>
                  </a:lnTo>
                  <a:lnTo>
                    <a:pt x="1764144" y="407746"/>
                  </a:lnTo>
                  <a:lnTo>
                    <a:pt x="1764144" y="65557"/>
                  </a:lnTo>
                  <a:close/>
                </a:path>
                <a:path w="2447925" h="415289">
                  <a:moveTo>
                    <a:pt x="1824888" y="7226"/>
                  </a:moveTo>
                  <a:lnTo>
                    <a:pt x="1638452" y="7226"/>
                  </a:lnTo>
                  <a:lnTo>
                    <a:pt x="1638452" y="65557"/>
                  </a:lnTo>
                  <a:lnTo>
                    <a:pt x="1824888" y="65557"/>
                  </a:lnTo>
                  <a:lnTo>
                    <a:pt x="1824888" y="7226"/>
                  </a:lnTo>
                  <a:close/>
                </a:path>
                <a:path w="2447925" h="415289">
                  <a:moveTo>
                    <a:pt x="2012530" y="7226"/>
                  </a:moveTo>
                  <a:lnTo>
                    <a:pt x="1852549" y="7226"/>
                  </a:lnTo>
                  <a:lnTo>
                    <a:pt x="1852549" y="407746"/>
                  </a:lnTo>
                  <a:lnTo>
                    <a:pt x="2012530" y="407746"/>
                  </a:lnTo>
                  <a:lnTo>
                    <a:pt x="2012530" y="349415"/>
                  </a:lnTo>
                  <a:lnTo>
                    <a:pt x="1916302" y="349415"/>
                  </a:lnTo>
                  <a:lnTo>
                    <a:pt x="1916302" y="227342"/>
                  </a:lnTo>
                  <a:lnTo>
                    <a:pt x="1983054" y="227342"/>
                  </a:lnTo>
                  <a:lnTo>
                    <a:pt x="1983054" y="174409"/>
                  </a:lnTo>
                  <a:lnTo>
                    <a:pt x="1916302" y="174409"/>
                  </a:lnTo>
                  <a:lnTo>
                    <a:pt x="1916302" y="63754"/>
                  </a:lnTo>
                  <a:lnTo>
                    <a:pt x="2012530" y="63754"/>
                  </a:lnTo>
                  <a:lnTo>
                    <a:pt x="2012530" y="7226"/>
                  </a:lnTo>
                  <a:close/>
                </a:path>
                <a:path w="2447925" h="415289">
                  <a:moveTo>
                    <a:pt x="2220798" y="238760"/>
                  </a:moveTo>
                  <a:lnTo>
                    <a:pt x="2141829" y="238760"/>
                  </a:lnTo>
                  <a:lnTo>
                    <a:pt x="2153220" y="241079"/>
                  </a:lnTo>
                  <a:lnTo>
                    <a:pt x="2161292" y="247400"/>
                  </a:lnTo>
                  <a:lnTo>
                    <a:pt x="2166096" y="256767"/>
                  </a:lnTo>
                  <a:lnTo>
                    <a:pt x="2167686" y="268224"/>
                  </a:lnTo>
                  <a:lnTo>
                    <a:pt x="2167686" y="354228"/>
                  </a:lnTo>
                  <a:lnTo>
                    <a:pt x="2169576" y="376063"/>
                  </a:lnTo>
                  <a:lnTo>
                    <a:pt x="2175581" y="393614"/>
                  </a:lnTo>
                  <a:lnTo>
                    <a:pt x="2186208" y="405302"/>
                  </a:lnTo>
                  <a:lnTo>
                    <a:pt x="2201964" y="409549"/>
                  </a:lnTo>
                  <a:lnTo>
                    <a:pt x="2241054" y="409549"/>
                  </a:lnTo>
                  <a:lnTo>
                    <a:pt x="2241054" y="391502"/>
                  </a:lnTo>
                  <a:lnTo>
                    <a:pt x="2235875" y="383339"/>
                  </a:lnTo>
                  <a:lnTo>
                    <a:pt x="2232107" y="373994"/>
                  </a:lnTo>
                  <a:lnTo>
                    <a:pt x="2229806" y="363179"/>
                  </a:lnTo>
                  <a:lnTo>
                    <a:pt x="2229027" y="350608"/>
                  </a:lnTo>
                  <a:lnTo>
                    <a:pt x="2228944" y="268224"/>
                  </a:lnTo>
                  <a:lnTo>
                    <a:pt x="2226556" y="251047"/>
                  </a:lnTo>
                  <a:lnTo>
                    <a:pt x="2220798" y="238760"/>
                  </a:lnTo>
                  <a:close/>
                </a:path>
                <a:path w="2447925" h="415289">
                  <a:moveTo>
                    <a:pt x="2149043" y="7226"/>
                  </a:moveTo>
                  <a:lnTo>
                    <a:pt x="2046795" y="7226"/>
                  </a:lnTo>
                  <a:lnTo>
                    <a:pt x="2046795" y="407746"/>
                  </a:lnTo>
                  <a:lnTo>
                    <a:pt x="2110549" y="407746"/>
                  </a:lnTo>
                  <a:lnTo>
                    <a:pt x="2110549" y="238760"/>
                  </a:lnTo>
                  <a:lnTo>
                    <a:pt x="2220798" y="238760"/>
                  </a:lnTo>
                  <a:lnTo>
                    <a:pt x="2219178" y="235302"/>
                  </a:lnTo>
                  <a:lnTo>
                    <a:pt x="2206953" y="222486"/>
                  </a:lnTo>
                  <a:lnTo>
                    <a:pt x="2189937" y="213499"/>
                  </a:lnTo>
                  <a:lnTo>
                    <a:pt x="2206765" y="204417"/>
                  </a:lnTo>
                  <a:lnTo>
                    <a:pt x="2218575" y="191779"/>
                  </a:lnTo>
                  <a:lnTo>
                    <a:pt x="2219863" y="188836"/>
                  </a:lnTo>
                  <a:lnTo>
                    <a:pt x="2110549" y="188836"/>
                  </a:lnTo>
                  <a:lnTo>
                    <a:pt x="2110549" y="61950"/>
                  </a:lnTo>
                  <a:lnTo>
                    <a:pt x="2223679" y="61950"/>
                  </a:lnTo>
                  <a:lnTo>
                    <a:pt x="2221770" y="50860"/>
                  </a:lnTo>
                  <a:lnTo>
                    <a:pt x="2205120" y="26317"/>
                  </a:lnTo>
                  <a:lnTo>
                    <a:pt x="2180126" y="11923"/>
                  </a:lnTo>
                  <a:lnTo>
                    <a:pt x="2149043" y="7226"/>
                  </a:lnTo>
                  <a:close/>
                </a:path>
                <a:path w="2447925" h="415289">
                  <a:moveTo>
                    <a:pt x="2223679" y="61950"/>
                  </a:moveTo>
                  <a:lnTo>
                    <a:pt x="2143620" y="61950"/>
                  </a:lnTo>
                  <a:lnTo>
                    <a:pt x="2153354" y="63622"/>
                  </a:lnTo>
                  <a:lnTo>
                    <a:pt x="2160096" y="68564"/>
                  </a:lnTo>
                  <a:lnTo>
                    <a:pt x="2164017" y="76663"/>
                  </a:lnTo>
                  <a:lnTo>
                    <a:pt x="2165286" y="87807"/>
                  </a:lnTo>
                  <a:lnTo>
                    <a:pt x="2165286" y="160578"/>
                  </a:lnTo>
                  <a:lnTo>
                    <a:pt x="2163724" y="173111"/>
                  </a:lnTo>
                  <a:lnTo>
                    <a:pt x="2159115" y="181922"/>
                  </a:lnTo>
                  <a:lnTo>
                    <a:pt x="2151575" y="187126"/>
                  </a:lnTo>
                  <a:lnTo>
                    <a:pt x="2141220" y="188836"/>
                  </a:lnTo>
                  <a:lnTo>
                    <a:pt x="2219863" y="188836"/>
                  </a:lnTo>
                  <a:lnTo>
                    <a:pt x="2225538" y="175869"/>
                  </a:lnTo>
                  <a:lnTo>
                    <a:pt x="2227821" y="156972"/>
                  </a:lnTo>
                  <a:lnTo>
                    <a:pt x="2227821" y="86004"/>
                  </a:lnTo>
                  <a:lnTo>
                    <a:pt x="2223679" y="61950"/>
                  </a:lnTo>
                  <a:close/>
                </a:path>
                <a:path w="2447925" h="415289">
                  <a:moveTo>
                    <a:pt x="2318626" y="287477"/>
                  </a:moveTo>
                  <a:lnTo>
                    <a:pt x="2260295" y="287477"/>
                  </a:lnTo>
                  <a:lnTo>
                    <a:pt x="2260295" y="322948"/>
                  </a:lnTo>
                  <a:lnTo>
                    <a:pt x="2266834" y="361172"/>
                  </a:lnTo>
                  <a:lnTo>
                    <a:pt x="2285552" y="390151"/>
                  </a:lnTo>
                  <a:lnTo>
                    <a:pt x="2315094" y="408532"/>
                  </a:lnTo>
                  <a:lnTo>
                    <a:pt x="2354110" y="414959"/>
                  </a:lnTo>
                  <a:lnTo>
                    <a:pt x="2390842" y="408514"/>
                  </a:lnTo>
                  <a:lnTo>
                    <a:pt x="2420639" y="389555"/>
                  </a:lnTo>
                  <a:lnTo>
                    <a:pt x="2438815" y="361442"/>
                  </a:lnTo>
                  <a:lnTo>
                    <a:pt x="2352306" y="361442"/>
                  </a:lnTo>
                  <a:lnTo>
                    <a:pt x="2337657" y="358791"/>
                  </a:lnTo>
                  <a:lnTo>
                    <a:pt x="2327122" y="351066"/>
                  </a:lnTo>
                  <a:lnTo>
                    <a:pt x="2320759" y="338607"/>
                  </a:lnTo>
                  <a:lnTo>
                    <a:pt x="2318626" y="321754"/>
                  </a:lnTo>
                  <a:lnTo>
                    <a:pt x="2318626" y="287477"/>
                  </a:lnTo>
                  <a:close/>
                </a:path>
                <a:path w="2447925" h="415289">
                  <a:moveTo>
                    <a:pt x="2356523" y="0"/>
                  </a:moveTo>
                  <a:lnTo>
                    <a:pt x="2315820" y="7705"/>
                  </a:lnTo>
                  <a:lnTo>
                    <a:pt x="2286676" y="28717"/>
                  </a:lnTo>
                  <a:lnTo>
                    <a:pt x="2269147" y="59878"/>
                  </a:lnTo>
                  <a:lnTo>
                    <a:pt x="2263292" y="98031"/>
                  </a:lnTo>
                  <a:lnTo>
                    <a:pt x="2269823" y="135430"/>
                  </a:lnTo>
                  <a:lnTo>
                    <a:pt x="2286673" y="170349"/>
                  </a:lnTo>
                  <a:lnTo>
                    <a:pt x="2309723" y="201885"/>
                  </a:lnTo>
                  <a:lnTo>
                    <a:pt x="2334856" y="229133"/>
                  </a:lnTo>
                  <a:lnTo>
                    <a:pt x="2357060" y="254232"/>
                  </a:lnTo>
                  <a:lnTo>
                    <a:pt x="2373056" y="277471"/>
                  </a:lnTo>
                  <a:lnTo>
                    <a:pt x="2382736" y="300597"/>
                  </a:lnTo>
                  <a:lnTo>
                    <a:pt x="2385987" y="325361"/>
                  </a:lnTo>
                  <a:lnTo>
                    <a:pt x="2383939" y="340385"/>
                  </a:lnTo>
                  <a:lnTo>
                    <a:pt x="2377719" y="351745"/>
                  </a:lnTo>
                  <a:lnTo>
                    <a:pt x="2367213" y="358933"/>
                  </a:lnTo>
                  <a:lnTo>
                    <a:pt x="2352306" y="361442"/>
                  </a:lnTo>
                  <a:lnTo>
                    <a:pt x="2438815" y="361442"/>
                  </a:lnTo>
                  <a:lnTo>
                    <a:pt x="2440624" y="358643"/>
                  </a:lnTo>
                  <a:lnTo>
                    <a:pt x="2447925" y="316344"/>
                  </a:lnTo>
                  <a:lnTo>
                    <a:pt x="2442803" y="280211"/>
                  </a:lnTo>
                  <a:lnTo>
                    <a:pt x="2428605" y="246953"/>
                  </a:lnTo>
                  <a:lnTo>
                    <a:pt x="2407077" y="215612"/>
                  </a:lnTo>
                  <a:lnTo>
                    <a:pt x="2379967" y="185229"/>
                  </a:lnTo>
                  <a:lnTo>
                    <a:pt x="2355691" y="158667"/>
                  </a:lnTo>
                  <a:lnTo>
                    <a:pt x="2338627" y="135994"/>
                  </a:lnTo>
                  <a:lnTo>
                    <a:pt x="2328551" y="113431"/>
                  </a:lnTo>
                  <a:lnTo>
                    <a:pt x="2325242" y="87198"/>
                  </a:lnTo>
                  <a:lnTo>
                    <a:pt x="2327508" y="73505"/>
                  </a:lnTo>
                  <a:lnTo>
                    <a:pt x="2333891" y="63304"/>
                  </a:lnTo>
                  <a:lnTo>
                    <a:pt x="2343770" y="56935"/>
                  </a:lnTo>
                  <a:lnTo>
                    <a:pt x="2356523" y="54737"/>
                  </a:lnTo>
                  <a:lnTo>
                    <a:pt x="2438661" y="54737"/>
                  </a:lnTo>
                  <a:lnTo>
                    <a:pt x="2438629" y="54547"/>
                  </a:lnTo>
                  <a:lnTo>
                    <a:pt x="2420788" y="25484"/>
                  </a:lnTo>
                  <a:lnTo>
                    <a:pt x="2392912" y="6681"/>
                  </a:lnTo>
                  <a:lnTo>
                    <a:pt x="2356523" y="0"/>
                  </a:lnTo>
                  <a:close/>
                </a:path>
                <a:path w="2447925" h="415289">
                  <a:moveTo>
                    <a:pt x="2438661" y="54737"/>
                  </a:moveTo>
                  <a:lnTo>
                    <a:pt x="2356523" y="54737"/>
                  </a:lnTo>
                  <a:lnTo>
                    <a:pt x="2369936" y="57433"/>
                  </a:lnTo>
                  <a:lnTo>
                    <a:pt x="2379521" y="65035"/>
                  </a:lnTo>
                  <a:lnTo>
                    <a:pt x="2385274" y="76805"/>
                  </a:lnTo>
                  <a:lnTo>
                    <a:pt x="2387193" y="92011"/>
                  </a:lnTo>
                  <a:lnTo>
                    <a:pt x="2387193" y="128104"/>
                  </a:lnTo>
                  <a:lnTo>
                    <a:pt x="2444915" y="128104"/>
                  </a:lnTo>
                  <a:lnTo>
                    <a:pt x="2444915" y="92011"/>
                  </a:lnTo>
                  <a:lnTo>
                    <a:pt x="2438661" y="54737"/>
                  </a:lnTo>
                  <a:close/>
                </a:path>
              </a:pathLst>
            </a:custGeom>
            <a:solidFill>
              <a:srgbClr val="FFFFFF"/>
            </a:solidFill>
          </p:spPr>
          <p:txBody>
            <a:bodyPr wrap="square" lIns="0" tIns="0" rIns="0" bIns="0" rtlCol="0"/>
            <a:lstStyle/>
            <a:p>
              <a:endParaRPr/>
            </a:p>
          </p:txBody>
        </p:sp>
      </p:grpSp>
    </p:spTree>
    <p:extLst>
      <p:ext uri="{BB962C8B-B14F-4D97-AF65-F5344CB8AC3E}">
        <p14:creationId xmlns:p14="http://schemas.microsoft.com/office/powerpoint/2010/main" val="1319126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a:extLst>
              <a:ext uri="{FF2B5EF4-FFF2-40B4-BE49-F238E27FC236}">
                <a16:creationId xmlns:a16="http://schemas.microsoft.com/office/drawing/2014/main" id="{D916F9EB-A336-4B2D-8D33-916F78377D3C}"/>
              </a:ext>
            </a:extLst>
          </p:cNvPr>
          <p:cNvSpPr>
            <a:spLocks noGrp="1"/>
          </p:cNvSpPr>
          <p:nvPr>
            <p:ph type="title"/>
          </p:nvPr>
        </p:nvSpPr>
        <p:spPr>
          <a:xfrm>
            <a:off x="454152" y="535880"/>
            <a:ext cx="11283696" cy="777633"/>
          </a:xfrm>
        </p:spPr>
        <p:txBody>
          <a:bodyPr/>
          <a:lstStyle/>
          <a:p>
            <a:r>
              <a:rPr lang="en-US" sz="3600"/>
              <a:t>WHAT ELSE IS WASTED?</a:t>
            </a:r>
          </a:p>
        </p:txBody>
      </p:sp>
      <p:sp>
        <p:nvSpPr>
          <p:cNvPr id="42" name="Footer Placeholder 14">
            <a:extLst>
              <a:ext uri="{FF2B5EF4-FFF2-40B4-BE49-F238E27FC236}">
                <a16:creationId xmlns:a16="http://schemas.microsoft.com/office/drawing/2014/main" id="{A4A41207-D879-43BB-AF8E-799857700B36}"/>
              </a:ext>
            </a:extLst>
          </p:cNvPr>
          <p:cNvSpPr txBox="1">
            <a:spLocks/>
          </p:cNvSpPr>
          <p:nvPr/>
        </p:nvSpPr>
        <p:spPr>
          <a:xfrm>
            <a:off x="3422662" y="6157596"/>
            <a:ext cx="867441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b="1">
                <a:latin typeface="Arial" panose="020B0604020202020204" pitchFamily="34" charset="0"/>
                <a:cs typeface="Arial" panose="020B0604020202020204" pitchFamily="34" charset="0"/>
              </a:rPr>
              <a:t>Source: </a:t>
            </a:r>
            <a:r>
              <a:rPr lang="en-US" sz="700" i="1">
                <a:latin typeface="Arial" panose="020B0604020202020204" pitchFamily="34" charset="0"/>
                <a:cs typeface="Arial" panose="020B0604020202020204" pitchFamily="34" charset="0"/>
              </a:rPr>
              <a:t>NRDC, Wasted: How America Is Losing up to 40 Percent of it's Food from Farm to Fork to Landfill, 2017; </a:t>
            </a:r>
            <a:r>
              <a:rPr lang="en-US" sz="700" b="1">
                <a:latin typeface="Arial" panose="020B0604020202020204" pitchFamily="34" charset="0"/>
                <a:cs typeface="Arial" panose="020B0604020202020204" pitchFamily="34" charset="0"/>
              </a:rPr>
              <a:t>Photo: </a:t>
            </a:r>
            <a:r>
              <a:rPr lang="en-US" sz="700" i="1">
                <a:latin typeface="Arial" panose="020B0604020202020204" pitchFamily="34" charset="0"/>
                <a:cs typeface="Arial" panose="020B0604020202020204" pitchFamily="34" charset="0"/>
              </a:rPr>
              <a:t>2 iStock, </a:t>
            </a:r>
            <a:r>
              <a:rPr lang="en-US" sz="700" i="1" err="1">
                <a:latin typeface="Arial" panose="020B0604020202020204" pitchFamily="34" charset="0"/>
                <a:cs typeface="Arial" panose="020B0604020202020204" pitchFamily="34" charset="0"/>
              </a:rPr>
              <a:t>Urs</a:t>
            </a:r>
            <a:r>
              <a:rPr lang="en-US" sz="700" i="1">
                <a:latin typeface="Arial" panose="020B0604020202020204" pitchFamily="34" charset="0"/>
                <a:cs typeface="Arial" panose="020B0604020202020204" pitchFamily="34" charset="0"/>
              </a:rPr>
              <a:t> Siedentop/iStock</a:t>
            </a:r>
          </a:p>
        </p:txBody>
      </p:sp>
      <p:grpSp>
        <p:nvGrpSpPr>
          <p:cNvPr id="43" name="Group 42">
            <a:extLst>
              <a:ext uri="{FF2B5EF4-FFF2-40B4-BE49-F238E27FC236}">
                <a16:creationId xmlns:a16="http://schemas.microsoft.com/office/drawing/2014/main" id="{7623BDBA-B5EB-461D-A4DD-8BB1D69401B3}"/>
              </a:ext>
            </a:extLst>
          </p:cNvPr>
          <p:cNvGrpSpPr/>
          <p:nvPr/>
        </p:nvGrpSpPr>
        <p:grpSpPr>
          <a:xfrm>
            <a:off x="1033039" y="1929008"/>
            <a:ext cx="3585042" cy="3633626"/>
            <a:chOff x="3337656" y="1172861"/>
            <a:chExt cx="4770284" cy="4834931"/>
          </a:xfrm>
        </p:grpSpPr>
        <p:grpSp>
          <p:nvGrpSpPr>
            <p:cNvPr id="44" name="Group 43">
              <a:extLst>
                <a:ext uri="{FF2B5EF4-FFF2-40B4-BE49-F238E27FC236}">
                  <a16:creationId xmlns:a16="http://schemas.microsoft.com/office/drawing/2014/main" id="{CE291143-61AE-4309-8326-63E9AE0FF2E2}"/>
                </a:ext>
              </a:extLst>
            </p:cNvPr>
            <p:cNvGrpSpPr/>
            <p:nvPr/>
          </p:nvGrpSpPr>
          <p:grpSpPr>
            <a:xfrm>
              <a:off x="4084060" y="1172861"/>
              <a:ext cx="4023880" cy="4834931"/>
              <a:chOff x="2634094" y="1476222"/>
              <a:chExt cx="4565307" cy="5485488"/>
            </a:xfrm>
          </p:grpSpPr>
          <p:sp>
            <p:nvSpPr>
              <p:cNvPr id="46" name="object 3">
                <a:extLst>
                  <a:ext uri="{FF2B5EF4-FFF2-40B4-BE49-F238E27FC236}">
                    <a16:creationId xmlns:a16="http://schemas.microsoft.com/office/drawing/2014/main" id="{F16D9DCD-E4BB-43CA-A1CF-B8CCDD451C98}"/>
                  </a:ext>
                </a:extLst>
              </p:cNvPr>
              <p:cNvSpPr/>
              <p:nvPr/>
            </p:nvSpPr>
            <p:spPr>
              <a:xfrm>
                <a:off x="3088186" y="1719874"/>
                <a:ext cx="3861311" cy="5241836"/>
              </a:xfrm>
              <a:prstGeom prst="rect">
                <a:avLst/>
              </a:prstGeom>
              <a:blipFill>
                <a:blip r:embed="rId3" cstate="print"/>
                <a:stretch>
                  <a:fillRect/>
                </a:stretch>
              </a:blipFill>
            </p:spPr>
            <p:txBody>
              <a:bodyPr wrap="square" lIns="0" tIns="0" rIns="0" bIns="0" rtlCol="0"/>
              <a:lstStyle/>
              <a:p>
                <a:endParaRPr sz="1400"/>
              </a:p>
            </p:txBody>
          </p:sp>
          <p:sp>
            <p:nvSpPr>
              <p:cNvPr id="47" name="object 4">
                <a:extLst>
                  <a:ext uri="{FF2B5EF4-FFF2-40B4-BE49-F238E27FC236}">
                    <a16:creationId xmlns:a16="http://schemas.microsoft.com/office/drawing/2014/main" id="{B56B5A29-1EA9-4651-8A3E-302FB9E55641}"/>
                  </a:ext>
                </a:extLst>
              </p:cNvPr>
              <p:cNvSpPr/>
              <p:nvPr/>
            </p:nvSpPr>
            <p:spPr>
              <a:xfrm>
                <a:off x="2634094" y="1476222"/>
                <a:ext cx="4565307" cy="5395137"/>
              </a:xfrm>
              <a:prstGeom prst="rect">
                <a:avLst/>
              </a:prstGeom>
              <a:blipFill>
                <a:blip r:embed="rId4" cstate="print"/>
                <a:stretch>
                  <a:fillRect/>
                </a:stretch>
              </a:blipFill>
            </p:spPr>
            <p:txBody>
              <a:bodyPr wrap="square" lIns="0" tIns="0" rIns="0" bIns="0" rtlCol="0"/>
              <a:lstStyle/>
              <a:p>
                <a:endParaRPr sz="1400"/>
              </a:p>
            </p:txBody>
          </p:sp>
        </p:grpSp>
        <p:sp>
          <p:nvSpPr>
            <p:cNvPr id="45" name="Rectangle 44">
              <a:extLst>
                <a:ext uri="{FF2B5EF4-FFF2-40B4-BE49-F238E27FC236}">
                  <a16:creationId xmlns:a16="http://schemas.microsoft.com/office/drawing/2014/main" id="{BF3B20F7-1460-45B9-B839-3E72FB06AB62}"/>
                </a:ext>
              </a:extLst>
            </p:cNvPr>
            <p:cNvSpPr/>
            <p:nvPr/>
          </p:nvSpPr>
          <p:spPr>
            <a:xfrm>
              <a:off x="3337656" y="1400280"/>
              <a:ext cx="2578052" cy="2474243"/>
            </a:xfrm>
            <a:prstGeom prst="rect">
              <a:avLst/>
            </a:prstGeom>
          </p:spPr>
          <p:txBody>
            <a:bodyPr wrap="square">
              <a:spAutoFit/>
            </a:bodyPr>
            <a:lstStyle/>
            <a:p>
              <a:pPr marL="12700" algn="ctr">
                <a:lnSpc>
                  <a:spcPct val="100000"/>
                </a:lnSpc>
                <a:spcBef>
                  <a:spcPts val="100"/>
                </a:spcBef>
              </a:pPr>
              <a:r>
                <a:rPr lang="en-US" sz="2000" b="1" spc="-55">
                  <a:solidFill>
                    <a:schemeClr val="accent3"/>
                  </a:solidFill>
                  <a:latin typeface="Georgia" panose="02040502050405020303" pitchFamily="18" charset="0"/>
                  <a:cs typeface="Arial Black" panose="020B0604020202020204" pitchFamily="34" charset="0"/>
                </a:rPr>
                <a:t>up to</a:t>
              </a:r>
              <a:r>
                <a:rPr lang="en-US" sz="2000" b="1" spc="-55">
                  <a:solidFill>
                    <a:schemeClr val="accent3"/>
                  </a:solidFill>
                  <a:latin typeface="Arial Black" panose="020B0604020202020204" pitchFamily="34" charset="0"/>
                  <a:cs typeface="Arial Black" panose="020B0604020202020204" pitchFamily="34" charset="0"/>
                </a:rPr>
                <a:t> </a:t>
              </a:r>
              <a:r>
                <a:rPr lang="en-US" sz="5400" b="1" spc="-55">
                  <a:solidFill>
                    <a:schemeClr val="accent3"/>
                  </a:solidFill>
                  <a:latin typeface="Arial Black" panose="020B0604020202020204" pitchFamily="34" charset="0"/>
                  <a:cs typeface="Arial Black" panose="020B0604020202020204" pitchFamily="34" charset="0"/>
                </a:rPr>
                <a:t>40% </a:t>
              </a:r>
              <a:endParaRPr lang="en-US" sz="3600" b="1" spc="-55">
                <a:solidFill>
                  <a:schemeClr val="accent3"/>
                </a:solidFill>
                <a:latin typeface="Arial Black" panose="020B0604020202020204" pitchFamily="34" charset="0"/>
                <a:cs typeface="Arial Black" panose="020B0604020202020204" pitchFamily="34" charset="0"/>
              </a:endParaRPr>
            </a:p>
            <a:p>
              <a:pPr marL="12700" algn="ctr">
                <a:lnSpc>
                  <a:spcPct val="100000"/>
                </a:lnSpc>
                <a:spcBef>
                  <a:spcPts val="100"/>
                </a:spcBef>
              </a:pPr>
              <a:r>
                <a:rPr lang="en-US" sz="2000" b="1" spc="-55">
                  <a:solidFill>
                    <a:schemeClr val="accent3"/>
                  </a:solidFill>
                  <a:latin typeface="Georgia" panose="02040502050405020303" pitchFamily="18" charset="0"/>
                  <a:cs typeface="Arial Black" panose="020B0604020202020204" pitchFamily="34" charset="0"/>
                </a:rPr>
                <a:t>of all food goes uneaten</a:t>
              </a:r>
            </a:p>
          </p:txBody>
        </p:sp>
      </p:grpSp>
      <p:grpSp>
        <p:nvGrpSpPr>
          <p:cNvPr id="48" name="Group 47">
            <a:extLst>
              <a:ext uri="{FF2B5EF4-FFF2-40B4-BE49-F238E27FC236}">
                <a16:creationId xmlns:a16="http://schemas.microsoft.com/office/drawing/2014/main" id="{B9E4CC35-69B5-402D-8FAC-A2BF896F5C74}"/>
              </a:ext>
            </a:extLst>
          </p:cNvPr>
          <p:cNvGrpSpPr/>
          <p:nvPr/>
        </p:nvGrpSpPr>
        <p:grpSpPr>
          <a:xfrm>
            <a:off x="7035049" y="2328449"/>
            <a:ext cx="4059471" cy="505267"/>
            <a:chOff x="6911832" y="2401074"/>
            <a:chExt cx="4059471" cy="505267"/>
          </a:xfrm>
        </p:grpSpPr>
        <p:sp>
          <p:nvSpPr>
            <p:cNvPr id="49" name="object 17">
              <a:extLst>
                <a:ext uri="{FF2B5EF4-FFF2-40B4-BE49-F238E27FC236}">
                  <a16:creationId xmlns:a16="http://schemas.microsoft.com/office/drawing/2014/main" id="{E90B8697-5521-425B-BE25-D411DDE3E964}"/>
                </a:ext>
              </a:extLst>
            </p:cNvPr>
            <p:cNvSpPr txBox="1"/>
            <p:nvPr/>
          </p:nvSpPr>
          <p:spPr>
            <a:xfrm>
              <a:off x="6911832" y="2401074"/>
              <a:ext cx="1771125" cy="505267"/>
            </a:xfrm>
            <a:prstGeom prst="rect">
              <a:avLst/>
            </a:prstGeom>
          </p:spPr>
          <p:txBody>
            <a:bodyPr vert="horz" wrap="square" lIns="0" tIns="12700" rIns="0" bIns="0" rtlCol="0">
              <a:spAutoFit/>
            </a:bodyPr>
            <a:lstStyle/>
            <a:p>
              <a:pPr marL="12700">
                <a:lnSpc>
                  <a:spcPct val="100000"/>
                </a:lnSpc>
                <a:spcBef>
                  <a:spcPts val="100"/>
                </a:spcBef>
              </a:pPr>
              <a:r>
                <a:rPr lang="en-US" sz="3100" b="1" spc="-135">
                  <a:solidFill>
                    <a:schemeClr val="accent3"/>
                  </a:solidFill>
                  <a:latin typeface="Arial Black" panose="020B0604020202020204" pitchFamily="34" charset="0"/>
                  <a:cs typeface="Arial Black" panose="020B0604020202020204" pitchFamily="34" charset="0"/>
                </a:rPr>
                <a:t>21%</a:t>
              </a:r>
            </a:p>
          </p:txBody>
        </p:sp>
        <p:sp>
          <p:nvSpPr>
            <p:cNvPr id="50" name="Rectangle 49">
              <a:extLst>
                <a:ext uri="{FF2B5EF4-FFF2-40B4-BE49-F238E27FC236}">
                  <a16:creationId xmlns:a16="http://schemas.microsoft.com/office/drawing/2014/main" id="{38BD10D6-8A4D-444F-992D-15DB299F5E11}"/>
                </a:ext>
              </a:extLst>
            </p:cNvPr>
            <p:cNvSpPr/>
            <p:nvPr/>
          </p:nvSpPr>
          <p:spPr>
            <a:xfrm>
              <a:off x="7824288" y="2622064"/>
              <a:ext cx="3147015" cy="251544"/>
            </a:xfrm>
            <a:prstGeom prst="rect">
              <a:avLst/>
            </a:prstGeom>
          </p:spPr>
          <p:txBody>
            <a:bodyPr wrap="none">
              <a:spAutoFit/>
            </a:bodyPr>
            <a:lstStyle/>
            <a:p>
              <a:pPr marL="12700" marR="5080">
                <a:lnSpc>
                  <a:spcPts val="1130"/>
                </a:lnSpc>
                <a:spcBef>
                  <a:spcPts val="185"/>
                </a:spcBef>
              </a:pPr>
              <a:r>
                <a:rPr lang="en-US" i="1" spc="-10">
                  <a:solidFill>
                    <a:schemeClr val="accent3"/>
                  </a:solidFill>
                  <a:latin typeface="Georgia" panose="02040502050405020303" pitchFamily="18" charset="0"/>
                  <a:cs typeface="Circular Spotify Text"/>
                </a:rPr>
                <a:t>of US</a:t>
              </a:r>
              <a:r>
                <a:rPr lang="en-US" i="1" spc="-190">
                  <a:solidFill>
                    <a:schemeClr val="accent3"/>
                  </a:solidFill>
                  <a:latin typeface="Georgia" panose="02040502050405020303" pitchFamily="18" charset="0"/>
                  <a:cs typeface="Circular Spotify Text"/>
                </a:rPr>
                <a:t> </a:t>
              </a:r>
              <a:r>
                <a:rPr lang="en-US" i="1" spc="-20">
                  <a:solidFill>
                    <a:schemeClr val="accent3"/>
                  </a:solidFill>
                  <a:latin typeface="Georgia" panose="02040502050405020303" pitchFamily="18" charset="0"/>
                  <a:cs typeface="Circular Spotify Text"/>
                </a:rPr>
                <a:t>Agricultural </a:t>
              </a:r>
              <a:r>
                <a:rPr lang="en-US" i="1" spc="-35">
                  <a:solidFill>
                    <a:schemeClr val="accent3"/>
                  </a:solidFill>
                  <a:latin typeface="Georgia" panose="02040502050405020303" pitchFamily="18" charset="0"/>
                  <a:cs typeface="Circular Spotify Text"/>
                </a:rPr>
                <a:t>Water</a:t>
              </a:r>
              <a:r>
                <a:rPr lang="en-US" i="1" spc="-60">
                  <a:solidFill>
                    <a:schemeClr val="accent3"/>
                  </a:solidFill>
                  <a:latin typeface="Georgia" panose="02040502050405020303" pitchFamily="18" charset="0"/>
                  <a:cs typeface="Circular Spotify Text"/>
                </a:rPr>
                <a:t> </a:t>
              </a:r>
              <a:r>
                <a:rPr lang="en-US" i="1" spc="-10">
                  <a:solidFill>
                    <a:schemeClr val="accent3"/>
                  </a:solidFill>
                  <a:latin typeface="Georgia" panose="02040502050405020303" pitchFamily="18" charset="0"/>
                  <a:cs typeface="Circular Spotify Text"/>
                </a:rPr>
                <a:t>Use</a:t>
              </a:r>
              <a:endParaRPr lang="en-US" i="1">
                <a:solidFill>
                  <a:schemeClr val="accent3"/>
                </a:solidFill>
                <a:latin typeface="Georgia" panose="02040502050405020303" pitchFamily="18" charset="0"/>
                <a:cs typeface="Circular Spotify Text"/>
              </a:endParaRPr>
            </a:p>
          </p:txBody>
        </p:sp>
      </p:grpSp>
      <p:grpSp>
        <p:nvGrpSpPr>
          <p:cNvPr id="51" name="Group 50">
            <a:extLst>
              <a:ext uri="{FF2B5EF4-FFF2-40B4-BE49-F238E27FC236}">
                <a16:creationId xmlns:a16="http://schemas.microsoft.com/office/drawing/2014/main" id="{13B17A5A-8441-4DC1-A0CC-7BCB74CDC022}"/>
              </a:ext>
            </a:extLst>
          </p:cNvPr>
          <p:cNvGrpSpPr/>
          <p:nvPr/>
        </p:nvGrpSpPr>
        <p:grpSpPr>
          <a:xfrm>
            <a:off x="7035049" y="2970546"/>
            <a:ext cx="2332075" cy="505267"/>
            <a:chOff x="6911832" y="3046533"/>
            <a:chExt cx="2332075" cy="505267"/>
          </a:xfrm>
        </p:grpSpPr>
        <p:sp>
          <p:nvSpPr>
            <p:cNvPr id="52" name="object 17">
              <a:extLst>
                <a:ext uri="{FF2B5EF4-FFF2-40B4-BE49-F238E27FC236}">
                  <a16:creationId xmlns:a16="http://schemas.microsoft.com/office/drawing/2014/main" id="{C1A9B2FF-F7C4-45FE-B36A-33D9603582B5}"/>
                </a:ext>
              </a:extLst>
            </p:cNvPr>
            <p:cNvSpPr txBox="1"/>
            <p:nvPr/>
          </p:nvSpPr>
          <p:spPr>
            <a:xfrm>
              <a:off x="6911832" y="3046533"/>
              <a:ext cx="1771125" cy="505267"/>
            </a:xfrm>
            <a:prstGeom prst="rect">
              <a:avLst/>
            </a:prstGeom>
          </p:spPr>
          <p:txBody>
            <a:bodyPr vert="horz" wrap="square" lIns="0" tIns="12700" rIns="0" bIns="0" rtlCol="0">
              <a:spAutoFit/>
            </a:bodyPr>
            <a:lstStyle/>
            <a:p>
              <a:pPr marL="12700">
                <a:lnSpc>
                  <a:spcPct val="100000"/>
                </a:lnSpc>
                <a:spcBef>
                  <a:spcPts val="100"/>
                </a:spcBef>
              </a:pPr>
              <a:r>
                <a:rPr lang="en-US" sz="3100" b="1" spc="-135">
                  <a:solidFill>
                    <a:schemeClr val="accent3"/>
                  </a:solidFill>
                  <a:latin typeface="Arial Black" panose="020B0604020202020204" pitchFamily="34" charset="0"/>
                  <a:cs typeface="Arial Black" panose="020B0604020202020204" pitchFamily="34" charset="0"/>
                </a:rPr>
                <a:t>19%</a:t>
              </a:r>
            </a:p>
          </p:txBody>
        </p:sp>
        <p:sp>
          <p:nvSpPr>
            <p:cNvPr id="53" name="Rectangle 52">
              <a:extLst>
                <a:ext uri="{FF2B5EF4-FFF2-40B4-BE49-F238E27FC236}">
                  <a16:creationId xmlns:a16="http://schemas.microsoft.com/office/drawing/2014/main" id="{2C519284-CC76-4532-8AEF-F922F053A532}"/>
                </a:ext>
              </a:extLst>
            </p:cNvPr>
            <p:cNvSpPr/>
            <p:nvPr/>
          </p:nvSpPr>
          <p:spPr>
            <a:xfrm>
              <a:off x="7824288" y="3267523"/>
              <a:ext cx="1419619" cy="251544"/>
            </a:xfrm>
            <a:prstGeom prst="rect">
              <a:avLst/>
            </a:prstGeom>
          </p:spPr>
          <p:txBody>
            <a:bodyPr wrap="none">
              <a:spAutoFit/>
            </a:bodyPr>
            <a:lstStyle/>
            <a:p>
              <a:pPr marL="12700" marR="5080">
                <a:lnSpc>
                  <a:spcPts val="1130"/>
                </a:lnSpc>
                <a:spcBef>
                  <a:spcPts val="185"/>
                </a:spcBef>
              </a:pPr>
              <a:r>
                <a:rPr lang="en-US" i="1" spc="-10">
                  <a:solidFill>
                    <a:schemeClr val="accent3"/>
                  </a:solidFill>
                  <a:latin typeface="Georgia" panose="02040502050405020303" pitchFamily="18" charset="0"/>
                  <a:cs typeface="Circular Spotify Text"/>
                </a:rPr>
                <a:t>of Cropland</a:t>
              </a:r>
              <a:endParaRPr lang="en-US" i="1">
                <a:solidFill>
                  <a:schemeClr val="accent3"/>
                </a:solidFill>
                <a:latin typeface="Georgia" panose="02040502050405020303" pitchFamily="18" charset="0"/>
                <a:cs typeface="Circular Spotify Text"/>
              </a:endParaRPr>
            </a:p>
          </p:txBody>
        </p:sp>
      </p:grpSp>
      <p:grpSp>
        <p:nvGrpSpPr>
          <p:cNvPr id="54" name="Group 53">
            <a:extLst>
              <a:ext uri="{FF2B5EF4-FFF2-40B4-BE49-F238E27FC236}">
                <a16:creationId xmlns:a16="http://schemas.microsoft.com/office/drawing/2014/main" id="{E25D7F8B-8F63-418C-B79C-A4369C73C68E}"/>
              </a:ext>
            </a:extLst>
          </p:cNvPr>
          <p:cNvGrpSpPr/>
          <p:nvPr/>
        </p:nvGrpSpPr>
        <p:grpSpPr>
          <a:xfrm>
            <a:off x="7035049" y="3612643"/>
            <a:ext cx="2307069" cy="505267"/>
            <a:chOff x="6911832" y="2401074"/>
            <a:chExt cx="2307069" cy="505267"/>
          </a:xfrm>
        </p:grpSpPr>
        <p:sp>
          <p:nvSpPr>
            <p:cNvPr id="55" name="object 17">
              <a:extLst>
                <a:ext uri="{FF2B5EF4-FFF2-40B4-BE49-F238E27FC236}">
                  <a16:creationId xmlns:a16="http://schemas.microsoft.com/office/drawing/2014/main" id="{5C686A46-AB25-4830-915A-E6F9F9D3C283}"/>
                </a:ext>
              </a:extLst>
            </p:cNvPr>
            <p:cNvSpPr txBox="1"/>
            <p:nvPr/>
          </p:nvSpPr>
          <p:spPr>
            <a:xfrm>
              <a:off x="6911832" y="2401074"/>
              <a:ext cx="1771125" cy="505267"/>
            </a:xfrm>
            <a:prstGeom prst="rect">
              <a:avLst/>
            </a:prstGeom>
          </p:spPr>
          <p:txBody>
            <a:bodyPr vert="horz" wrap="square" lIns="0" tIns="12700" rIns="0" bIns="0" rtlCol="0">
              <a:spAutoFit/>
            </a:bodyPr>
            <a:lstStyle/>
            <a:p>
              <a:pPr marL="12700">
                <a:lnSpc>
                  <a:spcPct val="100000"/>
                </a:lnSpc>
                <a:spcBef>
                  <a:spcPts val="100"/>
                </a:spcBef>
              </a:pPr>
              <a:r>
                <a:rPr lang="en-US" sz="3100" b="1" spc="-135">
                  <a:solidFill>
                    <a:schemeClr val="accent3"/>
                  </a:solidFill>
                  <a:latin typeface="Arial Black" panose="020B0604020202020204" pitchFamily="34" charset="0"/>
                  <a:cs typeface="Arial Black" panose="020B0604020202020204" pitchFamily="34" charset="0"/>
                </a:rPr>
                <a:t>18%</a:t>
              </a:r>
            </a:p>
          </p:txBody>
        </p:sp>
        <p:sp>
          <p:nvSpPr>
            <p:cNvPr id="56" name="Rectangle 55">
              <a:extLst>
                <a:ext uri="{FF2B5EF4-FFF2-40B4-BE49-F238E27FC236}">
                  <a16:creationId xmlns:a16="http://schemas.microsoft.com/office/drawing/2014/main" id="{826500AC-354D-4574-BDB1-5460818E69F9}"/>
                </a:ext>
              </a:extLst>
            </p:cNvPr>
            <p:cNvSpPr/>
            <p:nvPr/>
          </p:nvSpPr>
          <p:spPr>
            <a:xfrm>
              <a:off x="7824288" y="2622064"/>
              <a:ext cx="1394613" cy="251544"/>
            </a:xfrm>
            <a:prstGeom prst="rect">
              <a:avLst/>
            </a:prstGeom>
          </p:spPr>
          <p:txBody>
            <a:bodyPr wrap="none">
              <a:spAutoFit/>
            </a:bodyPr>
            <a:lstStyle/>
            <a:p>
              <a:pPr marL="12700" marR="5080">
                <a:lnSpc>
                  <a:spcPts val="1130"/>
                </a:lnSpc>
                <a:spcBef>
                  <a:spcPts val="185"/>
                </a:spcBef>
              </a:pPr>
              <a:r>
                <a:rPr lang="en-US" i="1" spc="-10">
                  <a:solidFill>
                    <a:schemeClr val="accent3"/>
                  </a:solidFill>
                  <a:latin typeface="Georgia" panose="02040502050405020303" pitchFamily="18" charset="0"/>
                  <a:cs typeface="Circular Spotify Text"/>
                </a:rPr>
                <a:t>of Fertilizer</a:t>
              </a:r>
              <a:endParaRPr lang="en-US" i="1">
                <a:solidFill>
                  <a:schemeClr val="accent3"/>
                </a:solidFill>
                <a:latin typeface="Georgia" panose="02040502050405020303" pitchFamily="18" charset="0"/>
                <a:cs typeface="Circular Spotify Text"/>
              </a:endParaRPr>
            </a:p>
          </p:txBody>
        </p:sp>
      </p:grpSp>
      <p:grpSp>
        <p:nvGrpSpPr>
          <p:cNvPr id="57" name="Group 56">
            <a:extLst>
              <a:ext uri="{FF2B5EF4-FFF2-40B4-BE49-F238E27FC236}">
                <a16:creationId xmlns:a16="http://schemas.microsoft.com/office/drawing/2014/main" id="{874527DA-18E1-4E58-B636-6B3CA595C92F}"/>
              </a:ext>
            </a:extLst>
          </p:cNvPr>
          <p:cNvGrpSpPr/>
          <p:nvPr/>
        </p:nvGrpSpPr>
        <p:grpSpPr>
          <a:xfrm>
            <a:off x="7035049" y="4254740"/>
            <a:ext cx="3030343" cy="505267"/>
            <a:chOff x="6911832" y="2401074"/>
            <a:chExt cx="3030343" cy="505267"/>
          </a:xfrm>
        </p:grpSpPr>
        <p:sp>
          <p:nvSpPr>
            <p:cNvPr id="58" name="object 17">
              <a:extLst>
                <a:ext uri="{FF2B5EF4-FFF2-40B4-BE49-F238E27FC236}">
                  <a16:creationId xmlns:a16="http://schemas.microsoft.com/office/drawing/2014/main" id="{E191302A-9C68-408F-B2A8-65041EE52402}"/>
                </a:ext>
              </a:extLst>
            </p:cNvPr>
            <p:cNvSpPr txBox="1"/>
            <p:nvPr/>
          </p:nvSpPr>
          <p:spPr>
            <a:xfrm>
              <a:off x="6911832" y="2401074"/>
              <a:ext cx="1771125" cy="505267"/>
            </a:xfrm>
            <a:prstGeom prst="rect">
              <a:avLst/>
            </a:prstGeom>
          </p:spPr>
          <p:txBody>
            <a:bodyPr vert="horz" wrap="square" lIns="0" tIns="12700" rIns="0" bIns="0" rtlCol="0">
              <a:spAutoFit/>
            </a:bodyPr>
            <a:lstStyle/>
            <a:p>
              <a:pPr marL="12700">
                <a:lnSpc>
                  <a:spcPct val="100000"/>
                </a:lnSpc>
                <a:spcBef>
                  <a:spcPts val="100"/>
                </a:spcBef>
              </a:pPr>
              <a:r>
                <a:rPr lang="en-US" sz="3100" b="1" spc="-135">
                  <a:solidFill>
                    <a:schemeClr val="accent3"/>
                  </a:solidFill>
                  <a:latin typeface="Arial Black" panose="020B0604020202020204" pitchFamily="34" charset="0"/>
                  <a:cs typeface="Arial Black" panose="020B0604020202020204" pitchFamily="34" charset="0"/>
                </a:rPr>
                <a:t>22%</a:t>
              </a:r>
            </a:p>
          </p:txBody>
        </p:sp>
        <p:sp>
          <p:nvSpPr>
            <p:cNvPr id="59" name="Rectangle 58">
              <a:extLst>
                <a:ext uri="{FF2B5EF4-FFF2-40B4-BE49-F238E27FC236}">
                  <a16:creationId xmlns:a16="http://schemas.microsoft.com/office/drawing/2014/main" id="{1FEC26C5-B063-402A-B2ED-3C9DD56CD8B0}"/>
                </a:ext>
              </a:extLst>
            </p:cNvPr>
            <p:cNvSpPr/>
            <p:nvPr/>
          </p:nvSpPr>
          <p:spPr>
            <a:xfrm>
              <a:off x="7824288" y="2622064"/>
              <a:ext cx="2117887" cy="251544"/>
            </a:xfrm>
            <a:prstGeom prst="rect">
              <a:avLst/>
            </a:prstGeom>
          </p:spPr>
          <p:txBody>
            <a:bodyPr wrap="none">
              <a:spAutoFit/>
            </a:bodyPr>
            <a:lstStyle/>
            <a:p>
              <a:pPr marL="12700" marR="5080">
                <a:lnSpc>
                  <a:spcPts val="1130"/>
                </a:lnSpc>
                <a:spcBef>
                  <a:spcPts val="185"/>
                </a:spcBef>
              </a:pPr>
              <a:r>
                <a:rPr lang="en-US" i="1" spc="-10">
                  <a:solidFill>
                    <a:schemeClr val="accent3"/>
                  </a:solidFill>
                  <a:latin typeface="Georgia" panose="02040502050405020303" pitchFamily="18" charset="0"/>
                  <a:cs typeface="Circular Spotify Text"/>
                </a:rPr>
                <a:t>of Landfill Content</a:t>
              </a:r>
              <a:endParaRPr lang="en-US" i="1">
                <a:solidFill>
                  <a:schemeClr val="accent3"/>
                </a:solidFill>
                <a:latin typeface="Georgia" panose="02040502050405020303" pitchFamily="18" charset="0"/>
                <a:cs typeface="Circular Spotify Text"/>
              </a:endParaRPr>
            </a:p>
          </p:txBody>
        </p:sp>
      </p:grpSp>
      <p:grpSp>
        <p:nvGrpSpPr>
          <p:cNvPr id="60" name="Group 59">
            <a:extLst>
              <a:ext uri="{FF2B5EF4-FFF2-40B4-BE49-F238E27FC236}">
                <a16:creationId xmlns:a16="http://schemas.microsoft.com/office/drawing/2014/main" id="{2CF5BBB7-4556-437B-B2C6-DF14143F71E9}"/>
              </a:ext>
            </a:extLst>
          </p:cNvPr>
          <p:cNvGrpSpPr/>
          <p:nvPr/>
        </p:nvGrpSpPr>
        <p:grpSpPr>
          <a:xfrm>
            <a:off x="7035049" y="4896837"/>
            <a:ext cx="3222384" cy="505267"/>
            <a:chOff x="6911832" y="2401074"/>
            <a:chExt cx="3222384" cy="505267"/>
          </a:xfrm>
        </p:grpSpPr>
        <p:sp>
          <p:nvSpPr>
            <p:cNvPr id="61" name="object 17">
              <a:extLst>
                <a:ext uri="{FF2B5EF4-FFF2-40B4-BE49-F238E27FC236}">
                  <a16:creationId xmlns:a16="http://schemas.microsoft.com/office/drawing/2014/main" id="{66B90745-2D30-4B17-9276-B46AE651015E}"/>
                </a:ext>
              </a:extLst>
            </p:cNvPr>
            <p:cNvSpPr txBox="1"/>
            <p:nvPr/>
          </p:nvSpPr>
          <p:spPr>
            <a:xfrm>
              <a:off x="6911832" y="2401074"/>
              <a:ext cx="1771125" cy="505267"/>
            </a:xfrm>
            <a:prstGeom prst="rect">
              <a:avLst/>
            </a:prstGeom>
          </p:spPr>
          <p:txBody>
            <a:bodyPr vert="horz" wrap="square" lIns="0" tIns="12700" rIns="0" bIns="0" rtlCol="0">
              <a:spAutoFit/>
            </a:bodyPr>
            <a:lstStyle/>
            <a:p>
              <a:pPr marL="12700">
                <a:lnSpc>
                  <a:spcPct val="100000"/>
                </a:lnSpc>
                <a:spcBef>
                  <a:spcPts val="100"/>
                </a:spcBef>
              </a:pPr>
              <a:r>
                <a:rPr lang="en-US" sz="3100" b="1" spc="-135">
                  <a:solidFill>
                    <a:schemeClr val="accent3"/>
                  </a:solidFill>
                  <a:latin typeface="Arial Black" panose="020B0604020202020204" pitchFamily="34" charset="0"/>
                  <a:cs typeface="Arial Black" panose="020B0604020202020204" pitchFamily="34" charset="0"/>
                </a:rPr>
                <a:t>37m</a:t>
              </a:r>
            </a:p>
          </p:txBody>
        </p:sp>
        <p:sp>
          <p:nvSpPr>
            <p:cNvPr id="62" name="Rectangle 61">
              <a:extLst>
                <a:ext uri="{FF2B5EF4-FFF2-40B4-BE49-F238E27FC236}">
                  <a16:creationId xmlns:a16="http://schemas.microsoft.com/office/drawing/2014/main" id="{E06FF734-27AE-462E-89C0-C20345BAC6F9}"/>
                </a:ext>
              </a:extLst>
            </p:cNvPr>
            <p:cNvSpPr/>
            <p:nvPr/>
          </p:nvSpPr>
          <p:spPr>
            <a:xfrm>
              <a:off x="7824288" y="2622064"/>
              <a:ext cx="2309928" cy="251544"/>
            </a:xfrm>
            <a:prstGeom prst="rect">
              <a:avLst/>
            </a:prstGeom>
          </p:spPr>
          <p:txBody>
            <a:bodyPr wrap="none">
              <a:spAutoFit/>
            </a:bodyPr>
            <a:lstStyle/>
            <a:p>
              <a:pPr marL="12700" marR="5080">
                <a:lnSpc>
                  <a:spcPts val="1130"/>
                </a:lnSpc>
                <a:spcBef>
                  <a:spcPts val="185"/>
                </a:spcBef>
              </a:pPr>
              <a:r>
                <a:rPr lang="en-US" i="1" spc="-10">
                  <a:solidFill>
                    <a:schemeClr val="accent3"/>
                  </a:solidFill>
                  <a:latin typeface="Georgia" panose="02040502050405020303" pitchFamily="18" charset="0"/>
                  <a:cs typeface="Circular Spotify Text"/>
                </a:rPr>
                <a:t>Cars-worth of GHGs</a:t>
              </a:r>
            </a:p>
          </p:txBody>
        </p:sp>
      </p:grpSp>
      <p:sp>
        <p:nvSpPr>
          <p:cNvPr id="63" name="Right Arrow 23">
            <a:extLst>
              <a:ext uri="{FF2B5EF4-FFF2-40B4-BE49-F238E27FC236}">
                <a16:creationId xmlns:a16="http://schemas.microsoft.com/office/drawing/2014/main" id="{0939B2CB-6231-447F-BA84-069284C57384}"/>
              </a:ext>
            </a:extLst>
          </p:cNvPr>
          <p:cNvSpPr/>
          <p:nvPr/>
        </p:nvSpPr>
        <p:spPr>
          <a:xfrm>
            <a:off x="5138970" y="2408376"/>
            <a:ext cx="1536517" cy="392607"/>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Arrow 24">
            <a:extLst>
              <a:ext uri="{FF2B5EF4-FFF2-40B4-BE49-F238E27FC236}">
                <a16:creationId xmlns:a16="http://schemas.microsoft.com/office/drawing/2014/main" id="{37A99EBB-B1BE-457D-B5CA-166C9F244F47}"/>
              </a:ext>
            </a:extLst>
          </p:cNvPr>
          <p:cNvSpPr/>
          <p:nvPr/>
        </p:nvSpPr>
        <p:spPr>
          <a:xfrm>
            <a:off x="5138970" y="3037026"/>
            <a:ext cx="1536517" cy="392607"/>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ight Arrow 25">
            <a:extLst>
              <a:ext uri="{FF2B5EF4-FFF2-40B4-BE49-F238E27FC236}">
                <a16:creationId xmlns:a16="http://schemas.microsoft.com/office/drawing/2014/main" id="{A243BADE-D598-4768-B944-71063126C589}"/>
              </a:ext>
            </a:extLst>
          </p:cNvPr>
          <p:cNvSpPr/>
          <p:nvPr/>
        </p:nvSpPr>
        <p:spPr>
          <a:xfrm>
            <a:off x="5138970" y="3665676"/>
            <a:ext cx="1536517" cy="392607"/>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Arrow 26">
            <a:extLst>
              <a:ext uri="{FF2B5EF4-FFF2-40B4-BE49-F238E27FC236}">
                <a16:creationId xmlns:a16="http://schemas.microsoft.com/office/drawing/2014/main" id="{1B880536-128D-4BD0-B7F7-0B53C3794BB5}"/>
              </a:ext>
            </a:extLst>
          </p:cNvPr>
          <p:cNvSpPr/>
          <p:nvPr/>
        </p:nvSpPr>
        <p:spPr>
          <a:xfrm>
            <a:off x="5138970" y="4294326"/>
            <a:ext cx="1536517" cy="392607"/>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ight Arrow 27">
            <a:extLst>
              <a:ext uri="{FF2B5EF4-FFF2-40B4-BE49-F238E27FC236}">
                <a16:creationId xmlns:a16="http://schemas.microsoft.com/office/drawing/2014/main" id="{5887E377-D782-4025-A050-FF4FBE1C1C2A}"/>
              </a:ext>
            </a:extLst>
          </p:cNvPr>
          <p:cNvSpPr/>
          <p:nvPr/>
        </p:nvSpPr>
        <p:spPr>
          <a:xfrm>
            <a:off x="5138970" y="4922976"/>
            <a:ext cx="1536517" cy="392607"/>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6600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Diagram&#10;&#10;Description automatically generated">
            <a:extLst>
              <a:ext uri="{FF2B5EF4-FFF2-40B4-BE49-F238E27FC236}">
                <a16:creationId xmlns:a16="http://schemas.microsoft.com/office/drawing/2014/main" id="{1650D756-7B63-4E85-B66F-B1625E88C433}"/>
              </a:ext>
            </a:extLst>
          </p:cNvPr>
          <p:cNvPicPr>
            <a:picLocks noChangeAspect="1"/>
          </p:cNvPicPr>
          <p:nvPr/>
        </p:nvPicPr>
        <p:blipFill>
          <a:blip r:embed="rId3"/>
          <a:stretch>
            <a:fillRect/>
          </a:stretch>
        </p:blipFill>
        <p:spPr>
          <a:xfrm>
            <a:off x="383018" y="1227068"/>
            <a:ext cx="6322581" cy="4273551"/>
          </a:xfrm>
          <a:prstGeom prst="rect">
            <a:avLst/>
          </a:prstGeom>
        </p:spPr>
      </p:pic>
      <p:sp>
        <p:nvSpPr>
          <p:cNvPr id="2" name="Title 1">
            <a:extLst>
              <a:ext uri="{FF2B5EF4-FFF2-40B4-BE49-F238E27FC236}">
                <a16:creationId xmlns:a16="http://schemas.microsoft.com/office/drawing/2014/main" id="{9DBC5D3B-C548-49B5-9B18-ECA8DA4A0570}"/>
              </a:ext>
            </a:extLst>
          </p:cNvPr>
          <p:cNvSpPr>
            <a:spLocks noGrp="1"/>
          </p:cNvSpPr>
          <p:nvPr>
            <p:ph type="title"/>
          </p:nvPr>
        </p:nvSpPr>
        <p:spPr>
          <a:xfrm>
            <a:off x="1104900" y="449435"/>
            <a:ext cx="9782048" cy="777633"/>
          </a:xfrm>
        </p:spPr>
        <p:txBody>
          <a:bodyPr/>
          <a:lstStyle/>
          <a:p>
            <a:r>
              <a:rPr lang="en-US"/>
              <a:t>MANAGING FOOD WASTE REDUCTION</a:t>
            </a:r>
          </a:p>
        </p:txBody>
      </p:sp>
      <p:sp>
        <p:nvSpPr>
          <p:cNvPr id="5" name="Flowchart: Manual Operation 4">
            <a:extLst>
              <a:ext uri="{FF2B5EF4-FFF2-40B4-BE49-F238E27FC236}">
                <a16:creationId xmlns:a16="http://schemas.microsoft.com/office/drawing/2014/main" id="{712ABCAF-0FE3-49A7-BABC-5B431585824D}"/>
              </a:ext>
            </a:extLst>
          </p:cNvPr>
          <p:cNvSpPr/>
          <p:nvPr/>
        </p:nvSpPr>
        <p:spPr>
          <a:xfrm>
            <a:off x="433817" y="1469124"/>
            <a:ext cx="6322581" cy="1159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9005"/>
              <a:gd name="connsiteY0" fmla="*/ 0 h 10000"/>
              <a:gd name="connsiteX1" fmla="*/ 9005 w 9005"/>
              <a:gd name="connsiteY1" fmla="*/ 0 h 10000"/>
              <a:gd name="connsiteX2" fmla="*/ 7005 w 9005"/>
              <a:gd name="connsiteY2" fmla="*/ 10000 h 10000"/>
              <a:gd name="connsiteX3" fmla="*/ 1005 w 9005"/>
              <a:gd name="connsiteY3" fmla="*/ 10000 h 10000"/>
              <a:gd name="connsiteX4" fmla="*/ 0 w 9005"/>
              <a:gd name="connsiteY4" fmla="*/ 0 h 10000"/>
              <a:gd name="connsiteX0" fmla="*/ 0 w 9079"/>
              <a:gd name="connsiteY0" fmla="*/ 0 h 10000"/>
              <a:gd name="connsiteX1" fmla="*/ 9079 w 9079"/>
              <a:gd name="connsiteY1" fmla="*/ 124 h 10000"/>
              <a:gd name="connsiteX2" fmla="*/ 7779 w 9079"/>
              <a:gd name="connsiteY2" fmla="*/ 10000 h 10000"/>
              <a:gd name="connsiteX3" fmla="*/ 1116 w 9079"/>
              <a:gd name="connsiteY3" fmla="*/ 10000 h 10000"/>
              <a:gd name="connsiteX4" fmla="*/ 0 w 9079"/>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9" h="10000">
                <a:moveTo>
                  <a:pt x="0" y="0"/>
                </a:moveTo>
                <a:lnTo>
                  <a:pt x="9079" y="124"/>
                </a:lnTo>
                <a:lnTo>
                  <a:pt x="7779" y="10000"/>
                </a:lnTo>
                <a:lnTo>
                  <a:pt x="1116" y="10000"/>
                </a:lnTo>
                <a:lnTo>
                  <a:pt x="0" y="0"/>
                </a:lnTo>
                <a:close/>
              </a:path>
            </a:pathLst>
          </a:custGeom>
          <a:noFill/>
          <a:ln w="57150">
            <a:solidFill>
              <a:schemeClr val="accent5"/>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2">
            <a:extLst>
              <a:ext uri="{FF2B5EF4-FFF2-40B4-BE49-F238E27FC236}">
                <a16:creationId xmlns:a16="http://schemas.microsoft.com/office/drawing/2014/main" id="{4CBF230A-FE8A-457D-A088-EEB5E3E1AC3B}"/>
              </a:ext>
            </a:extLst>
          </p:cNvPr>
          <p:cNvSpPr txBox="1">
            <a:spLocks/>
          </p:cNvSpPr>
          <p:nvPr/>
        </p:nvSpPr>
        <p:spPr>
          <a:xfrm>
            <a:off x="3411253" y="6173787"/>
            <a:ext cx="867441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b="1">
                <a:latin typeface="Arial" panose="020B0604020202020204" pitchFamily="34" charset="0"/>
                <a:cs typeface="Arial" panose="020B0604020202020204" pitchFamily="34" charset="0"/>
              </a:rPr>
              <a:t>Source: Food Recovery Hierarchy</a:t>
            </a:r>
            <a:r>
              <a:rPr lang="en-US" sz="700" i="1">
                <a:latin typeface="Arial" panose="020B0604020202020204" pitchFamily="34" charset="0"/>
                <a:cs typeface="Arial" panose="020B0604020202020204" pitchFamily="34" charset="0"/>
              </a:rPr>
              <a:t>, EPA, 2019. </a:t>
            </a:r>
            <a:r>
              <a:rPr lang="en-US" sz="700" i="1">
                <a:latin typeface="Arial" panose="020B0604020202020204" pitchFamily="34" charset="0"/>
                <a:cs typeface="Arial" panose="020B0604020202020204" pitchFamily="34" charset="0"/>
                <a:hlinkClick r:id="rId4"/>
              </a:rPr>
              <a:t>https://www.epa.gov/sustainable-management-food/food-recovery-hierarchy</a:t>
            </a:r>
            <a:r>
              <a:rPr lang="en-US" sz="700" i="1">
                <a:latin typeface="Arial" panose="020B0604020202020204" pitchFamily="34" charset="0"/>
                <a:cs typeface="Arial" panose="020B0604020202020204" pitchFamily="34" charset="0"/>
              </a:rPr>
              <a:t> </a:t>
            </a:r>
          </a:p>
        </p:txBody>
      </p:sp>
      <p:sp>
        <p:nvSpPr>
          <p:cNvPr id="10" name="Speech Bubble: Rectangle 9">
            <a:extLst>
              <a:ext uri="{FF2B5EF4-FFF2-40B4-BE49-F238E27FC236}">
                <a16:creationId xmlns:a16="http://schemas.microsoft.com/office/drawing/2014/main" id="{9290D64A-731D-4889-8DD8-58FD9BCACED1}"/>
              </a:ext>
            </a:extLst>
          </p:cNvPr>
          <p:cNvSpPr/>
          <p:nvPr/>
        </p:nvSpPr>
        <p:spPr>
          <a:xfrm>
            <a:off x="6705600" y="1870381"/>
            <a:ext cx="4214006" cy="3400120"/>
          </a:xfrm>
          <a:prstGeom prst="wedgeRectCallout">
            <a:avLst>
              <a:gd name="adj1" fmla="val -76732"/>
              <a:gd name="adj2" fmla="val -2478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r>
              <a:rPr lang="en-US">
                <a:latin typeface="Georgia" panose="02040502050405020303" pitchFamily="18" charset="0"/>
              </a:rPr>
              <a:t>This presentation includes strategies related to </a:t>
            </a:r>
            <a:r>
              <a:rPr lang="en-US" b="1">
                <a:latin typeface="Georgia" panose="02040502050405020303" pitchFamily="18" charset="0"/>
              </a:rPr>
              <a:t>Source Reduction </a:t>
            </a:r>
            <a:r>
              <a:rPr lang="en-US">
                <a:latin typeface="Georgia" panose="02040502050405020303" pitchFamily="18" charset="0"/>
              </a:rPr>
              <a:t>and </a:t>
            </a:r>
            <a:r>
              <a:rPr lang="en-US" b="1">
                <a:latin typeface="Georgia" panose="02040502050405020303" pitchFamily="18" charset="0"/>
              </a:rPr>
              <a:t>Feed Hungry People</a:t>
            </a:r>
          </a:p>
        </p:txBody>
      </p:sp>
    </p:spTree>
    <p:extLst>
      <p:ext uri="{BB962C8B-B14F-4D97-AF65-F5344CB8AC3E}">
        <p14:creationId xmlns:p14="http://schemas.microsoft.com/office/powerpoint/2010/main" val="561063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BF480D-69AD-8141-8213-88B72880163D}"/>
              </a:ext>
            </a:extLst>
          </p:cNvPr>
          <p:cNvPicPr>
            <a:picLocks noChangeAspect="1"/>
          </p:cNvPicPr>
          <p:nvPr/>
        </p:nvPicPr>
        <p:blipFill rotWithShape="1">
          <a:blip r:embed="rId3">
            <a:alphaModFix amt="70000"/>
          </a:blip>
          <a:srcRect t="7708" b="7917"/>
          <a:stretch/>
        </p:blipFill>
        <p:spPr>
          <a:xfrm>
            <a:off x="0" y="-1"/>
            <a:ext cx="12192000" cy="6858001"/>
          </a:xfrm>
          <a:prstGeom prst="rect">
            <a:avLst/>
          </a:prstGeom>
        </p:spPr>
      </p:pic>
      <p:sp>
        <p:nvSpPr>
          <p:cNvPr id="21" name="Rectangle 20">
            <a:extLst>
              <a:ext uri="{FF2B5EF4-FFF2-40B4-BE49-F238E27FC236}">
                <a16:creationId xmlns:a16="http://schemas.microsoft.com/office/drawing/2014/main" id="{95B97DB2-7194-4205-A687-48E41F353745}"/>
              </a:ext>
            </a:extLst>
          </p:cNvPr>
          <p:cNvSpPr/>
          <p:nvPr/>
        </p:nvSpPr>
        <p:spPr>
          <a:xfrm>
            <a:off x="1820426" y="2876880"/>
            <a:ext cx="8551148" cy="584775"/>
          </a:xfrm>
          <a:prstGeom prst="rect">
            <a:avLst/>
          </a:prstGeom>
        </p:spPr>
        <p:txBody>
          <a:bodyPr wrap="square" lIns="0" tIns="0" rIns="0" bIns="9144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solidFill>
                  <a:srgbClr val="FFFFFF"/>
                </a:solidFill>
                <a:latin typeface="Arial Black"/>
                <a:ea typeface="Tw Cen MT Condensed Bold" charset="0"/>
                <a:cs typeface="Arial Black" panose="020B0604020202020204" pitchFamily="34" charset="0"/>
              </a:rPr>
              <a:t>PREVENTING WASTED FOOD FOR BUSINESSES</a:t>
            </a:r>
            <a:endParaRPr lang="en-US" sz="6600" b="0" i="0" u="none" strike="noStrike" kern="1200" cap="none" spc="0" normalizeH="0" baseline="0" noProof="0">
              <a:ln>
                <a:noFill/>
              </a:ln>
              <a:solidFill>
                <a:srgbClr val="FFFFFF"/>
              </a:solidFill>
              <a:effectLst/>
              <a:uLnTx/>
              <a:uFillTx/>
              <a:latin typeface="Arial Black" panose="020B0604020202020204" pitchFamily="34" charset="0"/>
              <a:ea typeface="Tw Cen MT Condensed Bold" charset="0"/>
              <a:cs typeface="Arial Black" panose="020B0604020202020204" pitchFamily="34" charset="0"/>
            </a:endParaRPr>
          </a:p>
        </p:txBody>
      </p:sp>
    </p:spTree>
    <p:extLst>
      <p:ext uri="{BB962C8B-B14F-4D97-AF65-F5344CB8AC3E}">
        <p14:creationId xmlns:p14="http://schemas.microsoft.com/office/powerpoint/2010/main" val="1271260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47B5C-02D1-D049-9B32-587DB5B79CAD}"/>
              </a:ext>
            </a:extLst>
          </p:cNvPr>
          <p:cNvSpPr>
            <a:spLocks noGrp="1"/>
          </p:cNvSpPr>
          <p:nvPr>
            <p:ph type="title"/>
          </p:nvPr>
        </p:nvSpPr>
        <p:spPr>
          <a:xfrm>
            <a:off x="405832" y="129047"/>
            <a:ext cx="11283696" cy="777633"/>
          </a:xfrm>
        </p:spPr>
        <p:txBody>
          <a:bodyPr/>
          <a:lstStyle/>
          <a:p>
            <a:r>
              <a:rPr lang="en-US" dirty="0">
                <a:latin typeface="Arial Black"/>
              </a:rPr>
              <a:t>MESSAGES AND TOOLS FOR WASTED FOOD PREVENTION</a:t>
            </a:r>
            <a:endParaRPr lang="en-US" dirty="0"/>
          </a:p>
        </p:txBody>
      </p:sp>
      <p:sp>
        <p:nvSpPr>
          <p:cNvPr id="27" name="Rectangle 26">
            <a:extLst>
              <a:ext uri="{FF2B5EF4-FFF2-40B4-BE49-F238E27FC236}">
                <a16:creationId xmlns:a16="http://schemas.microsoft.com/office/drawing/2014/main" id="{047143ED-CF13-4557-B73D-CE773A792F93}"/>
              </a:ext>
            </a:extLst>
          </p:cNvPr>
          <p:cNvSpPr/>
          <p:nvPr/>
        </p:nvSpPr>
        <p:spPr>
          <a:xfrm>
            <a:off x="449560" y="1409700"/>
            <a:ext cx="5512036" cy="528402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3B96506-E87E-4132-8641-A26924152905}"/>
              </a:ext>
            </a:extLst>
          </p:cNvPr>
          <p:cNvSpPr txBox="1"/>
          <p:nvPr/>
        </p:nvSpPr>
        <p:spPr>
          <a:xfrm>
            <a:off x="632822" y="1989610"/>
            <a:ext cx="5113820" cy="4124206"/>
          </a:xfrm>
          <a:prstGeom prst="rect">
            <a:avLst/>
          </a:prstGeom>
          <a:noFill/>
        </p:spPr>
        <p:txBody>
          <a:bodyPr wrap="square" rtlCol="0" anchor="t">
            <a:spAutoFit/>
          </a:bodyPr>
          <a:lstStyle/>
          <a:p>
            <a:pPr algn="ctr"/>
            <a:r>
              <a:rPr lang="en-US" b="1" dirty="0">
                <a:solidFill>
                  <a:schemeClr val="accent2"/>
                </a:solidFill>
                <a:latin typeface="Georgia" panose="02040502050405020303" pitchFamily="18" charset="0"/>
              </a:rPr>
              <a:t>Messages around </a:t>
            </a:r>
            <a:r>
              <a:rPr lang="en-US" b="1" dirty="0">
                <a:solidFill>
                  <a:schemeClr val="tx2"/>
                </a:solidFill>
                <a:latin typeface="Arial Black" panose="020B0A04020102020204" pitchFamily="34" charset="0"/>
              </a:rPr>
              <a:t>COST SAVINGS</a:t>
            </a:r>
            <a:r>
              <a:rPr lang="en-US" b="1" dirty="0">
                <a:solidFill>
                  <a:schemeClr val="accent2"/>
                </a:solidFill>
                <a:latin typeface="Arial Black" panose="020B0A04020102020204" pitchFamily="34" charset="0"/>
              </a:rPr>
              <a:t> </a:t>
            </a:r>
            <a:r>
              <a:rPr lang="en-US" b="1" dirty="0">
                <a:solidFill>
                  <a:schemeClr val="accent2"/>
                </a:solidFill>
                <a:latin typeface="Georgia" panose="02040502050405020303" pitchFamily="18" charset="0"/>
              </a:rPr>
              <a:t>generally resonate with food establishments</a:t>
            </a:r>
          </a:p>
          <a:p>
            <a:pPr algn="ctr"/>
            <a:endParaRPr lang="en-US" sz="1600" b="1" dirty="0">
              <a:solidFill>
                <a:schemeClr val="accent2"/>
              </a:solidFill>
              <a:latin typeface="Georgia" panose="02040502050405020303" pitchFamily="18" charset="0"/>
            </a:endParaRPr>
          </a:p>
          <a:p>
            <a:pPr algn="ctr"/>
            <a:r>
              <a:rPr lang="en-US" sz="1600" b="1" dirty="0">
                <a:solidFill>
                  <a:schemeClr val="accent2"/>
                </a:solidFill>
                <a:latin typeface="Georgia" panose="02040502050405020303" pitchFamily="18" charset="0"/>
              </a:rPr>
              <a:t>Here’s what you can say:</a:t>
            </a:r>
          </a:p>
          <a:p>
            <a:pPr algn="ctr"/>
            <a:endParaRPr lang="en-US" sz="1600" b="1" dirty="0">
              <a:solidFill>
                <a:schemeClr val="accent2"/>
              </a:solidFill>
              <a:latin typeface="Georgia" panose="02040502050405020303" pitchFamily="18" charset="0"/>
            </a:endParaRPr>
          </a:p>
          <a:p>
            <a:pPr marL="285750" indent="-285750">
              <a:buFont typeface="Arial" panose="020B0604020202020204" pitchFamily="34" charset="0"/>
              <a:buChar char="•"/>
            </a:pPr>
            <a:r>
              <a:rPr lang="en-US" sz="1600" b="1" dirty="0">
                <a:solidFill>
                  <a:schemeClr val="bg1"/>
                </a:solidFill>
                <a:latin typeface="Georgia" panose="02040502050405020303" pitchFamily="18" charset="0"/>
              </a:rPr>
              <a:t>“By reducing food waste, </a:t>
            </a:r>
            <a:r>
              <a:rPr lang="en-US" sz="1600" b="1" u="sng" dirty="0">
                <a:solidFill>
                  <a:schemeClr val="tx2"/>
                </a:solidFill>
                <a:latin typeface="Georgia" panose="02040502050405020303" pitchFamily="18" charset="0"/>
              </a:rPr>
              <a:t>you can save money</a:t>
            </a:r>
            <a:r>
              <a:rPr lang="en-US" sz="1600" b="1" dirty="0">
                <a:solidFill>
                  <a:schemeClr val="bg1"/>
                </a:solidFill>
                <a:latin typeface="Georgia" panose="02040502050405020303" pitchFamily="18" charset="0"/>
              </a:rPr>
              <a:t>”</a:t>
            </a:r>
          </a:p>
          <a:p>
            <a:pPr marL="285750" indent="-285750">
              <a:buFont typeface="Arial" panose="020B0604020202020204" pitchFamily="34" charset="0"/>
              <a:buChar char="•"/>
            </a:pPr>
            <a:endParaRPr lang="en-US" sz="1600" b="1" dirty="0">
              <a:solidFill>
                <a:schemeClr val="bg1"/>
              </a:solidFill>
              <a:latin typeface="Georgia" panose="02040502050405020303" pitchFamily="18" charset="0"/>
            </a:endParaRPr>
          </a:p>
          <a:p>
            <a:pPr marL="285750" indent="-285750">
              <a:buFont typeface="Arial" panose="020B0604020202020204" pitchFamily="34" charset="0"/>
              <a:buChar char="•"/>
            </a:pPr>
            <a:r>
              <a:rPr lang="en-US" sz="1600" b="1" dirty="0">
                <a:solidFill>
                  <a:schemeClr val="bg1"/>
                </a:solidFill>
                <a:latin typeface="Georgia" panose="02040502050405020303" pitchFamily="18" charset="0"/>
              </a:rPr>
              <a:t>“Practicing better food safety also reduces food waste and </a:t>
            </a:r>
            <a:r>
              <a:rPr lang="en-US" sz="1600" b="1" u="sng" dirty="0">
                <a:solidFill>
                  <a:schemeClr val="tx2"/>
                </a:solidFill>
                <a:latin typeface="Georgia" panose="02040502050405020303" pitchFamily="18" charset="0"/>
              </a:rPr>
              <a:t>ensures you can serve all your food</a:t>
            </a:r>
            <a:r>
              <a:rPr lang="en-US" sz="1600" b="1" dirty="0">
                <a:solidFill>
                  <a:schemeClr val="bg1"/>
                </a:solidFill>
                <a:latin typeface="Georgia" panose="02040502050405020303" pitchFamily="18" charset="0"/>
              </a:rPr>
              <a:t>”</a:t>
            </a:r>
          </a:p>
          <a:p>
            <a:pPr marL="285750" indent="-285750">
              <a:buFont typeface="Arial" panose="020B0604020202020204" pitchFamily="34" charset="0"/>
              <a:buChar char="•"/>
            </a:pPr>
            <a:endParaRPr lang="en-US" sz="1600" b="1" dirty="0">
              <a:solidFill>
                <a:schemeClr val="bg1"/>
              </a:solidFill>
              <a:latin typeface="Georgia" panose="02040502050405020303" pitchFamily="18" charset="0"/>
            </a:endParaRPr>
          </a:p>
          <a:p>
            <a:pPr marL="285750" indent="-285750">
              <a:buFont typeface="Arial" panose="020B0604020202020204" pitchFamily="34" charset="0"/>
              <a:buChar char="•"/>
            </a:pPr>
            <a:r>
              <a:rPr lang="en-US" sz="1600" b="1" dirty="0">
                <a:solidFill>
                  <a:schemeClr val="bg1"/>
                </a:solidFill>
                <a:latin typeface="Georgia" panose="02040502050405020303" pitchFamily="18" charset="0"/>
              </a:rPr>
              <a:t>“There are also beneficial impacts on your </a:t>
            </a:r>
            <a:r>
              <a:rPr lang="en-US" sz="1600" b="1" u="sng" dirty="0">
                <a:solidFill>
                  <a:schemeClr val="tx2"/>
                </a:solidFill>
                <a:latin typeface="Georgia" panose="02040502050405020303" pitchFamily="18" charset="0"/>
              </a:rPr>
              <a:t>community and the environment</a:t>
            </a:r>
            <a:r>
              <a:rPr lang="en-US" sz="1600" b="1" dirty="0">
                <a:solidFill>
                  <a:schemeClr val="bg1"/>
                </a:solidFill>
                <a:latin typeface="Georgia" panose="02040502050405020303" pitchFamily="18" charset="0"/>
              </a:rPr>
              <a:t>”</a:t>
            </a:r>
          </a:p>
          <a:p>
            <a:pPr marL="285750" indent="-285750" algn="r">
              <a:buFont typeface="Arial" panose="020B0604020202020204" pitchFamily="34" charset="0"/>
              <a:buChar char="•"/>
            </a:pPr>
            <a:endParaRPr lang="en-US" sz="1600" b="1" i="1" dirty="0">
              <a:solidFill>
                <a:schemeClr val="bg1"/>
              </a:solidFill>
              <a:latin typeface="Georgia" panose="02040502050405020303" pitchFamily="18" charset="0"/>
            </a:endParaRPr>
          </a:p>
        </p:txBody>
      </p:sp>
      <p:sp>
        <p:nvSpPr>
          <p:cNvPr id="30" name="Rectangle 29">
            <a:extLst>
              <a:ext uri="{FF2B5EF4-FFF2-40B4-BE49-F238E27FC236}">
                <a16:creationId xmlns:a16="http://schemas.microsoft.com/office/drawing/2014/main" id="{A7EADB3B-52FC-4A76-8916-83F69F41C2BF}"/>
              </a:ext>
            </a:extLst>
          </p:cNvPr>
          <p:cNvSpPr/>
          <p:nvPr/>
        </p:nvSpPr>
        <p:spPr>
          <a:xfrm>
            <a:off x="8569403" y="3999443"/>
            <a:ext cx="3387690" cy="1936565"/>
          </a:xfrm>
          <a:prstGeom prst="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9413132-E929-42E9-AA75-8FF59D6D0894}"/>
              </a:ext>
            </a:extLst>
          </p:cNvPr>
          <p:cNvSpPr/>
          <p:nvPr/>
        </p:nvSpPr>
        <p:spPr>
          <a:xfrm>
            <a:off x="8559458" y="1845903"/>
            <a:ext cx="3397634" cy="1942249"/>
          </a:xfrm>
          <a:prstGeom prst="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C10EC21-4658-4238-AE81-8130E1630A7B}"/>
              </a:ext>
            </a:extLst>
          </p:cNvPr>
          <p:cNvSpPr/>
          <p:nvPr/>
        </p:nvSpPr>
        <p:spPr>
          <a:xfrm>
            <a:off x="9899508" y="4275227"/>
            <a:ext cx="1886660" cy="1384995"/>
          </a:xfrm>
          <a:prstGeom prst="rect">
            <a:avLst/>
          </a:prstGeom>
        </p:spPr>
        <p:txBody>
          <a:bodyPr wrap="square">
            <a:spAutoFit/>
          </a:bodyPr>
          <a:lstStyle/>
          <a:p>
            <a:pPr marR="5080" algn="r">
              <a:tabLst>
                <a:tab pos="241300" algn="l"/>
              </a:tabLst>
            </a:pPr>
            <a:r>
              <a:rPr lang="en-US" sz="1200" spc="-15" dirty="0">
                <a:solidFill>
                  <a:schemeClr val="tx2"/>
                </a:solidFill>
                <a:latin typeface="Georgia" panose="02040502050405020303" pitchFamily="18" charset="0"/>
                <a:cs typeface="Arial Black" panose="020B0604020202020204" pitchFamily="34" charset="0"/>
              </a:rPr>
              <a:t>Make sure you are doing</a:t>
            </a:r>
            <a:endParaRPr lang="en-US" sz="1200" b="1" spc="-15" dirty="0">
              <a:solidFill>
                <a:schemeClr val="tx2"/>
              </a:solidFill>
              <a:latin typeface="Arial Black" panose="020B0604020202020204" pitchFamily="34" charset="0"/>
              <a:cs typeface="Arial Black" panose="020B0604020202020204" pitchFamily="34" charset="0"/>
            </a:endParaRPr>
          </a:p>
          <a:p>
            <a:pPr marR="5080" algn="r">
              <a:lnSpc>
                <a:spcPct val="100000"/>
              </a:lnSpc>
              <a:tabLst>
                <a:tab pos="241300" algn="l"/>
              </a:tabLst>
            </a:pPr>
            <a:r>
              <a:rPr lang="en-US" b="1" spc="-15" dirty="0">
                <a:solidFill>
                  <a:schemeClr val="tx2"/>
                </a:solidFill>
                <a:latin typeface="Arial Black" panose="020B0604020202020204" pitchFamily="34" charset="0"/>
                <a:cs typeface="Arial Black" panose="020B0604020202020204" pitchFamily="34" charset="0"/>
              </a:rPr>
              <a:t>quarterly maintenance </a:t>
            </a:r>
          </a:p>
          <a:p>
            <a:pPr marR="5080" algn="r">
              <a:lnSpc>
                <a:spcPct val="100000"/>
              </a:lnSpc>
              <a:spcAft>
                <a:spcPts val="1800"/>
              </a:spcAft>
              <a:tabLst>
                <a:tab pos="241300" algn="l"/>
              </a:tabLst>
            </a:pPr>
            <a:r>
              <a:rPr lang="en-US" sz="1200" spc="-15" dirty="0">
                <a:solidFill>
                  <a:schemeClr val="tx2"/>
                </a:solidFill>
                <a:latin typeface="Georgia" panose="02040502050405020303" pitchFamily="18" charset="0"/>
                <a:cs typeface="Arial Black" panose="020B0604020202020204" pitchFamily="34" charset="0"/>
              </a:rPr>
              <a:t>on all cooling appliances to ensure proper functioning</a:t>
            </a:r>
          </a:p>
        </p:txBody>
      </p:sp>
      <p:sp>
        <p:nvSpPr>
          <p:cNvPr id="34" name="Rectangle 33">
            <a:extLst>
              <a:ext uri="{FF2B5EF4-FFF2-40B4-BE49-F238E27FC236}">
                <a16:creationId xmlns:a16="http://schemas.microsoft.com/office/drawing/2014/main" id="{4046C36A-D8E8-4E73-86E0-B7317FD6F5EF}"/>
              </a:ext>
            </a:extLst>
          </p:cNvPr>
          <p:cNvSpPr/>
          <p:nvPr/>
        </p:nvSpPr>
        <p:spPr>
          <a:xfrm>
            <a:off x="9372360" y="2236992"/>
            <a:ext cx="2413808" cy="1309248"/>
          </a:xfrm>
          <a:prstGeom prst="rect">
            <a:avLst/>
          </a:prstGeom>
        </p:spPr>
        <p:txBody>
          <a:bodyPr wrap="square" rIns="91440" anchor="t">
            <a:noAutofit/>
          </a:bodyPr>
          <a:lstStyle/>
          <a:p>
            <a:pPr marR="5080" algn="r">
              <a:lnSpc>
                <a:spcPct val="100000"/>
              </a:lnSpc>
              <a:spcAft>
                <a:spcPts val="1800"/>
              </a:spcAft>
              <a:tabLst>
                <a:tab pos="241300" algn="l"/>
              </a:tabLst>
            </a:pPr>
            <a:r>
              <a:rPr lang="en-US" sz="1200" b="1" spc="-15" dirty="0">
                <a:solidFill>
                  <a:schemeClr val="accent5"/>
                </a:solidFill>
                <a:latin typeface="Georgia" panose="02040502050405020303" pitchFamily="18" charset="0"/>
                <a:cs typeface="Arial Black" panose="020B0604020202020204" pitchFamily="34" charset="0"/>
              </a:rPr>
              <a:t>Consider taking </a:t>
            </a:r>
            <a:r>
              <a:rPr lang="en-US" b="1" spc="-15" dirty="0">
                <a:solidFill>
                  <a:schemeClr val="accent5"/>
                </a:solidFill>
                <a:latin typeface="Arial Black" panose="020B0604020202020204" pitchFamily="34" charset="0"/>
                <a:cs typeface="Arial Black" panose="020B0604020202020204" pitchFamily="34" charset="0"/>
              </a:rPr>
              <a:t>temperature logs</a:t>
            </a:r>
            <a:br>
              <a:rPr lang="en-US" sz="1400" b="1" spc="-15" dirty="0">
                <a:solidFill>
                  <a:schemeClr val="accent5"/>
                </a:solidFill>
                <a:latin typeface="Arial Black" panose="020B0604020202020204" pitchFamily="34" charset="0"/>
                <a:cs typeface="Arial Black" panose="020B0604020202020204" pitchFamily="34" charset="0"/>
              </a:rPr>
            </a:br>
            <a:r>
              <a:rPr lang="en-US" sz="1200" spc="-15" dirty="0">
                <a:solidFill>
                  <a:schemeClr val="accent5"/>
                </a:solidFill>
                <a:latin typeface="Georgia" panose="02040502050405020303" pitchFamily="18" charset="0"/>
                <a:cs typeface="Arial Black" panose="020B0604020202020204" pitchFamily="34" charset="0"/>
              </a:rPr>
              <a:t>to ensure food is not spoiling and stays at peak quality longer</a:t>
            </a:r>
            <a:endParaRPr lang="en-US" sz="1400" spc="-15" dirty="0">
              <a:solidFill>
                <a:schemeClr val="accent5"/>
              </a:solidFill>
              <a:latin typeface="Georgia" panose="02040502050405020303" pitchFamily="18" charset="0"/>
              <a:cs typeface="Arial Black" panose="020B0604020202020204" pitchFamily="34" charset="0"/>
            </a:endParaRPr>
          </a:p>
        </p:txBody>
      </p:sp>
      <p:pic>
        <p:nvPicPr>
          <p:cNvPr id="35" name="Graphic 34" descr="Wrench">
            <a:extLst>
              <a:ext uri="{FF2B5EF4-FFF2-40B4-BE49-F238E27FC236}">
                <a16:creationId xmlns:a16="http://schemas.microsoft.com/office/drawing/2014/main" id="{509839DA-9474-44FC-BBB6-D5521AC72E6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751339" y="4426958"/>
            <a:ext cx="1030363" cy="1030363"/>
          </a:xfrm>
          <a:prstGeom prst="rect">
            <a:avLst/>
          </a:prstGeom>
        </p:spPr>
      </p:pic>
      <p:pic>
        <p:nvPicPr>
          <p:cNvPr id="37" name="Graphic 36" descr="Thermometer">
            <a:extLst>
              <a:ext uri="{FF2B5EF4-FFF2-40B4-BE49-F238E27FC236}">
                <a16:creationId xmlns:a16="http://schemas.microsoft.com/office/drawing/2014/main" id="{3B3AADE7-61F0-4E99-A86E-06C6BB7D7B9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684283" y="2270626"/>
            <a:ext cx="1034306" cy="1034306"/>
          </a:xfrm>
          <a:prstGeom prst="rect">
            <a:avLst/>
          </a:prstGeom>
        </p:spPr>
      </p:pic>
      <p:sp>
        <p:nvSpPr>
          <p:cNvPr id="38" name="Arrow: Right 37">
            <a:extLst>
              <a:ext uri="{FF2B5EF4-FFF2-40B4-BE49-F238E27FC236}">
                <a16:creationId xmlns:a16="http://schemas.microsoft.com/office/drawing/2014/main" id="{DEC96C92-80D0-4C9F-95C0-E14C78D5301B}"/>
              </a:ext>
            </a:extLst>
          </p:cNvPr>
          <p:cNvSpPr/>
          <p:nvPr/>
        </p:nvSpPr>
        <p:spPr>
          <a:xfrm>
            <a:off x="5759105" y="3190599"/>
            <a:ext cx="2585399" cy="108462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120C582-8DE7-4B53-8AAE-797E5796E729}"/>
              </a:ext>
            </a:extLst>
          </p:cNvPr>
          <p:cNvSpPr/>
          <p:nvPr/>
        </p:nvSpPr>
        <p:spPr>
          <a:xfrm>
            <a:off x="5760253" y="3526542"/>
            <a:ext cx="2254076" cy="430887"/>
          </a:xfrm>
          <a:prstGeom prst="rect">
            <a:avLst/>
          </a:prstGeom>
        </p:spPr>
        <p:txBody>
          <a:bodyPr wrap="square">
            <a:spAutoFit/>
          </a:bodyPr>
          <a:lstStyle/>
          <a:p>
            <a:pPr algn="r"/>
            <a:r>
              <a:rPr lang="en-US" sz="1100" dirty="0">
                <a:solidFill>
                  <a:schemeClr val="accent2"/>
                </a:solidFill>
                <a:latin typeface="Arial Black" panose="020B0A04020102020204" pitchFamily="34" charset="0"/>
                <a:cs typeface="Arial" panose="020B0604020202020204" pitchFamily="34" charset="0"/>
              </a:rPr>
              <a:t>Here are some ideas for food facilities to use:</a:t>
            </a:r>
            <a:endParaRPr lang="en-US" sz="1100" dirty="0">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282006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0A3A41E-781A-4767-94EC-5CD0DF72FAD4}"/>
              </a:ext>
            </a:extLst>
          </p:cNvPr>
          <p:cNvSpPr/>
          <p:nvPr/>
        </p:nvSpPr>
        <p:spPr>
          <a:xfrm>
            <a:off x="3288419" y="4024665"/>
            <a:ext cx="2743200" cy="2194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A6EB043-A53B-4503-8CEB-D8D086823BE3}"/>
              </a:ext>
            </a:extLst>
          </p:cNvPr>
          <p:cNvSpPr/>
          <p:nvPr/>
        </p:nvSpPr>
        <p:spPr>
          <a:xfrm>
            <a:off x="338109" y="4024665"/>
            <a:ext cx="2743200" cy="21945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D25C48B-8F33-47B8-9A9E-90B47AFCA29A}"/>
              </a:ext>
            </a:extLst>
          </p:cNvPr>
          <p:cNvSpPr/>
          <p:nvPr/>
        </p:nvSpPr>
        <p:spPr>
          <a:xfrm>
            <a:off x="338109" y="1656873"/>
            <a:ext cx="2743200" cy="21945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C85602E-8D79-40CA-B5BD-0E024CBEB61A}"/>
              </a:ext>
            </a:extLst>
          </p:cNvPr>
          <p:cNvSpPr>
            <a:spLocks noGrp="1"/>
          </p:cNvSpPr>
          <p:nvPr>
            <p:ph type="title"/>
          </p:nvPr>
        </p:nvSpPr>
        <p:spPr>
          <a:xfrm>
            <a:off x="454152" y="535880"/>
            <a:ext cx="11396966" cy="777633"/>
          </a:xfrm>
        </p:spPr>
        <p:txBody>
          <a:bodyPr/>
          <a:lstStyle/>
          <a:p>
            <a:r>
              <a:rPr lang="en-US">
                <a:latin typeface="Arial Black"/>
              </a:rPr>
              <a:t>IDEAS FOR </a:t>
            </a:r>
            <a:r>
              <a:rPr lang="en-US" dirty="0">
                <a:latin typeface="Arial Black"/>
              </a:rPr>
              <a:t>FOOD WASTE REDUCTION </a:t>
            </a:r>
          </a:p>
        </p:txBody>
      </p:sp>
      <p:sp>
        <p:nvSpPr>
          <p:cNvPr id="7" name="TextBox 6">
            <a:extLst>
              <a:ext uri="{FF2B5EF4-FFF2-40B4-BE49-F238E27FC236}">
                <a16:creationId xmlns:a16="http://schemas.microsoft.com/office/drawing/2014/main" id="{324AA889-D068-4CC8-B6CB-3AADA66193F0}"/>
              </a:ext>
            </a:extLst>
          </p:cNvPr>
          <p:cNvSpPr txBox="1"/>
          <p:nvPr/>
        </p:nvSpPr>
        <p:spPr>
          <a:xfrm>
            <a:off x="1498599" y="1773959"/>
            <a:ext cx="1515873" cy="2092881"/>
          </a:xfrm>
          <a:prstGeom prst="rect">
            <a:avLst/>
          </a:prstGeom>
          <a:noFill/>
        </p:spPr>
        <p:txBody>
          <a:bodyPr wrap="square" rtlCol="0">
            <a:spAutoFit/>
          </a:bodyPr>
          <a:lstStyle/>
          <a:p>
            <a:pPr algn="r" fontAlgn="base"/>
            <a:r>
              <a:rPr lang="en-US" sz="1400" dirty="0">
                <a:solidFill>
                  <a:schemeClr val="bg1"/>
                </a:solidFill>
                <a:latin typeface="Georgia" panose="02040502050405020303" pitchFamily="18" charset="0"/>
              </a:rPr>
              <a:t>Keep </a:t>
            </a:r>
            <a:r>
              <a:rPr lang="en-US" sz="1400" dirty="0">
                <a:solidFill>
                  <a:schemeClr val="bg1"/>
                </a:solidFill>
                <a:latin typeface="Arial Black" panose="020B0A04020102020204" pitchFamily="34" charset="0"/>
              </a:rPr>
              <a:t>inventory</a:t>
            </a:r>
            <a:r>
              <a:rPr lang="en-US" sz="1400" dirty="0">
                <a:solidFill>
                  <a:schemeClr val="bg1"/>
                </a:solidFill>
                <a:latin typeface="Georgia" panose="02040502050405020303" pitchFamily="18" charset="0"/>
              </a:rPr>
              <a:t> and do not purchase foods that are not used, stored well, or reach the end of their life before use. </a:t>
            </a:r>
          </a:p>
          <a:p>
            <a:endParaRPr lang="en-US" dirty="0">
              <a:solidFill>
                <a:schemeClr val="bg1"/>
              </a:solidFill>
              <a:latin typeface="Georgia" panose="02040502050405020303" pitchFamily="18" charset="0"/>
            </a:endParaRPr>
          </a:p>
        </p:txBody>
      </p:sp>
      <p:sp>
        <p:nvSpPr>
          <p:cNvPr id="10" name="TextBox 9">
            <a:extLst>
              <a:ext uri="{FF2B5EF4-FFF2-40B4-BE49-F238E27FC236}">
                <a16:creationId xmlns:a16="http://schemas.microsoft.com/office/drawing/2014/main" id="{FC7CE504-0108-49AB-87E1-BB135C0EB89F}"/>
              </a:ext>
            </a:extLst>
          </p:cNvPr>
          <p:cNvSpPr txBox="1"/>
          <p:nvPr/>
        </p:nvSpPr>
        <p:spPr>
          <a:xfrm>
            <a:off x="1498598" y="4129561"/>
            <a:ext cx="1515873" cy="2031325"/>
          </a:xfrm>
          <a:prstGeom prst="rect">
            <a:avLst/>
          </a:prstGeom>
          <a:noFill/>
        </p:spPr>
        <p:txBody>
          <a:bodyPr wrap="square" rtlCol="0">
            <a:spAutoFit/>
          </a:bodyPr>
          <a:lstStyle/>
          <a:p>
            <a:pPr algn="r" fontAlgn="base"/>
            <a:r>
              <a:rPr lang="en-US" sz="1400" dirty="0">
                <a:solidFill>
                  <a:schemeClr val="bg1"/>
                </a:solidFill>
                <a:latin typeface="Georgia" panose="02040502050405020303" pitchFamily="18" charset="0"/>
              </a:rPr>
              <a:t>Assign staff to look through pantry, fridge, freezer twice per week and </a:t>
            </a:r>
            <a:r>
              <a:rPr lang="en-US" sz="1400" dirty="0">
                <a:solidFill>
                  <a:schemeClr val="bg1"/>
                </a:solidFill>
                <a:latin typeface="Arial Black" panose="020B0A04020102020204" pitchFamily="34" charset="0"/>
              </a:rPr>
              <a:t>create menu items </a:t>
            </a:r>
            <a:r>
              <a:rPr lang="en-US" sz="1400" dirty="0">
                <a:solidFill>
                  <a:schemeClr val="bg1"/>
                </a:solidFill>
                <a:latin typeface="Georgia" panose="02040502050405020303" pitchFamily="18" charset="0"/>
              </a:rPr>
              <a:t>for foods that need to be used.  </a:t>
            </a:r>
          </a:p>
        </p:txBody>
      </p:sp>
      <p:sp>
        <p:nvSpPr>
          <p:cNvPr id="18" name="TextBox 17">
            <a:extLst>
              <a:ext uri="{FF2B5EF4-FFF2-40B4-BE49-F238E27FC236}">
                <a16:creationId xmlns:a16="http://schemas.microsoft.com/office/drawing/2014/main" id="{1131CC22-733A-4704-945C-1AA9A9294178}"/>
              </a:ext>
            </a:extLst>
          </p:cNvPr>
          <p:cNvSpPr txBox="1"/>
          <p:nvPr/>
        </p:nvSpPr>
        <p:spPr>
          <a:xfrm>
            <a:off x="4395169" y="4114760"/>
            <a:ext cx="1545009" cy="2031325"/>
          </a:xfrm>
          <a:prstGeom prst="rect">
            <a:avLst/>
          </a:prstGeom>
          <a:noFill/>
        </p:spPr>
        <p:txBody>
          <a:bodyPr wrap="square" rtlCol="0">
            <a:spAutoFit/>
          </a:bodyPr>
          <a:lstStyle/>
          <a:p>
            <a:pPr algn="r" fontAlgn="base"/>
            <a:r>
              <a:rPr lang="en-US" sz="1400" dirty="0">
                <a:solidFill>
                  <a:schemeClr val="bg1"/>
                </a:solidFill>
                <a:latin typeface="Georgia" panose="02040502050405020303" pitchFamily="18" charset="0"/>
              </a:rPr>
              <a:t>Purchase </a:t>
            </a:r>
            <a:r>
              <a:rPr lang="en-US" sz="1400" dirty="0">
                <a:solidFill>
                  <a:schemeClr val="bg1"/>
                </a:solidFill>
                <a:latin typeface="Arial Black" panose="020B0A04020102020204" pitchFamily="34" charset="0"/>
              </a:rPr>
              <a:t>ice baths </a:t>
            </a:r>
            <a:r>
              <a:rPr lang="en-US" sz="1400" dirty="0">
                <a:solidFill>
                  <a:schemeClr val="bg1"/>
                </a:solidFill>
                <a:latin typeface="Georgia" panose="02040502050405020303" pitchFamily="18" charset="0"/>
              </a:rPr>
              <a:t>or other cooling equipment and make sure that </a:t>
            </a:r>
            <a:r>
              <a:rPr lang="en-US" sz="1400" dirty="0">
                <a:solidFill>
                  <a:schemeClr val="bg1"/>
                </a:solidFill>
                <a:latin typeface="Arial Black" panose="020B0A04020102020204" pitchFamily="34" charset="0"/>
              </a:rPr>
              <a:t>all staff are trained </a:t>
            </a:r>
            <a:r>
              <a:rPr lang="en-US" sz="1400" dirty="0">
                <a:solidFill>
                  <a:schemeClr val="bg1"/>
                </a:solidFill>
                <a:latin typeface="Georgia" panose="02040502050405020303" pitchFamily="18" charset="0"/>
              </a:rPr>
              <a:t>in effectively using the equipment.</a:t>
            </a:r>
          </a:p>
        </p:txBody>
      </p:sp>
      <p:sp>
        <p:nvSpPr>
          <p:cNvPr id="26" name="Rectangle 25">
            <a:extLst>
              <a:ext uri="{FF2B5EF4-FFF2-40B4-BE49-F238E27FC236}">
                <a16:creationId xmlns:a16="http://schemas.microsoft.com/office/drawing/2014/main" id="{792C2AF6-406F-411C-9C52-AA04E0326729}"/>
              </a:ext>
            </a:extLst>
          </p:cNvPr>
          <p:cNvSpPr/>
          <p:nvPr/>
        </p:nvSpPr>
        <p:spPr>
          <a:xfrm>
            <a:off x="9189040" y="1656873"/>
            <a:ext cx="2743200" cy="21945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F8F89F4-458F-4E4A-8757-AE8F1B77B61A}"/>
              </a:ext>
            </a:extLst>
          </p:cNvPr>
          <p:cNvSpPr/>
          <p:nvPr/>
        </p:nvSpPr>
        <p:spPr>
          <a:xfrm>
            <a:off x="9189040" y="4024665"/>
            <a:ext cx="2743200" cy="21945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278392C-6B40-452C-AF2A-D49DC71746E4}"/>
              </a:ext>
            </a:extLst>
          </p:cNvPr>
          <p:cNvSpPr txBox="1"/>
          <p:nvPr/>
        </p:nvSpPr>
        <p:spPr>
          <a:xfrm>
            <a:off x="10375901" y="1822901"/>
            <a:ext cx="1477990" cy="1815882"/>
          </a:xfrm>
          <a:prstGeom prst="rect">
            <a:avLst/>
          </a:prstGeom>
          <a:noFill/>
        </p:spPr>
        <p:txBody>
          <a:bodyPr wrap="square" rtlCol="0">
            <a:spAutoFit/>
          </a:bodyPr>
          <a:lstStyle/>
          <a:p>
            <a:pPr algn="r" fontAlgn="base"/>
            <a:r>
              <a:rPr lang="en-US" sz="1400" dirty="0">
                <a:solidFill>
                  <a:schemeClr val="bg1"/>
                </a:solidFill>
                <a:latin typeface="Georgia" panose="02040502050405020303" pitchFamily="18" charset="0"/>
              </a:rPr>
              <a:t>Track and maintain </a:t>
            </a:r>
            <a:r>
              <a:rPr lang="en-US" sz="1400" dirty="0">
                <a:solidFill>
                  <a:schemeClr val="bg1"/>
                </a:solidFill>
                <a:latin typeface="Arial Black" panose="020B0A04020102020204" pitchFamily="34" charset="0"/>
              </a:rPr>
              <a:t>temperature logs </a:t>
            </a:r>
            <a:r>
              <a:rPr lang="en-US" sz="1400" dirty="0">
                <a:solidFill>
                  <a:schemeClr val="bg1"/>
                </a:solidFill>
                <a:latin typeface="Georgia" panose="02040502050405020303" pitchFamily="18" charset="0"/>
              </a:rPr>
              <a:t>so that all foods are accounted for and in safe range.</a:t>
            </a:r>
          </a:p>
        </p:txBody>
      </p:sp>
      <p:sp>
        <p:nvSpPr>
          <p:cNvPr id="29" name="TextBox 28">
            <a:extLst>
              <a:ext uri="{FF2B5EF4-FFF2-40B4-BE49-F238E27FC236}">
                <a16:creationId xmlns:a16="http://schemas.microsoft.com/office/drawing/2014/main" id="{F9F7CBFF-03AF-4008-A76F-78DDD697300C}"/>
              </a:ext>
            </a:extLst>
          </p:cNvPr>
          <p:cNvSpPr txBox="1"/>
          <p:nvPr/>
        </p:nvSpPr>
        <p:spPr>
          <a:xfrm>
            <a:off x="10185068" y="4138476"/>
            <a:ext cx="1747172" cy="2400657"/>
          </a:xfrm>
          <a:prstGeom prst="rect">
            <a:avLst/>
          </a:prstGeom>
          <a:noFill/>
        </p:spPr>
        <p:txBody>
          <a:bodyPr wrap="square" rtlCol="0">
            <a:spAutoFit/>
          </a:bodyPr>
          <a:lstStyle/>
          <a:p>
            <a:pPr algn="r" fontAlgn="base"/>
            <a:r>
              <a:rPr lang="en-US" sz="1400" dirty="0">
                <a:solidFill>
                  <a:schemeClr val="bg1"/>
                </a:solidFill>
                <a:latin typeface="Georgia" panose="02040502050405020303" pitchFamily="18" charset="0"/>
              </a:rPr>
              <a:t>Designate staff as </a:t>
            </a:r>
            <a:r>
              <a:rPr lang="en-US" sz="1400" dirty="0">
                <a:solidFill>
                  <a:schemeClr val="bg1"/>
                </a:solidFill>
                <a:latin typeface="Arial Black" panose="020B0A04020102020204" pitchFamily="34" charset="0"/>
              </a:rPr>
              <a:t>on-site food safety managers</a:t>
            </a:r>
            <a:r>
              <a:rPr lang="en-US" sz="1400" dirty="0">
                <a:solidFill>
                  <a:schemeClr val="bg1"/>
                </a:solidFill>
                <a:latin typeface="Georgia" panose="02040502050405020303" pitchFamily="18" charset="0"/>
              </a:rPr>
              <a:t> to ensure that all staff are following food waste reduction and food safety protocols. </a:t>
            </a:r>
          </a:p>
          <a:p>
            <a:pPr algn="r" fontAlgn="base"/>
            <a:endParaRPr lang="en-US" sz="1200" dirty="0">
              <a:solidFill>
                <a:schemeClr val="bg1"/>
              </a:solidFill>
              <a:latin typeface="Georgia" panose="02040502050405020303" pitchFamily="18" charset="0"/>
            </a:endParaRPr>
          </a:p>
          <a:p>
            <a:pPr algn="r" fontAlgn="base"/>
            <a:endParaRPr lang="en-US" sz="1200" dirty="0">
              <a:solidFill>
                <a:schemeClr val="bg1"/>
              </a:solidFill>
              <a:latin typeface="Georgia" panose="02040502050405020303" pitchFamily="18" charset="0"/>
            </a:endParaRPr>
          </a:p>
        </p:txBody>
      </p:sp>
      <p:sp>
        <p:nvSpPr>
          <p:cNvPr id="36" name="Rectangle 35">
            <a:extLst>
              <a:ext uri="{FF2B5EF4-FFF2-40B4-BE49-F238E27FC236}">
                <a16:creationId xmlns:a16="http://schemas.microsoft.com/office/drawing/2014/main" id="{FAADC582-938B-4260-A6DA-EDE58B1598C3}"/>
              </a:ext>
            </a:extLst>
          </p:cNvPr>
          <p:cNvSpPr/>
          <p:nvPr/>
        </p:nvSpPr>
        <p:spPr>
          <a:xfrm>
            <a:off x="3288418" y="1656873"/>
            <a:ext cx="2743200" cy="21945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CDD724D-9E74-485D-B75E-B2F52DED5259}"/>
              </a:ext>
            </a:extLst>
          </p:cNvPr>
          <p:cNvSpPr/>
          <p:nvPr/>
        </p:nvSpPr>
        <p:spPr>
          <a:xfrm>
            <a:off x="6238729" y="1656873"/>
            <a:ext cx="2743200" cy="21945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9C58EAE-C9E5-466D-B900-5AD76CC2A537}"/>
              </a:ext>
            </a:extLst>
          </p:cNvPr>
          <p:cNvSpPr/>
          <p:nvPr/>
        </p:nvSpPr>
        <p:spPr>
          <a:xfrm>
            <a:off x="6238729" y="4024665"/>
            <a:ext cx="2743200" cy="219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B44D3D4-CD71-4A68-8E58-1B262E3963D9}"/>
              </a:ext>
            </a:extLst>
          </p:cNvPr>
          <p:cNvSpPr txBox="1"/>
          <p:nvPr/>
        </p:nvSpPr>
        <p:spPr>
          <a:xfrm>
            <a:off x="7129713" y="1584649"/>
            <a:ext cx="1741494" cy="2431435"/>
          </a:xfrm>
          <a:prstGeom prst="rect">
            <a:avLst/>
          </a:prstGeom>
          <a:noFill/>
        </p:spPr>
        <p:txBody>
          <a:bodyPr wrap="square" rtlCol="0">
            <a:spAutoFit/>
          </a:bodyPr>
          <a:lstStyle/>
          <a:p>
            <a:pPr algn="r" fontAlgn="base"/>
            <a:endParaRPr lang="en-US" sz="1400" b="1" dirty="0">
              <a:solidFill>
                <a:schemeClr val="bg1"/>
              </a:solidFill>
              <a:latin typeface="Georgia" panose="02040502050405020303" pitchFamily="18" charset="0"/>
            </a:endParaRPr>
          </a:p>
          <a:p>
            <a:pPr algn="r" fontAlgn="base"/>
            <a:r>
              <a:rPr lang="en-US" sz="1400" dirty="0">
                <a:solidFill>
                  <a:schemeClr val="bg1"/>
                </a:solidFill>
                <a:latin typeface="Georgia" panose="02040502050405020303" pitchFamily="18" charset="0"/>
              </a:rPr>
              <a:t>Think about </a:t>
            </a:r>
            <a:r>
              <a:rPr lang="en-US" sz="1400" dirty="0">
                <a:solidFill>
                  <a:schemeClr val="bg1"/>
                </a:solidFill>
                <a:latin typeface="Arial Black" panose="020B0A04020102020204" pitchFamily="34" charset="0"/>
              </a:rPr>
              <a:t>portion sizes </a:t>
            </a:r>
            <a:r>
              <a:rPr lang="en-US" sz="1400" dirty="0">
                <a:solidFill>
                  <a:schemeClr val="bg1"/>
                </a:solidFill>
                <a:latin typeface="Georgia" panose="02040502050405020303" pitchFamily="18" charset="0"/>
              </a:rPr>
              <a:t>when storing food. Consider shallow containers and separate food into </a:t>
            </a:r>
            <a:r>
              <a:rPr lang="en-US" sz="1400" dirty="0">
                <a:solidFill>
                  <a:schemeClr val="bg1"/>
                </a:solidFill>
                <a:latin typeface="Arial Black" panose="020B0A04020102020204" pitchFamily="34" charset="0"/>
              </a:rPr>
              <a:t>smaller containers </a:t>
            </a:r>
            <a:r>
              <a:rPr lang="en-US" sz="1400" dirty="0">
                <a:solidFill>
                  <a:schemeClr val="bg1"/>
                </a:solidFill>
                <a:latin typeface="Georgia" panose="02040502050405020303" pitchFamily="18" charset="0"/>
              </a:rPr>
              <a:t>for storage. </a:t>
            </a:r>
            <a:endParaRPr lang="en-US" sz="1200" dirty="0">
              <a:solidFill>
                <a:schemeClr val="bg1"/>
              </a:solidFill>
              <a:latin typeface="Georgia" panose="02040502050405020303" pitchFamily="18" charset="0"/>
            </a:endParaRPr>
          </a:p>
          <a:p>
            <a:pPr algn="r" fontAlgn="base"/>
            <a:endParaRPr lang="en-US" sz="1200" dirty="0">
              <a:solidFill>
                <a:schemeClr val="bg1"/>
              </a:solidFill>
              <a:latin typeface="Georgia" panose="02040502050405020303" pitchFamily="18" charset="0"/>
            </a:endParaRPr>
          </a:p>
        </p:txBody>
      </p:sp>
      <p:sp>
        <p:nvSpPr>
          <p:cNvPr id="39" name="TextBox 38">
            <a:extLst>
              <a:ext uri="{FF2B5EF4-FFF2-40B4-BE49-F238E27FC236}">
                <a16:creationId xmlns:a16="http://schemas.microsoft.com/office/drawing/2014/main" id="{E9CC75B9-EA28-445F-83BB-E2274D0511E3}"/>
              </a:ext>
            </a:extLst>
          </p:cNvPr>
          <p:cNvSpPr txBox="1"/>
          <p:nvPr/>
        </p:nvSpPr>
        <p:spPr>
          <a:xfrm>
            <a:off x="4497235" y="1707760"/>
            <a:ext cx="1423661" cy="2185214"/>
          </a:xfrm>
          <a:prstGeom prst="rect">
            <a:avLst/>
          </a:prstGeom>
          <a:noFill/>
        </p:spPr>
        <p:txBody>
          <a:bodyPr wrap="square" rtlCol="0">
            <a:spAutoFit/>
          </a:bodyPr>
          <a:lstStyle/>
          <a:p>
            <a:pPr algn="ctr" fontAlgn="base"/>
            <a:endParaRPr lang="en-US" sz="1400" b="1" dirty="0">
              <a:solidFill>
                <a:schemeClr val="bg1"/>
              </a:solidFill>
              <a:latin typeface="Georgia" panose="02040502050405020303" pitchFamily="18" charset="0"/>
            </a:endParaRPr>
          </a:p>
          <a:p>
            <a:pPr algn="r" fontAlgn="base"/>
            <a:r>
              <a:rPr lang="en-US" sz="1400" dirty="0">
                <a:solidFill>
                  <a:schemeClr val="bg1"/>
                </a:solidFill>
                <a:latin typeface="Georgia" panose="02040502050405020303" pitchFamily="18" charset="0"/>
              </a:rPr>
              <a:t>Create clear </a:t>
            </a:r>
            <a:r>
              <a:rPr lang="en-US" sz="1400" dirty="0">
                <a:solidFill>
                  <a:schemeClr val="bg1"/>
                </a:solidFill>
                <a:latin typeface="Arial Black" panose="020B0A04020102020204" pitchFamily="34" charset="0"/>
              </a:rPr>
              <a:t>directions on any storage </a:t>
            </a:r>
            <a:r>
              <a:rPr lang="en-US" sz="1400" dirty="0">
                <a:solidFill>
                  <a:schemeClr val="bg1"/>
                </a:solidFill>
                <a:latin typeface="Georgia" panose="02040502050405020303" pitchFamily="18" charset="0"/>
              </a:rPr>
              <a:t>(fridge, freezer, pantry) for all staff to follow. </a:t>
            </a:r>
          </a:p>
          <a:p>
            <a:pPr fontAlgn="base"/>
            <a:endParaRPr lang="en-US" sz="1200" dirty="0">
              <a:solidFill>
                <a:schemeClr val="bg1"/>
              </a:solidFill>
              <a:latin typeface="Georgia" panose="02040502050405020303" pitchFamily="18" charset="0"/>
            </a:endParaRPr>
          </a:p>
          <a:p>
            <a:pPr fontAlgn="base"/>
            <a:endParaRPr lang="en-US" sz="1200" dirty="0">
              <a:solidFill>
                <a:schemeClr val="bg1"/>
              </a:solidFill>
              <a:latin typeface="Georgia" panose="02040502050405020303" pitchFamily="18" charset="0"/>
            </a:endParaRPr>
          </a:p>
        </p:txBody>
      </p:sp>
      <p:sp>
        <p:nvSpPr>
          <p:cNvPr id="40" name="TextBox 39">
            <a:extLst>
              <a:ext uri="{FF2B5EF4-FFF2-40B4-BE49-F238E27FC236}">
                <a16:creationId xmlns:a16="http://schemas.microsoft.com/office/drawing/2014/main" id="{688F1DD0-D958-4D3A-A155-809F4F2C0193}"/>
              </a:ext>
            </a:extLst>
          </p:cNvPr>
          <p:cNvSpPr txBox="1"/>
          <p:nvPr/>
        </p:nvSpPr>
        <p:spPr>
          <a:xfrm>
            <a:off x="7318994" y="4189316"/>
            <a:ext cx="1552214" cy="1600438"/>
          </a:xfrm>
          <a:prstGeom prst="rect">
            <a:avLst/>
          </a:prstGeom>
          <a:noFill/>
        </p:spPr>
        <p:txBody>
          <a:bodyPr wrap="square" rtlCol="0">
            <a:spAutoFit/>
          </a:bodyPr>
          <a:lstStyle/>
          <a:p>
            <a:pPr lvl="2" algn="r" fontAlgn="base"/>
            <a:endParaRPr lang="en-US" sz="1400" b="1" dirty="0">
              <a:solidFill>
                <a:schemeClr val="bg1"/>
              </a:solidFill>
              <a:latin typeface="Georgia" panose="02040502050405020303" pitchFamily="18" charset="0"/>
            </a:endParaRPr>
          </a:p>
          <a:p>
            <a:pPr algn="r" fontAlgn="base"/>
            <a:r>
              <a:rPr lang="en-US" sz="1400" dirty="0">
                <a:solidFill>
                  <a:schemeClr val="bg1"/>
                </a:solidFill>
                <a:latin typeface="Georgia" panose="02040502050405020303" pitchFamily="18" charset="0"/>
              </a:rPr>
              <a:t>Keep several </a:t>
            </a:r>
            <a:r>
              <a:rPr lang="en-US" sz="1200" dirty="0">
                <a:solidFill>
                  <a:schemeClr val="bg1"/>
                </a:solidFill>
                <a:latin typeface="Arial Black" panose="020B0A04020102020204" pitchFamily="34" charset="0"/>
              </a:rPr>
              <a:t>thermometers</a:t>
            </a:r>
            <a:r>
              <a:rPr lang="en-US" sz="1400" dirty="0">
                <a:solidFill>
                  <a:schemeClr val="bg1"/>
                </a:solidFill>
                <a:latin typeface="Arial Black" panose="020B0A04020102020204" pitchFamily="34" charset="0"/>
              </a:rPr>
              <a:t> on site</a:t>
            </a:r>
            <a:r>
              <a:rPr lang="en-US" sz="1400" dirty="0">
                <a:solidFill>
                  <a:schemeClr val="bg1"/>
                </a:solidFill>
                <a:latin typeface="Georgia" panose="02040502050405020303" pitchFamily="18" charset="0"/>
              </a:rPr>
              <a:t> to frequently measure food temperatures. </a:t>
            </a:r>
          </a:p>
        </p:txBody>
      </p:sp>
      <p:pic>
        <p:nvPicPr>
          <p:cNvPr id="3" name="Graphic 2" descr="Checklist">
            <a:extLst>
              <a:ext uri="{FF2B5EF4-FFF2-40B4-BE49-F238E27FC236}">
                <a16:creationId xmlns:a16="http://schemas.microsoft.com/office/drawing/2014/main" id="{B2AC1AFB-67F4-445D-A77D-8741424508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17987" y="2273642"/>
            <a:ext cx="914400" cy="914400"/>
          </a:xfrm>
          <a:prstGeom prst="rect">
            <a:avLst/>
          </a:prstGeom>
        </p:spPr>
      </p:pic>
      <p:pic>
        <p:nvPicPr>
          <p:cNvPr id="6" name="Graphic 5" descr="Register">
            <a:extLst>
              <a:ext uri="{FF2B5EF4-FFF2-40B4-BE49-F238E27FC236}">
                <a16:creationId xmlns:a16="http://schemas.microsoft.com/office/drawing/2014/main" id="{1D7972CE-1653-4F8F-962F-AF5B374850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7973" y="2392333"/>
            <a:ext cx="914400" cy="914400"/>
          </a:xfrm>
          <a:prstGeom prst="rect">
            <a:avLst/>
          </a:prstGeom>
        </p:spPr>
      </p:pic>
      <p:pic>
        <p:nvPicPr>
          <p:cNvPr id="9" name="Graphic 8" descr="Box">
            <a:extLst>
              <a:ext uri="{FF2B5EF4-FFF2-40B4-BE49-F238E27FC236}">
                <a16:creationId xmlns:a16="http://schemas.microsoft.com/office/drawing/2014/main" id="{94966CA9-C27B-4109-96C7-96828FE4ED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04594" y="2392333"/>
            <a:ext cx="914400" cy="914400"/>
          </a:xfrm>
          <a:prstGeom prst="rect">
            <a:avLst/>
          </a:prstGeom>
        </p:spPr>
      </p:pic>
      <p:pic>
        <p:nvPicPr>
          <p:cNvPr id="12" name="Graphic 11" descr="Thermometer">
            <a:extLst>
              <a:ext uri="{FF2B5EF4-FFF2-40B4-BE49-F238E27FC236}">
                <a16:creationId xmlns:a16="http://schemas.microsoft.com/office/drawing/2014/main" id="{FC226737-0D60-43E6-AC24-0D136C468EB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46749" y="4532335"/>
            <a:ext cx="914400" cy="914400"/>
          </a:xfrm>
          <a:prstGeom prst="rect">
            <a:avLst/>
          </a:prstGeom>
        </p:spPr>
      </p:pic>
      <p:pic>
        <p:nvPicPr>
          <p:cNvPr id="14" name="Graphic 13" descr="Person with idea">
            <a:extLst>
              <a:ext uri="{FF2B5EF4-FFF2-40B4-BE49-F238E27FC236}">
                <a16:creationId xmlns:a16="http://schemas.microsoft.com/office/drawing/2014/main" id="{6B8E09C7-874E-451E-A1AD-A8AAE4583CD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4198" y="4673223"/>
            <a:ext cx="914400" cy="914400"/>
          </a:xfrm>
          <a:prstGeom prst="rect">
            <a:avLst/>
          </a:prstGeom>
        </p:spPr>
      </p:pic>
      <p:pic>
        <p:nvPicPr>
          <p:cNvPr id="19" name="Graphic 18" descr="Low temperature">
            <a:extLst>
              <a:ext uri="{FF2B5EF4-FFF2-40B4-BE49-F238E27FC236}">
                <a16:creationId xmlns:a16="http://schemas.microsoft.com/office/drawing/2014/main" id="{57425A43-8CC1-4391-BC9F-EDA7092CF95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80769" y="4532335"/>
            <a:ext cx="914400" cy="914400"/>
          </a:xfrm>
          <a:prstGeom prst="rect">
            <a:avLst/>
          </a:prstGeom>
        </p:spPr>
      </p:pic>
      <p:pic>
        <p:nvPicPr>
          <p:cNvPr id="24" name="Graphic 23" descr="Gauge">
            <a:extLst>
              <a:ext uri="{FF2B5EF4-FFF2-40B4-BE49-F238E27FC236}">
                <a16:creationId xmlns:a16="http://schemas.microsoft.com/office/drawing/2014/main" id="{1BB1786E-09D8-4079-A1A6-F843D472F7E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461501" y="2343166"/>
            <a:ext cx="914400" cy="914400"/>
          </a:xfrm>
          <a:prstGeom prst="rect">
            <a:avLst/>
          </a:prstGeom>
        </p:spPr>
      </p:pic>
      <p:pic>
        <p:nvPicPr>
          <p:cNvPr id="31" name="Graphic 30" descr="Life jacket">
            <a:extLst>
              <a:ext uri="{FF2B5EF4-FFF2-40B4-BE49-F238E27FC236}">
                <a16:creationId xmlns:a16="http://schemas.microsoft.com/office/drawing/2014/main" id="{32C7F55A-B70E-4B8A-8EC0-FE1DEA0BD8B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270668" y="4556009"/>
            <a:ext cx="914400" cy="914400"/>
          </a:xfrm>
          <a:prstGeom prst="rect">
            <a:avLst/>
          </a:prstGeom>
        </p:spPr>
      </p:pic>
    </p:spTree>
    <p:extLst>
      <p:ext uri="{BB962C8B-B14F-4D97-AF65-F5344CB8AC3E}">
        <p14:creationId xmlns:p14="http://schemas.microsoft.com/office/powerpoint/2010/main" val="3327022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503E2F-AB63-482E-AE03-7F2E9CB0785D}"/>
              </a:ext>
            </a:extLst>
          </p:cNvPr>
          <p:cNvSpPr/>
          <p:nvPr/>
        </p:nvSpPr>
        <p:spPr>
          <a:xfrm>
            <a:off x="0" y="2387140"/>
            <a:ext cx="12192000" cy="25581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33DB8F91-7881-4C1C-95D4-39698812158D}"/>
              </a:ext>
            </a:extLst>
          </p:cNvPr>
          <p:cNvPicPr>
            <a:picLocks noGrp="1" noChangeAspect="1"/>
          </p:cNvPicPr>
          <p:nvPr>
            <p:ph idx="10"/>
          </p:nvPr>
        </p:nvPicPr>
        <p:blipFill>
          <a:blip r:embed="rId3">
            <a:alphaModFix amt="70000"/>
          </a:blip>
          <a:stretch>
            <a:fillRect/>
          </a:stretch>
        </p:blipFill>
        <p:spPr>
          <a:xfrm>
            <a:off x="5238208" y="-18221"/>
            <a:ext cx="6953792" cy="6963307"/>
          </a:xfrm>
          <a:prstGeom prst="rect">
            <a:avLst/>
          </a:prstGeom>
        </p:spPr>
      </p:pic>
      <p:sp>
        <p:nvSpPr>
          <p:cNvPr id="3" name="Content Placeholder 2">
            <a:extLst>
              <a:ext uri="{FF2B5EF4-FFF2-40B4-BE49-F238E27FC236}">
                <a16:creationId xmlns:a16="http://schemas.microsoft.com/office/drawing/2014/main" id="{B68269CE-0278-4985-9054-042D80487D48}"/>
              </a:ext>
            </a:extLst>
          </p:cNvPr>
          <p:cNvSpPr>
            <a:spLocks noGrp="1"/>
          </p:cNvSpPr>
          <p:nvPr>
            <p:ph idx="1"/>
          </p:nvPr>
        </p:nvSpPr>
        <p:spPr>
          <a:xfrm>
            <a:off x="252550" y="2387140"/>
            <a:ext cx="4733108" cy="2558143"/>
          </a:xfrm>
        </p:spPr>
        <p:txBody>
          <a:bodyPr vert="horz" lIns="91440" tIns="45720" rIns="91440" bIns="45720" rtlCol="0" anchor="t">
            <a:noAutofit/>
          </a:bodyPr>
          <a:lstStyle/>
          <a:p>
            <a:pPr marL="285750" indent="-285750">
              <a:buFont typeface="Wingdings" panose="05000000000000000000" pitchFamily="2" charset="2"/>
              <a:buChar char="ü"/>
            </a:pPr>
            <a:endParaRPr lang="en-US" dirty="0">
              <a:latin typeface="Georgia"/>
            </a:endParaRPr>
          </a:p>
          <a:p>
            <a:pPr marL="285750" indent="-285750">
              <a:buFont typeface="Wingdings" panose="05000000000000000000" pitchFamily="2" charset="2"/>
              <a:buChar char="ü"/>
            </a:pPr>
            <a:r>
              <a:rPr lang="en-US" dirty="0">
                <a:latin typeface="Georgia"/>
              </a:rPr>
              <a:t>What are some of the most </a:t>
            </a:r>
            <a:r>
              <a:rPr lang="en-US">
                <a:latin typeface="Georgia"/>
              </a:rPr>
              <a:t>common </a:t>
            </a:r>
            <a:r>
              <a:rPr lang="en-US" dirty="0">
                <a:latin typeface="Georgia"/>
              </a:rPr>
              <a:t>reasons food establishments throw out good food?</a:t>
            </a:r>
            <a:r>
              <a:rPr lang="en-US">
                <a:latin typeface="Georgia"/>
              </a:rPr>
              <a:t> </a:t>
            </a:r>
            <a:endParaRPr lang="en-US" dirty="0">
              <a:latin typeface="Georgia"/>
            </a:endParaRPr>
          </a:p>
          <a:p>
            <a:pPr marL="285750" indent="-285750">
              <a:buFont typeface="Wingdings" panose="05000000000000000000" pitchFamily="2" charset="2"/>
              <a:buChar char="ü"/>
            </a:pPr>
            <a:r>
              <a:rPr lang="en-US" dirty="0">
                <a:latin typeface="Georgia"/>
              </a:rPr>
              <a:t>What message resonates most with food facilities (cost savings, environment, etc.)</a:t>
            </a:r>
          </a:p>
          <a:p>
            <a:pPr marL="285750" indent="-285750">
              <a:buFont typeface="Wingdings" panose="05000000000000000000" pitchFamily="2" charset="2"/>
              <a:buChar char="ü"/>
            </a:pPr>
            <a:r>
              <a:rPr lang="en-US" dirty="0"/>
              <a:t>Are there opportunities for you to provide education about food waste during your inspections?</a:t>
            </a:r>
            <a:endParaRPr lang="en-US" dirty="0">
              <a:latin typeface="Georgia"/>
            </a:endParaRPr>
          </a:p>
        </p:txBody>
      </p:sp>
      <p:sp>
        <p:nvSpPr>
          <p:cNvPr id="11" name="Title 3">
            <a:extLst>
              <a:ext uri="{FF2B5EF4-FFF2-40B4-BE49-F238E27FC236}">
                <a16:creationId xmlns:a16="http://schemas.microsoft.com/office/drawing/2014/main" id="{8BF19F55-AA31-43D8-9EF7-161BFBBB3A61}"/>
              </a:ext>
            </a:extLst>
          </p:cNvPr>
          <p:cNvSpPr>
            <a:spLocks noGrp="1"/>
          </p:cNvSpPr>
          <p:nvPr>
            <p:ph type="title"/>
          </p:nvPr>
        </p:nvSpPr>
        <p:spPr>
          <a:xfrm>
            <a:off x="454152" y="535880"/>
            <a:ext cx="4531505" cy="777633"/>
          </a:xfrm>
        </p:spPr>
        <p:txBody>
          <a:bodyPr/>
          <a:lstStyle/>
          <a:p>
            <a:r>
              <a:rPr lang="en-US">
                <a:latin typeface="Arial Black" panose="020B0A04020102020204" pitchFamily="34" charset="0"/>
              </a:rPr>
              <a:t>WHAT ARE YOU SEEING IN YOUR COMMUNITY?</a:t>
            </a:r>
          </a:p>
        </p:txBody>
      </p:sp>
    </p:spTree>
    <p:extLst>
      <p:ext uri="{BB962C8B-B14F-4D97-AF65-F5344CB8AC3E}">
        <p14:creationId xmlns:p14="http://schemas.microsoft.com/office/powerpoint/2010/main" val="1048042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BF480D-69AD-8141-8213-88B72880163D}"/>
              </a:ext>
            </a:extLst>
          </p:cNvPr>
          <p:cNvPicPr>
            <a:picLocks noChangeAspect="1"/>
          </p:cNvPicPr>
          <p:nvPr/>
        </p:nvPicPr>
        <p:blipFill rotWithShape="1">
          <a:blip r:embed="rId3">
            <a:alphaModFix amt="70000"/>
          </a:blip>
          <a:srcRect t="7708" b="7917"/>
          <a:stretch/>
        </p:blipFill>
        <p:spPr>
          <a:xfrm>
            <a:off x="0" y="-1"/>
            <a:ext cx="12192000" cy="6858001"/>
          </a:xfrm>
          <a:prstGeom prst="rect">
            <a:avLst/>
          </a:prstGeom>
        </p:spPr>
      </p:pic>
      <p:sp>
        <p:nvSpPr>
          <p:cNvPr id="21" name="Rectangle 20">
            <a:extLst>
              <a:ext uri="{FF2B5EF4-FFF2-40B4-BE49-F238E27FC236}">
                <a16:creationId xmlns:a16="http://schemas.microsoft.com/office/drawing/2014/main" id="{95B97DB2-7194-4205-A687-48E41F353745}"/>
              </a:ext>
            </a:extLst>
          </p:cNvPr>
          <p:cNvSpPr/>
          <p:nvPr/>
        </p:nvSpPr>
        <p:spPr>
          <a:xfrm>
            <a:off x="1820426" y="2876880"/>
            <a:ext cx="8551148" cy="584775"/>
          </a:xfrm>
          <a:prstGeom prst="rect">
            <a:avLst/>
          </a:prstGeom>
        </p:spPr>
        <p:txBody>
          <a:bodyPr wrap="square" lIns="0" tIns="0" rIns="0" bIns="9144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solidFill>
                  <a:srgbClr val="FFFFFF"/>
                </a:solidFill>
                <a:latin typeface="Arial Black"/>
                <a:ea typeface="Tw Cen MT Condensed Bold" charset="0"/>
                <a:cs typeface="Arial Black" panose="020B0604020202020204" pitchFamily="34" charset="0"/>
              </a:rPr>
              <a:t>SAFE FOOD DONATION</a:t>
            </a:r>
            <a:endParaRPr lang="en-US" sz="6600" b="0" i="0" u="none" strike="noStrike" kern="1200" cap="none" spc="0" normalizeH="0" baseline="0" noProof="0">
              <a:ln>
                <a:noFill/>
              </a:ln>
              <a:solidFill>
                <a:srgbClr val="FFFFFF"/>
              </a:solidFill>
              <a:effectLst/>
              <a:uLnTx/>
              <a:uFillTx/>
              <a:latin typeface="Arial Black" panose="020B0604020202020204" pitchFamily="34" charset="0"/>
              <a:ea typeface="Tw Cen MT Condensed Bold" charset="0"/>
              <a:cs typeface="Arial Black" panose="020B0604020202020204" pitchFamily="34" charset="0"/>
            </a:endParaRPr>
          </a:p>
        </p:txBody>
      </p:sp>
    </p:spTree>
    <p:extLst>
      <p:ext uri="{BB962C8B-B14F-4D97-AF65-F5344CB8AC3E}">
        <p14:creationId xmlns:p14="http://schemas.microsoft.com/office/powerpoint/2010/main" val="111853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8C24055-32CA-4A3D-974B-ADBEE647F964}"/>
              </a:ext>
            </a:extLst>
          </p:cNvPr>
          <p:cNvSpPr/>
          <p:nvPr/>
        </p:nvSpPr>
        <p:spPr>
          <a:xfrm>
            <a:off x="0" y="4061181"/>
            <a:ext cx="12192000" cy="1941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439865-DA34-4605-AC79-D33E86EB7BCF}"/>
              </a:ext>
            </a:extLst>
          </p:cNvPr>
          <p:cNvSpPr/>
          <p:nvPr/>
        </p:nvSpPr>
        <p:spPr>
          <a:xfrm>
            <a:off x="4628320" y="4438604"/>
            <a:ext cx="7563680" cy="118648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highlight>
                  <a:srgbClr val="FFFF00"/>
                </a:highlight>
                <a:latin typeface="Arial Black"/>
              </a:rPr>
              <a:t>[YOUR CITY] meal gap = [x] million meals per year</a:t>
            </a:r>
          </a:p>
          <a:p>
            <a:pPr algn="ctr"/>
            <a:endParaRPr lang="en-US" sz="1600" dirty="0">
              <a:solidFill>
                <a:schemeClr val="tx1"/>
              </a:solidFill>
              <a:latin typeface="Georgia" panose="02040502050405020303" pitchFamily="18" charset="0"/>
            </a:endParaRPr>
          </a:p>
          <a:p>
            <a:pPr algn="ctr"/>
            <a:r>
              <a:rPr lang="en-US" sz="1600" dirty="0">
                <a:solidFill>
                  <a:schemeClr val="tx1"/>
                </a:solidFill>
                <a:latin typeface="Georgia"/>
              </a:rPr>
              <a:t>National meal gap = 6.3 billion meals per year (2018)</a:t>
            </a:r>
          </a:p>
        </p:txBody>
      </p:sp>
      <p:sp>
        <p:nvSpPr>
          <p:cNvPr id="2" name="Title 1">
            <a:extLst>
              <a:ext uri="{FF2B5EF4-FFF2-40B4-BE49-F238E27FC236}">
                <a16:creationId xmlns:a16="http://schemas.microsoft.com/office/drawing/2014/main" id="{D6F47B5C-02D1-D049-9B32-587DB5B79CAD}"/>
              </a:ext>
            </a:extLst>
          </p:cNvPr>
          <p:cNvSpPr>
            <a:spLocks noGrp="1"/>
          </p:cNvSpPr>
          <p:nvPr>
            <p:ph type="title"/>
          </p:nvPr>
        </p:nvSpPr>
        <p:spPr>
          <a:xfrm>
            <a:off x="5159828" y="409574"/>
            <a:ext cx="6578019" cy="777633"/>
          </a:xfrm>
        </p:spPr>
        <p:txBody>
          <a:bodyPr/>
          <a:lstStyle/>
          <a:p>
            <a:r>
              <a:rPr lang="en-US"/>
              <a:t>FOOD INSECURITY IN [YOUR CITY] </a:t>
            </a:r>
          </a:p>
        </p:txBody>
      </p:sp>
      <p:pic>
        <p:nvPicPr>
          <p:cNvPr id="9" name="Content Placeholder 8">
            <a:extLst>
              <a:ext uri="{FF2B5EF4-FFF2-40B4-BE49-F238E27FC236}">
                <a16:creationId xmlns:a16="http://schemas.microsoft.com/office/drawing/2014/main" id="{BC93154C-9D86-4001-BC2D-09980E14FF0F}"/>
              </a:ext>
            </a:extLst>
          </p:cNvPr>
          <p:cNvPicPr>
            <a:picLocks noGrp="1" noChangeAspect="1"/>
          </p:cNvPicPr>
          <p:nvPr>
            <p:ph idx="1"/>
          </p:nvPr>
        </p:nvPicPr>
        <p:blipFill rotWithShape="1">
          <a:blip r:embed="rId3">
            <a:alphaModFix amt="70000"/>
          </a:blip>
          <a:srcRect l="48657" r="7407"/>
          <a:stretch/>
        </p:blipFill>
        <p:spPr>
          <a:xfrm>
            <a:off x="0" y="0"/>
            <a:ext cx="4628320" cy="6858000"/>
          </a:xfrm>
        </p:spPr>
      </p:pic>
      <p:sp>
        <p:nvSpPr>
          <p:cNvPr id="4" name="Footer Placeholder 3">
            <a:extLst>
              <a:ext uri="{FF2B5EF4-FFF2-40B4-BE49-F238E27FC236}">
                <a16:creationId xmlns:a16="http://schemas.microsoft.com/office/drawing/2014/main" id="{E0E93B56-3CE7-A44E-8FEA-BA066A95B0C3}"/>
              </a:ext>
            </a:extLst>
          </p:cNvPr>
          <p:cNvSpPr>
            <a:spLocks noGrp="1"/>
          </p:cNvSpPr>
          <p:nvPr>
            <p:ph type="ftr" sz="quarter" idx="11"/>
          </p:nvPr>
        </p:nvSpPr>
        <p:spPr>
          <a:xfrm>
            <a:off x="3063432" y="6065131"/>
            <a:ext cx="8674415" cy="365125"/>
          </a:xfrm>
        </p:spPr>
        <p:txBody>
          <a:bodyPr/>
          <a:lstStyle/>
          <a:p>
            <a:r>
              <a:rPr lang="en-US" dirty="0"/>
              <a:t>Source: Food Security Status of U.S. Households in 2020,” USDA Economic Research Service, </a:t>
            </a:r>
            <a:r>
              <a:rPr lang="en-US" dirty="0">
                <a:hlinkClick r:id="rId4"/>
              </a:rPr>
              <a:t>https://www.ers.usda.gov/topics/food-nutrition-assistance/food-security-in-the-us/key-statistics-graphics.aspx</a:t>
            </a:r>
            <a:r>
              <a:rPr lang="en-US" dirty="0"/>
              <a:t> </a:t>
            </a:r>
          </a:p>
          <a:p>
            <a:r>
              <a:rPr lang="en-US" dirty="0"/>
              <a:t>Photo: Steve </a:t>
            </a:r>
            <a:r>
              <a:rPr lang="en-US" dirty="0" err="1"/>
              <a:t>Debenport</a:t>
            </a:r>
            <a:r>
              <a:rPr lang="en-US" dirty="0"/>
              <a:t>/iStock</a:t>
            </a:r>
          </a:p>
        </p:txBody>
      </p:sp>
      <p:sp>
        <p:nvSpPr>
          <p:cNvPr id="12" name="TextBox 11">
            <a:extLst>
              <a:ext uri="{FF2B5EF4-FFF2-40B4-BE49-F238E27FC236}">
                <a16:creationId xmlns:a16="http://schemas.microsoft.com/office/drawing/2014/main" id="{46B1A77A-7E76-406F-BCD1-5367DD12743E}"/>
              </a:ext>
            </a:extLst>
          </p:cNvPr>
          <p:cNvSpPr txBox="1"/>
          <p:nvPr/>
        </p:nvSpPr>
        <p:spPr>
          <a:xfrm>
            <a:off x="5136850" y="2273176"/>
            <a:ext cx="6291943" cy="1508105"/>
          </a:xfrm>
          <a:prstGeom prst="rect">
            <a:avLst/>
          </a:prstGeom>
          <a:noFill/>
        </p:spPr>
        <p:txBody>
          <a:bodyPr wrap="square" rtlCol="0">
            <a:spAutoFit/>
          </a:bodyPr>
          <a:lstStyle/>
          <a:p>
            <a:pPr marL="285750" indent="-285750">
              <a:buFont typeface="Wingdings" panose="05000000000000000000" pitchFamily="2" charset="2"/>
              <a:buChar char="ü"/>
            </a:pPr>
            <a:r>
              <a:rPr lang="en-US" sz="1600" dirty="0">
                <a:latin typeface="Georgia" panose="02040502050405020303" pitchFamily="18" charset="0"/>
              </a:rPr>
              <a:t>  </a:t>
            </a:r>
            <a:r>
              <a:rPr lang="en-US" sz="2800" dirty="0">
                <a:latin typeface="Arial Black" panose="020B0A04020102020204" pitchFamily="34" charset="0"/>
              </a:rPr>
              <a:t>1 in </a:t>
            </a:r>
            <a:r>
              <a:rPr lang="en-US" sz="2800" dirty="0">
                <a:highlight>
                  <a:srgbClr val="FFFF00"/>
                </a:highlight>
                <a:latin typeface="Arial Black" panose="020B0A04020102020204" pitchFamily="34" charset="0"/>
              </a:rPr>
              <a:t>X</a:t>
            </a:r>
            <a:r>
              <a:rPr lang="en-US" sz="2800" dirty="0">
                <a:latin typeface="Arial Black" panose="020B0A04020102020204" pitchFamily="34" charset="0"/>
              </a:rPr>
              <a:t> </a:t>
            </a:r>
            <a:r>
              <a:rPr lang="en-US" sz="1400" dirty="0">
                <a:latin typeface="Georgia" panose="02040502050405020303" pitchFamily="18" charset="0"/>
              </a:rPr>
              <a:t>people in [Your City] are food insecure</a:t>
            </a:r>
          </a:p>
          <a:p>
            <a:pPr marL="457200" indent="-457200">
              <a:buFont typeface="Wingdings" panose="05000000000000000000" pitchFamily="2" charset="2"/>
              <a:buChar char="ü"/>
            </a:pPr>
            <a:r>
              <a:rPr lang="en-US" sz="1600" dirty="0">
                <a:latin typeface="Georgia" panose="02040502050405020303" pitchFamily="18" charset="0"/>
              </a:rPr>
              <a:t>That is </a:t>
            </a:r>
            <a:r>
              <a:rPr lang="en-US" sz="3200" dirty="0">
                <a:highlight>
                  <a:srgbClr val="FFFF00"/>
                </a:highlight>
                <a:latin typeface="Arial Black" panose="020B0A04020102020204" pitchFamily="34" charset="0"/>
              </a:rPr>
              <a:t>X</a:t>
            </a:r>
            <a:r>
              <a:rPr lang="en-US" sz="3200" dirty="0">
                <a:latin typeface="Arial Black" panose="020B0A04020102020204" pitchFamily="34" charset="0"/>
              </a:rPr>
              <a:t>% </a:t>
            </a:r>
            <a:r>
              <a:rPr lang="en-US" sz="1600" dirty="0">
                <a:latin typeface="Georgia" panose="02040502050405020303" pitchFamily="18" charset="0"/>
              </a:rPr>
              <a:t>of the population</a:t>
            </a:r>
          </a:p>
          <a:p>
            <a:pPr marL="457200" indent="-457200">
              <a:buFont typeface="Wingdings" panose="05000000000000000000" pitchFamily="2" charset="2"/>
              <a:buChar char="ü"/>
            </a:pPr>
            <a:r>
              <a:rPr lang="en-US" sz="1600" dirty="0">
                <a:latin typeface="Georgia" panose="02040502050405020303" pitchFamily="18" charset="0"/>
              </a:rPr>
              <a:t>Compared to</a:t>
            </a:r>
            <a:r>
              <a:rPr lang="en-US" sz="1600" dirty="0">
                <a:latin typeface="Arial Black" panose="020B0A04020102020204" pitchFamily="34" charset="0"/>
              </a:rPr>
              <a:t> </a:t>
            </a:r>
            <a:r>
              <a:rPr lang="en-US" sz="3200" dirty="0">
                <a:highlight>
                  <a:srgbClr val="FFFF00"/>
                </a:highlight>
                <a:latin typeface="Arial Black" panose="020B0A04020102020204" pitchFamily="34" charset="0"/>
              </a:rPr>
              <a:t>10.5% </a:t>
            </a:r>
            <a:r>
              <a:rPr lang="en-US" sz="1600" dirty="0">
                <a:latin typeface="Georgia" panose="02040502050405020303" pitchFamily="18" charset="0"/>
              </a:rPr>
              <a:t>nationally (2020)</a:t>
            </a:r>
            <a:endParaRPr lang="en-US" sz="2000" dirty="0">
              <a:latin typeface="Georgia" panose="02040502050405020303" pitchFamily="18" charset="0"/>
            </a:endParaRPr>
          </a:p>
        </p:txBody>
      </p:sp>
    </p:spTree>
    <p:extLst>
      <p:ext uri="{BB962C8B-B14F-4D97-AF65-F5344CB8AC3E}">
        <p14:creationId xmlns:p14="http://schemas.microsoft.com/office/powerpoint/2010/main" val="2585940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47B5C-02D1-D049-9B32-587DB5B79CAD}"/>
              </a:ext>
            </a:extLst>
          </p:cNvPr>
          <p:cNvSpPr>
            <a:spLocks noGrp="1"/>
          </p:cNvSpPr>
          <p:nvPr>
            <p:ph type="title"/>
          </p:nvPr>
        </p:nvSpPr>
        <p:spPr>
          <a:xfrm>
            <a:off x="242509" y="353318"/>
            <a:ext cx="5641848" cy="1755293"/>
          </a:xfrm>
        </p:spPr>
        <p:txBody>
          <a:bodyPr/>
          <a:lstStyle/>
          <a:p>
            <a:r>
              <a:rPr lang="en-US" spc="-20">
                <a:latin typeface="Arial Black"/>
              </a:rPr>
              <a:t>THE LINK BETWEEN WASTING FOOD AND FOOD RESCUE</a:t>
            </a:r>
            <a:endParaRPr lang="en-US">
              <a:latin typeface="Arial Black"/>
            </a:endParaRPr>
          </a:p>
        </p:txBody>
      </p:sp>
      <p:sp>
        <p:nvSpPr>
          <p:cNvPr id="5" name="Rectangle 4">
            <a:extLst>
              <a:ext uri="{FF2B5EF4-FFF2-40B4-BE49-F238E27FC236}">
                <a16:creationId xmlns:a16="http://schemas.microsoft.com/office/drawing/2014/main" id="{D1A9929C-7A96-794B-9FA9-C78BB96D7A29}"/>
              </a:ext>
            </a:extLst>
          </p:cNvPr>
          <p:cNvSpPr/>
          <p:nvPr/>
        </p:nvSpPr>
        <p:spPr>
          <a:xfrm>
            <a:off x="242509" y="2070101"/>
            <a:ext cx="6005891" cy="2654300"/>
          </a:xfrm>
          <a:prstGeom prst="rect">
            <a:avLst/>
          </a:prstGeom>
        </p:spPr>
        <p:txBody>
          <a:bodyPr wrap="square" lIns="91440" tIns="45720" rIns="91440" bIns="45720" anchor="ctr">
            <a:noAutofit/>
          </a:bodyPr>
          <a:lstStyle/>
          <a:p>
            <a:pPr marR="5080" algn="ctr">
              <a:spcAft>
                <a:spcPts val="1200"/>
              </a:spcAft>
              <a:tabLst>
                <a:tab pos="241300" algn="l"/>
              </a:tabLst>
            </a:pPr>
            <a:r>
              <a:rPr lang="en-US" sz="2000" i="1" spc="-40">
                <a:latin typeface="Georgia"/>
                <a:cs typeface="Arial"/>
              </a:rPr>
              <a:t>Food rescue is not a solution to hunger, which stems from complex problems like income and access. </a:t>
            </a:r>
          </a:p>
          <a:p>
            <a:pPr marL="285750" marR="5080" indent="-285750">
              <a:spcAft>
                <a:spcPts val="1200"/>
              </a:spcAft>
              <a:buFont typeface="Arial" panose="020B0604020202020204" pitchFamily="34" charset="0"/>
              <a:buChar char="•"/>
              <a:tabLst>
                <a:tab pos="241300" algn="l"/>
              </a:tabLst>
            </a:pPr>
            <a:r>
              <a:rPr lang="en-US" sz="1600" spc="-40">
                <a:latin typeface="Arial Black"/>
                <a:cs typeface="Arial"/>
              </a:rPr>
              <a:t>Expanding safe donation of surplus food can be part of the near-term solution </a:t>
            </a:r>
          </a:p>
          <a:p>
            <a:pPr marL="285750" marR="5080" indent="-285750">
              <a:spcAft>
                <a:spcPts val="1200"/>
              </a:spcAft>
              <a:buFont typeface="Arial" panose="020B0604020202020204" pitchFamily="34" charset="0"/>
              <a:buChar char="•"/>
              <a:tabLst>
                <a:tab pos="241300" algn="l"/>
              </a:tabLst>
            </a:pPr>
            <a:r>
              <a:rPr lang="en-US" sz="1600" spc="-40">
                <a:latin typeface="Arial Black" panose="020B0A04020102020204" pitchFamily="34" charset="0"/>
                <a:cs typeface="Arial"/>
              </a:rPr>
              <a:t>Safe, healthy surplus food can be found across almost all city sectors</a:t>
            </a:r>
            <a:endParaRPr lang="en-US" sz="1600" spc="-40">
              <a:latin typeface="Arial Black" panose="020B0A040201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7A59923-F74A-4F91-836C-0FB63302F493}"/>
              </a:ext>
            </a:extLst>
          </p:cNvPr>
          <p:cNvSpPr/>
          <p:nvPr/>
        </p:nvSpPr>
        <p:spPr>
          <a:xfrm>
            <a:off x="0" y="4724401"/>
            <a:ext cx="12192000" cy="13080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8404681-FDD6-443F-BE4A-22FB4BF9EE57}"/>
              </a:ext>
            </a:extLst>
          </p:cNvPr>
          <p:cNvSpPr txBox="1"/>
          <p:nvPr/>
        </p:nvSpPr>
        <p:spPr>
          <a:xfrm>
            <a:off x="242509" y="4955282"/>
            <a:ext cx="6005891" cy="1077218"/>
          </a:xfrm>
          <a:prstGeom prst="rect">
            <a:avLst/>
          </a:prstGeom>
          <a:noFill/>
        </p:spPr>
        <p:txBody>
          <a:bodyPr wrap="square" lIns="91440" tIns="45720" rIns="91440" bIns="45720" rtlCol="0" anchor="t">
            <a:spAutoFit/>
          </a:bodyPr>
          <a:lstStyle/>
          <a:p>
            <a:pPr algn="ctr"/>
            <a:r>
              <a:rPr lang="en-US" spc="-40">
                <a:solidFill>
                  <a:schemeClr val="bg1"/>
                </a:solidFill>
                <a:latin typeface="Georgia"/>
                <a:cs typeface="Arial"/>
              </a:rPr>
              <a:t>In one study, three cities that maximized food rescue could see up to </a:t>
            </a:r>
            <a:r>
              <a:rPr lang="en-US" sz="2800" b="1" spc="-40">
                <a:solidFill>
                  <a:schemeClr val="bg1"/>
                </a:solidFill>
                <a:latin typeface="Georgia"/>
                <a:cs typeface="Arial"/>
              </a:rPr>
              <a:t>48% </a:t>
            </a:r>
            <a:r>
              <a:rPr lang="en-US" spc="-40">
                <a:solidFill>
                  <a:schemeClr val="bg1"/>
                </a:solidFill>
                <a:latin typeface="Georgia"/>
                <a:cs typeface="Arial"/>
              </a:rPr>
              <a:t>of their meal gaps filled</a:t>
            </a:r>
            <a:endParaRPr lang="en-US" spc="-40">
              <a:solidFill>
                <a:schemeClr val="bg1"/>
              </a:solidFill>
              <a:latin typeface="Georgia" panose="02040502050405020303" pitchFamily="18" charset="0"/>
              <a:cs typeface="Arial" panose="020B0604020202020204" pitchFamily="34" charset="0"/>
            </a:endParaRPr>
          </a:p>
          <a:p>
            <a:endParaRPr lang="en-US"/>
          </a:p>
        </p:txBody>
      </p:sp>
      <p:pic>
        <p:nvPicPr>
          <p:cNvPr id="13" name="Picture 12">
            <a:extLst>
              <a:ext uri="{FF2B5EF4-FFF2-40B4-BE49-F238E27FC236}">
                <a16:creationId xmlns:a16="http://schemas.microsoft.com/office/drawing/2014/main" id="{2E531D79-EEFF-446A-A131-D6AE648C83C4}"/>
              </a:ext>
              <a:ext uri="{C183D7F6-B498-43B3-948B-1728B52AA6E4}">
                <adec:decorative xmlns:adec="http://schemas.microsoft.com/office/drawing/2017/decorative" val="1"/>
              </a:ext>
            </a:extLst>
          </p:cNvPr>
          <p:cNvPicPr>
            <a:picLocks noChangeAspect="1"/>
          </p:cNvPicPr>
          <p:nvPr/>
        </p:nvPicPr>
        <p:blipFill rotWithShape="1">
          <a:blip r:embed="rId3">
            <a:alphaModFix amt="69000"/>
          </a:blip>
          <a:srcRect l="33086" r="9136"/>
          <a:stretch/>
        </p:blipFill>
        <p:spPr>
          <a:xfrm>
            <a:off x="6248400" y="0"/>
            <a:ext cx="5943600" cy="6845300"/>
          </a:xfrm>
          <a:prstGeom prst="rect">
            <a:avLst/>
          </a:prstGeom>
        </p:spPr>
      </p:pic>
      <p:sp>
        <p:nvSpPr>
          <p:cNvPr id="4" name="Footer Placeholder 3">
            <a:extLst>
              <a:ext uri="{FF2B5EF4-FFF2-40B4-BE49-F238E27FC236}">
                <a16:creationId xmlns:a16="http://schemas.microsoft.com/office/drawing/2014/main" id="{E0E93B56-3CE7-A44E-8FEA-BA066A95B0C3}"/>
              </a:ext>
            </a:extLst>
          </p:cNvPr>
          <p:cNvSpPr>
            <a:spLocks noGrp="1"/>
          </p:cNvSpPr>
          <p:nvPr>
            <p:ph type="ftr" sz="quarter" idx="11"/>
          </p:nvPr>
        </p:nvSpPr>
        <p:spPr>
          <a:xfrm>
            <a:off x="379476" y="6032500"/>
            <a:ext cx="11737848" cy="365125"/>
          </a:xfrm>
        </p:spPr>
        <p:txBody>
          <a:bodyPr/>
          <a:lstStyle/>
          <a:p>
            <a:r>
              <a:rPr lang="en-US" sz="800" b="1"/>
              <a:t>Source: </a:t>
            </a:r>
            <a:r>
              <a:rPr lang="en-US"/>
              <a:t>Modeling the Potential to Increase Food Rescue – Denver, Nashville and New York City, NRDC, 2019, </a:t>
            </a:r>
            <a:r>
              <a:rPr lang="en-US">
                <a:hlinkClick r:id="rId4"/>
              </a:rPr>
              <a:t>https://www.nrdc.org/sites/default/files/modeling-potential-increase-food-rescue-report.pdf</a:t>
            </a:r>
            <a:endParaRPr lang="en-US"/>
          </a:p>
          <a:p>
            <a:r>
              <a:rPr lang="en-US" sz="800" b="1"/>
              <a:t>Photo: </a:t>
            </a:r>
            <a:r>
              <a:rPr lang="en-US" sz="800" b="1" i="1"/>
              <a:t>We Don’t Waste</a:t>
            </a:r>
            <a:endParaRPr lang="en-US" sz="800" i="1"/>
          </a:p>
        </p:txBody>
      </p:sp>
    </p:spTree>
    <p:extLst>
      <p:ext uri="{BB962C8B-B14F-4D97-AF65-F5344CB8AC3E}">
        <p14:creationId xmlns:p14="http://schemas.microsoft.com/office/powerpoint/2010/main" val="1002639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C0C93-E165-433D-BC85-C0FF00FCD876}"/>
              </a:ext>
            </a:extLst>
          </p:cNvPr>
          <p:cNvSpPr/>
          <p:nvPr/>
        </p:nvSpPr>
        <p:spPr>
          <a:xfrm>
            <a:off x="0" y="0"/>
            <a:ext cx="163116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F47B5C-02D1-D049-9B32-587DB5B79CAD}"/>
              </a:ext>
            </a:extLst>
          </p:cNvPr>
          <p:cNvSpPr>
            <a:spLocks noGrp="1"/>
          </p:cNvSpPr>
          <p:nvPr>
            <p:ph type="title"/>
          </p:nvPr>
        </p:nvSpPr>
        <p:spPr>
          <a:xfrm>
            <a:off x="1905000" y="535880"/>
            <a:ext cx="10114934" cy="777633"/>
          </a:xfrm>
        </p:spPr>
        <p:txBody>
          <a:bodyPr/>
          <a:lstStyle/>
          <a:p>
            <a:r>
              <a:rPr lang="en-US" spc="-20"/>
              <a:t>GROWTH AREAS IN SPECIFIC TYPES OF FOOD FACILITIES</a:t>
            </a:r>
            <a:endParaRPr lang="en-US"/>
          </a:p>
        </p:txBody>
      </p:sp>
      <p:sp>
        <p:nvSpPr>
          <p:cNvPr id="4" name="Footer Placeholder 3">
            <a:extLst>
              <a:ext uri="{FF2B5EF4-FFF2-40B4-BE49-F238E27FC236}">
                <a16:creationId xmlns:a16="http://schemas.microsoft.com/office/drawing/2014/main" id="{E0E93B56-3CE7-A44E-8FEA-BA066A95B0C3}"/>
              </a:ext>
            </a:extLst>
          </p:cNvPr>
          <p:cNvSpPr>
            <a:spLocks noGrp="1"/>
          </p:cNvSpPr>
          <p:nvPr>
            <p:ph type="ftr" sz="quarter" idx="11"/>
          </p:nvPr>
        </p:nvSpPr>
        <p:spPr>
          <a:xfrm>
            <a:off x="3049986" y="6010385"/>
            <a:ext cx="8674415" cy="365125"/>
          </a:xfrm>
        </p:spPr>
        <p:txBody>
          <a:bodyPr/>
          <a:lstStyle/>
          <a:p>
            <a:r>
              <a:rPr lang="en-US" b="1"/>
              <a:t>Sources: Restaurant Food Waste Action Guide</a:t>
            </a:r>
            <a:r>
              <a:rPr lang="en-US" i="1"/>
              <a:t>, </a:t>
            </a:r>
            <a:r>
              <a:rPr lang="en-US" i="1" err="1"/>
              <a:t>ReFED</a:t>
            </a:r>
            <a:r>
              <a:rPr lang="en-US" i="1"/>
              <a:t>, 2018. </a:t>
            </a:r>
            <a:r>
              <a:rPr lang="en-US">
                <a:hlinkClick r:id="rId3"/>
              </a:rPr>
              <a:t>https://www.refed.com/downloads/Restaurant_Guide_Web.pdf</a:t>
            </a:r>
            <a:r>
              <a:rPr lang="en-US"/>
              <a:t>, </a:t>
            </a:r>
          </a:p>
          <a:p>
            <a:r>
              <a:rPr lang="en-US"/>
              <a:t>Modeling the Potential to Increase Food Rescue – Denver, Nashville and New York City, NRDC, 2019, </a:t>
            </a:r>
            <a:r>
              <a:rPr lang="en-US">
                <a:hlinkClick r:id="rId4"/>
              </a:rPr>
              <a:t>https://www.nrdc.org/sites/default/files/modeling-potential-increase-food-rescue-report.pdf</a:t>
            </a:r>
            <a:endParaRPr lang="en-US"/>
          </a:p>
          <a:p>
            <a:endParaRPr lang="en-US" i="1"/>
          </a:p>
        </p:txBody>
      </p:sp>
      <p:sp>
        <p:nvSpPr>
          <p:cNvPr id="5" name="Rectangle 4">
            <a:extLst>
              <a:ext uri="{FF2B5EF4-FFF2-40B4-BE49-F238E27FC236}">
                <a16:creationId xmlns:a16="http://schemas.microsoft.com/office/drawing/2014/main" id="{D1A9929C-7A96-794B-9FA9-C78BB96D7A29}"/>
              </a:ext>
            </a:extLst>
          </p:cNvPr>
          <p:cNvSpPr/>
          <p:nvPr/>
        </p:nvSpPr>
        <p:spPr>
          <a:xfrm>
            <a:off x="8230967" y="3992956"/>
            <a:ext cx="3083697" cy="2196016"/>
          </a:xfrm>
          <a:prstGeom prst="rect">
            <a:avLst/>
          </a:prstGeom>
        </p:spPr>
        <p:txBody>
          <a:bodyPr wrap="square" rIns="91440" anchor="ctr">
            <a:noAutofit/>
          </a:bodyPr>
          <a:lstStyle/>
          <a:p>
            <a:pPr marR="5080">
              <a:lnSpc>
                <a:spcPct val="100000"/>
              </a:lnSpc>
              <a:spcAft>
                <a:spcPts val="1200"/>
              </a:spcAft>
              <a:tabLst>
                <a:tab pos="241300" algn="l"/>
              </a:tabLst>
            </a:pPr>
            <a:endParaRPr lang="en-US" spc="-40">
              <a:latin typeface="Georgia" panose="02040502050405020303" pitchFamily="18" charset="0"/>
              <a:cs typeface="Arial" panose="020B0604020202020204" pitchFamily="34" charset="0"/>
            </a:endParaRPr>
          </a:p>
        </p:txBody>
      </p:sp>
      <p:pic>
        <p:nvPicPr>
          <p:cNvPr id="6" name="Graphic 5" descr="Schoolhouse">
            <a:extLst>
              <a:ext uri="{FF2B5EF4-FFF2-40B4-BE49-F238E27FC236}">
                <a16:creationId xmlns:a16="http://schemas.microsoft.com/office/drawing/2014/main" id="{BB709CBF-75D9-4B8A-93F0-2D9A6F752C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0753" y="1759874"/>
            <a:ext cx="1097280" cy="1097280"/>
          </a:xfrm>
          <a:prstGeom prst="rect">
            <a:avLst/>
          </a:prstGeom>
        </p:spPr>
      </p:pic>
      <p:pic>
        <p:nvPicPr>
          <p:cNvPr id="9" name="Graphic 8" descr="Chef">
            <a:extLst>
              <a:ext uri="{FF2B5EF4-FFF2-40B4-BE49-F238E27FC236}">
                <a16:creationId xmlns:a16="http://schemas.microsoft.com/office/drawing/2014/main" id="{486E0B5C-EBF2-4D26-A1AE-2C691E48F7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0753" y="3425419"/>
            <a:ext cx="1097280" cy="1097280"/>
          </a:xfrm>
          <a:prstGeom prst="rect">
            <a:avLst/>
          </a:prstGeom>
        </p:spPr>
      </p:pic>
      <p:pic>
        <p:nvPicPr>
          <p:cNvPr id="11" name="Graphic 10" descr="Shopping cart">
            <a:extLst>
              <a:ext uri="{FF2B5EF4-FFF2-40B4-BE49-F238E27FC236}">
                <a16:creationId xmlns:a16="http://schemas.microsoft.com/office/drawing/2014/main" id="{8CD30D7E-DE0E-4669-BAC8-B88B4A7FB3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8666" y="5090964"/>
            <a:ext cx="1097280" cy="1097280"/>
          </a:xfrm>
          <a:prstGeom prst="rect">
            <a:avLst/>
          </a:prstGeom>
        </p:spPr>
      </p:pic>
      <p:sp>
        <p:nvSpPr>
          <p:cNvPr id="14" name="Rectangle 13">
            <a:extLst>
              <a:ext uri="{FF2B5EF4-FFF2-40B4-BE49-F238E27FC236}">
                <a16:creationId xmlns:a16="http://schemas.microsoft.com/office/drawing/2014/main" id="{22714032-B710-4B59-B59C-37F9945FA8BF}"/>
              </a:ext>
            </a:extLst>
          </p:cNvPr>
          <p:cNvSpPr/>
          <p:nvPr/>
        </p:nvSpPr>
        <p:spPr>
          <a:xfrm>
            <a:off x="1905000" y="3502257"/>
            <a:ext cx="8674415" cy="1631216"/>
          </a:xfrm>
          <a:prstGeom prst="rect">
            <a:avLst/>
          </a:prstGeom>
        </p:spPr>
        <p:txBody>
          <a:bodyPr wrap="square" lIns="91440" tIns="45720" rIns="91440" bIns="45720" anchor="t">
            <a:spAutoFit/>
          </a:bodyPr>
          <a:lstStyle/>
          <a:p>
            <a:pPr marR="5080">
              <a:lnSpc>
                <a:spcPct val="100000"/>
              </a:lnSpc>
              <a:spcAft>
                <a:spcPts val="1200"/>
              </a:spcAft>
              <a:tabLst>
                <a:tab pos="241300" algn="l"/>
              </a:tabLst>
            </a:pPr>
            <a:r>
              <a:rPr lang="en-US" sz="2000" b="1" spc="-40">
                <a:latin typeface="Georgia"/>
                <a:cs typeface="Arial"/>
              </a:rPr>
              <a:t>Restaurants: </a:t>
            </a:r>
            <a:r>
              <a:rPr lang="en-US" sz="2000" spc="-40">
                <a:latin typeface="Georgia" panose="02040502050405020303" pitchFamily="18" charset="0"/>
                <a:cs typeface="Arial" panose="020B0604020202020204" pitchFamily="34" charset="0"/>
              </a:rPr>
              <a:t>Currently about 22% of restaurants currently donate nationally</a:t>
            </a:r>
          </a:p>
          <a:p>
            <a:pPr marR="5080">
              <a:spcAft>
                <a:spcPts val="1200"/>
              </a:spcAft>
              <a:tabLst>
                <a:tab pos="241300" algn="l"/>
              </a:tabLst>
            </a:pPr>
            <a:r>
              <a:rPr lang="en-US" sz="2000" spc="-40">
                <a:latin typeface="Georgia"/>
                <a:cs typeface="Arial"/>
              </a:rPr>
              <a:t>10-35% of wasted food occurs in the back of house, which is more likely to meet safety recommendations than front of house food</a:t>
            </a:r>
          </a:p>
          <a:p>
            <a:pPr marR="5080">
              <a:spcAft>
                <a:spcPts val="1200"/>
              </a:spcAft>
              <a:tabLst>
                <a:tab pos="241300" algn="l"/>
              </a:tabLst>
            </a:pPr>
            <a:endParaRPr lang="en-US"/>
          </a:p>
        </p:txBody>
      </p:sp>
      <p:sp>
        <p:nvSpPr>
          <p:cNvPr id="15" name="Rectangle 14">
            <a:extLst>
              <a:ext uri="{FF2B5EF4-FFF2-40B4-BE49-F238E27FC236}">
                <a16:creationId xmlns:a16="http://schemas.microsoft.com/office/drawing/2014/main" id="{E6BDF449-F417-4AA3-9F16-0466442BFD9E}"/>
              </a:ext>
            </a:extLst>
          </p:cNvPr>
          <p:cNvSpPr/>
          <p:nvPr/>
        </p:nvSpPr>
        <p:spPr>
          <a:xfrm>
            <a:off x="1905000" y="2308514"/>
            <a:ext cx="7932941" cy="400110"/>
          </a:xfrm>
          <a:prstGeom prst="rect">
            <a:avLst/>
          </a:prstGeom>
        </p:spPr>
        <p:txBody>
          <a:bodyPr wrap="none" lIns="91440" tIns="45720" rIns="91440" bIns="45720" anchor="t">
            <a:spAutoFit/>
          </a:bodyPr>
          <a:lstStyle/>
          <a:p>
            <a:r>
              <a:rPr lang="en-US" sz="2000" b="1" spc="-40">
                <a:latin typeface="Georgia"/>
                <a:cs typeface="Arial"/>
              </a:rPr>
              <a:t>Institutions: </a:t>
            </a:r>
            <a:r>
              <a:rPr lang="en-US" sz="2000" spc="-40">
                <a:latin typeface="Georgia" panose="02040502050405020303" pitchFamily="18" charset="0"/>
                <a:cs typeface="Arial" panose="020B0604020202020204" pitchFamily="34" charset="0"/>
              </a:rPr>
              <a:t>Potential for prepared food (e.g. entrees and side dishes)</a:t>
            </a:r>
            <a:endParaRPr lang="en-US" sz="2000"/>
          </a:p>
        </p:txBody>
      </p:sp>
      <p:sp>
        <p:nvSpPr>
          <p:cNvPr id="16" name="Rectangle 15">
            <a:extLst>
              <a:ext uri="{FF2B5EF4-FFF2-40B4-BE49-F238E27FC236}">
                <a16:creationId xmlns:a16="http://schemas.microsoft.com/office/drawing/2014/main" id="{B53CB8B6-4B9D-4EA3-86D1-2DF09A35D92E}"/>
              </a:ext>
            </a:extLst>
          </p:cNvPr>
          <p:cNvSpPr/>
          <p:nvPr/>
        </p:nvSpPr>
        <p:spPr>
          <a:xfrm>
            <a:off x="1905000" y="5233600"/>
            <a:ext cx="8929103" cy="1015663"/>
          </a:xfrm>
          <a:prstGeom prst="rect">
            <a:avLst/>
          </a:prstGeom>
        </p:spPr>
        <p:txBody>
          <a:bodyPr wrap="square" lIns="91440" tIns="45720" rIns="91440" bIns="45720" anchor="t">
            <a:spAutoFit/>
          </a:bodyPr>
          <a:lstStyle/>
          <a:p>
            <a:r>
              <a:rPr lang="en-US" sz="2000" b="1" spc="-40">
                <a:latin typeface="Georgia"/>
                <a:cs typeface="Arial"/>
              </a:rPr>
              <a:t>Grocery Stores: </a:t>
            </a:r>
            <a:r>
              <a:rPr lang="en-US" sz="2000" spc="-40">
                <a:latin typeface="Georgia"/>
                <a:cs typeface="Arial"/>
              </a:rPr>
              <a:t>Potential to secure additional donations includes fruits and  vegetables, dairy,  frozen meat, and  deli</a:t>
            </a:r>
          </a:p>
          <a:p>
            <a:endParaRPr lang="en-US" sz="2000" b="1">
              <a:latin typeface="Georgia"/>
              <a:cs typeface="Arial"/>
            </a:endParaRPr>
          </a:p>
        </p:txBody>
      </p:sp>
    </p:spTree>
    <p:extLst>
      <p:ext uri="{BB962C8B-B14F-4D97-AF65-F5344CB8AC3E}">
        <p14:creationId xmlns:p14="http://schemas.microsoft.com/office/powerpoint/2010/main" val="3077910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BF480D-69AD-8141-8213-88B72880163D}"/>
              </a:ext>
            </a:extLst>
          </p:cNvPr>
          <p:cNvPicPr>
            <a:picLocks noChangeAspect="1"/>
          </p:cNvPicPr>
          <p:nvPr/>
        </p:nvPicPr>
        <p:blipFill rotWithShape="1">
          <a:blip r:embed="rId3">
            <a:alphaModFix amt="70000"/>
          </a:blip>
          <a:srcRect t="7708" b="7917"/>
          <a:stretch/>
        </p:blipFill>
        <p:spPr>
          <a:xfrm>
            <a:off x="0" y="0"/>
            <a:ext cx="12192000" cy="6858001"/>
          </a:xfrm>
          <a:prstGeom prst="rect">
            <a:avLst/>
          </a:prstGeom>
        </p:spPr>
      </p:pic>
      <p:sp>
        <p:nvSpPr>
          <p:cNvPr id="16" name="Oval 15">
            <a:extLst>
              <a:ext uri="{FF2B5EF4-FFF2-40B4-BE49-F238E27FC236}">
                <a16:creationId xmlns:a16="http://schemas.microsoft.com/office/drawing/2014/main" id="{71E92351-15FD-C141-9126-EBE84A106A16}"/>
              </a:ext>
            </a:extLst>
          </p:cNvPr>
          <p:cNvSpPr/>
          <p:nvPr/>
        </p:nvSpPr>
        <p:spPr>
          <a:xfrm>
            <a:off x="8951869" y="1995865"/>
            <a:ext cx="2461198" cy="2461198"/>
          </a:xfrm>
          <a:prstGeom prst="ellipse">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8" name="Oval 17">
            <a:extLst>
              <a:ext uri="{FF2B5EF4-FFF2-40B4-BE49-F238E27FC236}">
                <a16:creationId xmlns:a16="http://schemas.microsoft.com/office/drawing/2014/main" id="{8DE9DF8E-D837-7B47-BFB2-31E0E7B99805}"/>
              </a:ext>
            </a:extLst>
          </p:cNvPr>
          <p:cNvSpPr/>
          <p:nvPr/>
        </p:nvSpPr>
        <p:spPr>
          <a:xfrm>
            <a:off x="6226646" y="1995865"/>
            <a:ext cx="2461198" cy="2461198"/>
          </a:xfrm>
          <a:prstGeom prst="ellipse">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9" name="Oval 18">
            <a:extLst>
              <a:ext uri="{FF2B5EF4-FFF2-40B4-BE49-F238E27FC236}">
                <a16:creationId xmlns:a16="http://schemas.microsoft.com/office/drawing/2014/main" id="{28D8C6AD-7356-DF45-8605-933F15ABEB35}"/>
              </a:ext>
            </a:extLst>
          </p:cNvPr>
          <p:cNvSpPr/>
          <p:nvPr/>
        </p:nvSpPr>
        <p:spPr>
          <a:xfrm>
            <a:off x="776198" y="1995865"/>
            <a:ext cx="2461198" cy="2461198"/>
          </a:xfrm>
          <a:prstGeom prst="ellipse">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0" name="Oval 19">
            <a:extLst>
              <a:ext uri="{FF2B5EF4-FFF2-40B4-BE49-F238E27FC236}">
                <a16:creationId xmlns:a16="http://schemas.microsoft.com/office/drawing/2014/main" id="{199FCEB8-14BD-ED4D-A047-D6D8E6E5143D}"/>
              </a:ext>
            </a:extLst>
          </p:cNvPr>
          <p:cNvSpPr/>
          <p:nvPr/>
        </p:nvSpPr>
        <p:spPr>
          <a:xfrm>
            <a:off x="3501422" y="1995865"/>
            <a:ext cx="2461198" cy="2461198"/>
          </a:xfrm>
          <a:prstGeom prst="ellipse">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Rectangle 6">
            <a:extLst>
              <a:ext uri="{FF2B5EF4-FFF2-40B4-BE49-F238E27FC236}">
                <a16:creationId xmlns:a16="http://schemas.microsoft.com/office/drawing/2014/main" id="{A4F54E35-A104-EE4F-B4A4-091DA9D29599}"/>
              </a:ext>
            </a:extLst>
          </p:cNvPr>
          <p:cNvSpPr/>
          <p:nvPr/>
        </p:nvSpPr>
        <p:spPr>
          <a:xfrm>
            <a:off x="851505" y="3049191"/>
            <a:ext cx="2313432" cy="584775"/>
          </a:xfrm>
          <a:prstGeom prst="rect">
            <a:avLst/>
          </a:prstGeom>
        </p:spPr>
        <p:txBody>
          <a:bodyPr wrap="square" lIns="0" tIns="0" rIns="0" bIns="91440" anchor="ctr">
            <a:noAutofit/>
          </a:bodyPr>
          <a:lstStyle/>
          <a:p>
            <a:pPr algn="ctr"/>
            <a:r>
              <a:rPr lang="en-US" sz="1600">
                <a:solidFill>
                  <a:srgbClr val="142849"/>
                </a:solidFill>
                <a:latin typeface="Arial Black" panose="020B0604020202020204" pitchFamily="34" charset="0"/>
                <a:ea typeface="Tw Cen MT Condensed Bold" charset="0"/>
                <a:cs typeface="Arial Black" panose="020B0604020202020204" pitchFamily="34" charset="0"/>
              </a:rPr>
              <a:t>THE SCOPE OF FOOD WASTE</a:t>
            </a:r>
          </a:p>
        </p:txBody>
      </p:sp>
      <p:sp>
        <p:nvSpPr>
          <p:cNvPr id="8" name="Rectangle 7">
            <a:extLst>
              <a:ext uri="{FF2B5EF4-FFF2-40B4-BE49-F238E27FC236}">
                <a16:creationId xmlns:a16="http://schemas.microsoft.com/office/drawing/2014/main" id="{7FA4C771-A470-C746-BBF0-3454B3636392}"/>
              </a:ext>
            </a:extLst>
          </p:cNvPr>
          <p:cNvSpPr/>
          <p:nvPr/>
        </p:nvSpPr>
        <p:spPr>
          <a:xfrm>
            <a:off x="6521135" y="2926080"/>
            <a:ext cx="1872220" cy="830997"/>
          </a:xfrm>
          <a:prstGeom prst="rect">
            <a:avLst/>
          </a:prstGeom>
        </p:spPr>
        <p:txBody>
          <a:bodyPr wrap="square" lIns="0" tIns="0" bIns="0" anchor="ctr">
            <a:noAutofit/>
          </a:bodyPr>
          <a:lstStyle/>
          <a:p>
            <a:pPr algn="ctr"/>
            <a:r>
              <a:rPr lang="en-US" sz="1600">
                <a:solidFill>
                  <a:srgbClr val="142849"/>
                </a:solidFill>
                <a:latin typeface="Arial Black" panose="020B0604020202020204" pitchFamily="34" charset="0"/>
                <a:ea typeface="Tw Cen MT Condensed Bold" charset="0"/>
                <a:cs typeface="Arial Black" panose="020B0604020202020204" pitchFamily="34" charset="0"/>
              </a:rPr>
              <a:t>SAFE FOOD DONATION</a:t>
            </a:r>
          </a:p>
        </p:txBody>
      </p:sp>
      <p:sp>
        <p:nvSpPr>
          <p:cNvPr id="10" name="Rectangle 9">
            <a:extLst>
              <a:ext uri="{FF2B5EF4-FFF2-40B4-BE49-F238E27FC236}">
                <a16:creationId xmlns:a16="http://schemas.microsoft.com/office/drawing/2014/main" id="{1F579F8C-89FC-7443-B318-28C2452A83CC}"/>
              </a:ext>
            </a:extLst>
          </p:cNvPr>
          <p:cNvSpPr/>
          <p:nvPr/>
        </p:nvSpPr>
        <p:spPr>
          <a:xfrm>
            <a:off x="3663988" y="2926080"/>
            <a:ext cx="2136066" cy="830997"/>
          </a:xfrm>
          <a:prstGeom prst="rect">
            <a:avLst/>
          </a:prstGeom>
        </p:spPr>
        <p:txBody>
          <a:bodyPr wrap="square" lIns="0" tIns="0" bIns="0" anchor="ctr">
            <a:noAutofit/>
          </a:bodyPr>
          <a:lstStyle/>
          <a:p>
            <a:pPr algn="ctr"/>
            <a:r>
              <a:rPr lang="en-US" sz="1600" dirty="0">
                <a:solidFill>
                  <a:srgbClr val="142849"/>
                </a:solidFill>
                <a:latin typeface="Arial Black" panose="020B0604020202020204" pitchFamily="34" charset="0"/>
                <a:ea typeface="Tw Cen MT Condensed Bold" charset="0"/>
                <a:cs typeface="Arial Black" panose="020B0604020202020204" pitchFamily="34" charset="0"/>
              </a:rPr>
              <a:t>WASTED FOOD PREVENTION</a:t>
            </a:r>
          </a:p>
        </p:txBody>
      </p:sp>
      <p:sp>
        <p:nvSpPr>
          <p:cNvPr id="17" name="Rectangle 16">
            <a:extLst>
              <a:ext uri="{FF2B5EF4-FFF2-40B4-BE49-F238E27FC236}">
                <a16:creationId xmlns:a16="http://schemas.microsoft.com/office/drawing/2014/main" id="{50EB8386-9018-9A4C-B537-D555B1F6B643}"/>
              </a:ext>
            </a:extLst>
          </p:cNvPr>
          <p:cNvSpPr/>
          <p:nvPr/>
        </p:nvSpPr>
        <p:spPr>
          <a:xfrm>
            <a:off x="9317687" y="2926080"/>
            <a:ext cx="1729562" cy="830997"/>
          </a:xfrm>
          <a:prstGeom prst="rect">
            <a:avLst/>
          </a:prstGeom>
        </p:spPr>
        <p:txBody>
          <a:bodyPr wrap="square" lIns="0" tIns="0" rIns="0" bIns="0" anchor="ctr">
            <a:noAutofit/>
          </a:bodyPr>
          <a:lstStyle/>
          <a:p>
            <a:pPr algn="ctr"/>
            <a:r>
              <a:rPr lang="en-US" sz="1600" dirty="0">
                <a:solidFill>
                  <a:srgbClr val="142849"/>
                </a:solidFill>
                <a:latin typeface="Arial Black" panose="020B0604020202020204" pitchFamily="34" charset="0"/>
                <a:ea typeface="Tw Cen MT Condensed Bold" charset="0"/>
                <a:cs typeface="Arial Black" panose="020B0604020202020204" pitchFamily="34" charset="0"/>
              </a:rPr>
              <a:t>OUTREACH MATERIALS</a:t>
            </a:r>
          </a:p>
        </p:txBody>
      </p:sp>
    </p:spTree>
    <p:extLst>
      <p:ext uri="{BB962C8B-B14F-4D97-AF65-F5344CB8AC3E}">
        <p14:creationId xmlns:p14="http://schemas.microsoft.com/office/powerpoint/2010/main" val="2654945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47B5C-02D1-D049-9B32-587DB5B79CAD}"/>
              </a:ext>
            </a:extLst>
          </p:cNvPr>
          <p:cNvSpPr>
            <a:spLocks noGrp="1"/>
          </p:cNvSpPr>
          <p:nvPr>
            <p:ph type="title"/>
          </p:nvPr>
        </p:nvSpPr>
        <p:spPr>
          <a:xfrm>
            <a:off x="266700" y="127667"/>
            <a:ext cx="11925300" cy="777633"/>
          </a:xfrm>
        </p:spPr>
        <p:txBody>
          <a:bodyPr/>
          <a:lstStyle/>
          <a:p>
            <a:r>
              <a:rPr lang="en-US" spc="-20"/>
              <a:t>MYTHS AND BARRIERS THAT DETER DONATION</a:t>
            </a:r>
            <a:endParaRPr lang="en-US"/>
          </a:p>
        </p:txBody>
      </p:sp>
      <p:sp>
        <p:nvSpPr>
          <p:cNvPr id="12" name="Speech Bubble: Rectangle with Corners Rounded 11">
            <a:extLst>
              <a:ext uri="{FF2B5EF4-FFF2-40B4-BE49-F238E27FC236}">
                <a16:creationId xmlns:a16="http://schemas.microsoft.com/office/drawing/2014/main" id="{1F4BF8E1-01A5-461D-B742-AB40706CCDCD}"/>
              </a:ext>
            </a:extLst>
          </p:cNvPr>
          <p:cNvSpPr/>
          <p:nvPr/>
        </p:nvSpPr>
        <p:spPr>
          <a:xfrm>
            <a:off x="3048839" y="3687304"/>
            <a:ext cx="2608067" cy="2461066"/>
          </a:xfrm>
          <a:prstGeom prst="wedgeRoundRectCallout">
            <a:avLst>
              <a:gd name="adj1" fmla="val 12236"/>
              <a:gd name="adj2" fmla="val -74485"/>
              <a:gd name="adj3" fmla="val 16667"/>
            </a:avLst>
          </a:prstGeom>
          <a:solidFill>
            <a:schemeClr val="accent6"/>
          </a:solidFill>
          <a:ln>
            <a:noFill/>
          </a:ln>
        </p:spPr>
        <p:txBody>
          <a:bodyPr wrap="square" rIns="91440" anchor="ctr">
            <a:noAutofit/>
          </a:bodyPr>
          <a:lstStyle/>
          <a:p>
            <a:pPr marR="5080" algn="ctr">
              <a:lnSpc>
                <a:spcPct val="100000"/>
              </a:lnSpc>
              <a:spcAft>
                <a:spcPts val="1800"/>
              </a:spcAft>
              <a:tabLst>
                <a:tab pos="241300" algn="l"/>
              </a:tabLst>
            </a:pPr>
            <a:r>
              <a:rPr lang="en-US" b="1" spc="-40">
                <a:latin typeface="Georgia" panose="02040502050405020303" pitchFamily="18" charset="0"/>
                <a:cs typeface="Arial" panose="020B0604020202020204" pitchFamily="34" charset="0"/>
              </a:rPr>
              <a:t>“We’re liable if something goes wrong”</a:t>
            </a:r>
          </a:p>
        </p:txBody>
      </p:sp>
      <p:sp>
        <p:nvSpPr>
          <p:cNvPr id="11" name="Speech Bubble: Oval 10">
            <a:extLst>
              <a:ext uri="{FF2B5EF4-FFF2-40B4-BE49-F238E27FC236}">
                <a16:creationId xmlns:a16="http://schemas.microsoft.com/office/drawing/2014/main" id="{0B4BB0F7-C9EA-4EE5-BE1F-BF83D011A3F6}"/>
              </a:ext>
            </a:extLst>
          </p:cNvPr>
          <p:cNvSpPr/>
          <p:nvPr/>
        </p:nvSpPr>
        <p:spPr>
          <a:xfrm>
            <a:off x="266700" y="3626518"/>
            <a:ext cx="2608067" cy="2461066"/>
          </a:xfrm>
          <a:prstGeom prst="wedgeEllipseCallout">
            <a:avLst>
              <a:gd name="adj1" fmla="val 69904"/>
              <a:gd name="adj2" fmla="val -31948"/>
            </a:avLst>
          </a:prstGeom>
          <a:solidFill>
            <a:schemeClr val="tx2"/>
          </a:solidFill>
          <a:ln>
            <a:noFill/>
          </a:ln>
        </p:spPr>
        <p:txBody>
          <a:bodyPr wrap="square" rIns="91440" anchor="ctr">
            <a:noAutofit/>
          </a:bodyPr>
          <a:lstStyle/>
          <a:p>
            <a:pPr marR="5080" algn="ctr">
              <a:lnSpc>
                <a:spcPct val="100000"/>
              </a:lnSpc>
              <a:spcAft>
                <a:spcPts val="1800"/>
              </a:spcAft>
              <a:tabLst>
                <a:tab pos="241300" algn="l"/>
              </a:tabLst>
            </a:pPr>
            <a:r>
              <a:rPr lang="en-US" b="1" spc="-40">
                <a:solidFill>
                  <a:schemeClr val="bg1"/>
                </a:solidFill>
                <a:latin typeface="Georgia" panose="02040502050405020303" pitchFamily="18" charset="0"/>
                <a:cs typeface="Arial" panose="020B0604020202020204" pitchFamily="34" charset="0"/>
              </a:rPr>
              <a:t>“It’s against business policy”</a:t>
            </a:r>
          </a:p>
        </p:txBody>
      </p:sp>
      <p:sp>
        <p:nvSpPr>
          <p:cNvPr id="15" name="Speech Bubble: Rectangle with Corners Rounded 14">
            <a:extLst>
              <a:ext uri="{FF2B5EF4-FFF2-40B4-BE49-F238E27FC236}">
                <a16:creationId xmlns:a16="http://schemas.microsoft.com/office/drawing/2014/main" id="{6E9EB5B7-B0AC-414A-9DAD-E8F2875121F0}"/>
              </a:ext>
            </a:extLst>
          </p:cNvPr>
          <p:cNvSpPr/>
          <p:nvPr/>
        </p:nvSpPr>
        <p:spPr>
          <a:xfrm>
            <a:off x="3700086" y="864150"/>
            <a:ext cx="3570749" cy="2120349"/>
          </a:xfrm>
          <a:prstGeom prst="wedgeRoundRectCallout">
            <a:avLst>
              <a:gd name="adj1" fmla="val 2641"/>
              <a:gd name="adj2" fmla="val 81208"/>
              <a:gd name="adj3" fmla="val 16667"/>
            </a:avLst>
          </a:prstGeom>
          <a:solidFill>
            <a:schemeClr val="accent4"/>
          </a:solidFill>
          <a:ln>
            <a:noFill/>
          </a:ln>
        </p:spPr>
        <p:txBody>
          <a:bodyPr wrap="square" rIns="91440" anchor="ctr">
            <a:noAutofit/>
          </a:bodyPr>
          <a:lstStyle/>
          <a:p>
            <a:pPr marR="5080" algn="ctr">
              <a:lnSpc>
                <a:spcPct val="100000"/>
              </a:lnSpc>
              <a:spcAft>
                <a:spcPts val="1800"/>
              </a:spcAft>
              <a:tabLst>
                <a:tab pos="241300" algn="l"/>
              </a:tabLst>
            </a:pPr>
            <a:r>
              <a:rPr lang="en-US" b="1" spc="-40">
                <a:latin typeface="Georgia" panose="02040502050405020303" pitchFamily="18" charset="0"/>
                <a:cs typeface="Arial" panose="020B0604020202020204" pitchFamily="34" charset="0"/>
              </a:rPr>
              <a:t>“We will lose money because it takes up too much staff time”</a:t>
            </a:r>
          </a:p>
        </p:txBody>
      </p:sp>
      <p:sp>
        <p:nvSpPr>
          <p:cNvPr id="10" name="Speech Bubble: Rectangle with Corners Rounded 9">
            <a:extLst>
              <a:ext uri="{FF2B5EF4-FFF2-40B4-BE49-F238E27FC236}">
                <a16:creationId xmlns:a16="http://schemas.microsoft.com/office/drawing/2014/main" id="{7DCAF2F5-3A7F-48D6-875A-ACDA97ECEE82}"/>
              </a:ext>
            </a:extLst>
          </p:cNvPr>
          <p:cNvSpPr/>
          <p:nvPr/>
        </p:nvSpPr>
        <p:spPr>
          <a:xfrm>
            <a:off x="175618" y="1409700"/>
            <a:ext cx="2742552" cy="2019300"/>
          </a:xfrm>
          <a:prstGeom prst="wedgeRoundRectCallout">
            <a:avLst>
              <a:gd name="adj1" fmla="val 81427"/>
              <a:gd name="adj2" fmla="val 35150"/>
              <a:gd name="adj3" fmla="val 16667"/>
            </a:avLst>
          </a:prstGeom>
          <a:solidFill>
            <a:schemeClr val="tx1"/>
          </a:solidFill>
          <a:ln>
            <a:solidFill>
              <a:schemeClr val="tx1"/>
            </a:solidFill>
          </a:ln>
        </p:spPr>
        <p:txBody>
          <a:bodyPr wrap="square" rIns="91440" anchor="ctr">
            <a:noAutofit/>
          </a:bodyPr>
          <a:lstStyle/>
          <a:p>
            <a:pPr marR="5080" algn="ctr">
              <a:lnSpc>
                <a:spcPct val="100000"/>
              </a:lnSpc>
              <a:spcAft>
                <a:spcPts val="1800"/>
              </a:spcAft>
              <a:tabLst>
                <a:tab pos="241300" algn="l"/>
              </a:tabLst>
            </a:pPr>
            <a:r>
              <a:rPr lang="en-US" b="1" spc="-40">
                <a:solidFill>
                  <a:schemeClr val="bg1"/>
                </a:solidFill>
                <a:latin typeface="Georgia" panose="02040502050405020303" pitchFamily="18" charset="0"/>
                <a:cs typeface="Arial" panose="020B0604020202020204" pitchFamily="34" charset="0"/>
              </a:rPr>
              <a:t>“The city won’t let us donate food”</a:t>
            </a:r>
          </a:p>
        </p:txBody>
      </p:sp>
      <p:sp>
        <p:nvSpPr>
          <p:cNvPr id="5" name="Speech Bubble: Oval 4">
            <a:extLst>
              <a:ext uri="{FF2B5EF4-FFF2-40B4-BE49-F238E27FC236}">
                <a16:creationId xmlns:a16="http://schemas.microsoft.com/office/drawing/2014/main" id="{D1A9929C-7A96-794B-9FA9-C78BB96D7A29}"/>
              </a:ext>
            </a:extLst>
          </p:cNvPr>
          <p:cNvSpPr/>
          <p:nvPr/>
        </p:nvSpPr>
        <p:spPr>
          <a:xfrm>
            <a:off x="8187237" y="905300"/>
            <a:ext cx="3617458" cy="2714067"/>
          </a:xfrm>
          <a:prstGeom prst="wedgeEllipseCallout">
            <a:avLst>
              <a:gd name="adj1" fmla="val -74198"/>
              <a:gd name="adj2" fmla="val 34158"/>
            </a:avLst>
          </a:prstGeom>
          <a:solidFill>
            <a:schemeClr val="accent3"/>
          </a:solidFill>
          <a:ln>
            <a:noFill/>
          </a:ln>
        </p:spPr>
        <p:txBody>
          <a:bodyPr wrap="square" rIns="91440" anchor="ctr">
            <a:noAutofit/>
          </a:bodyPr>
          <a:lstStyle/>
          <a:p>
            <a:pPr marR="5080" algn="ctr">
              <a:lnSpc>
                <a:spcPct val="100000"/>
              </a:lnSpc>
              <a:spcAft>
                <a:spcPts val="1800"/>
              </a:spcAft>
              <a:tabLst>
                <a:tab pos="241300" algn="l"/>
              </a:tabLst>
            </a:pPr>
            <a:r>
              <a:rPr lang="en-US" b="1" spc="-40">
                <a:latin typeface="Georgia" panose="02040502050405020303" pitchFamily="18" charset="0"/>
                <a:cs typeface="Arial" panose="020B0604020202020204" pitchFamily="34" charset="0"/>
              </a:rPr>
              <a:t>“We don’t trust the health department”</a:t>
            </a:r>
          </a:p>
        </p:txBody>
      </p:sp>
      <p:sp>
        <p:nvSpPr>
          <p:cNvPr id="13" name="Speech Bubble: Rectangle with Corners Rounded 12">
            <a:extLst>
              <a:ext uri="{FF2B5EF4-FFF2-40B4-BE49-F238E27FC236}">
                <a16:creationId xmlns:a16="http://schemas.microsoft.com/office/drawing/2014/main" id="{78D77516-F78A-480B-8F49-3219B87402B5}"/>
              </a:ext>
            </a:extLst>
          </p:cNvPr>
          <p:cNvSpPr/>
          <p:nvPr/>
        </p:nvSpPr>
        <p:spPr>
          <a:xfrm>
            <a:off x="8953155" y="4231454"/>
            <a:ext cx="2972145" cy="1685946"/>
          </a:xfrm>
          <a:prstGeom prst="wedgeRoundRectCallout">
            <a:avLst>
              <a:gd name="adj1" fmla="val -24251"/>
              <a:gd name="adj2" fmla="val -101717"/>
              <a:gd name="adj3" fmla="val 16667"/>
            </a:avLst>
          </a:prstGeom>
          <a:solidFill>
            <a:schemeClr val="tx2"/>
          </a:solidFill>
          <a:ln>
            <a:noFill/>
          </a:ln>
        </p:spPr>
        <p:txBody>
          <a:bodyPr wrap="square" rIns="91440" anchor="ctr">
            <a:noAutofit/>
          </a:bodyPr>
          <a:lstStyle/>
          <a:p>
            <a:pPr marR="5080" algn="ctr">
              <a:lnSpc>
                <a:spcPct val="100000"/>
              </a:lnSpc>
              <a:spcAft>
                <a:spcPts val="1800"/>
              </a:spcAft>
              <a:tabLst>
                <a:tab pos="241300" algn="l"/>
              </a:tabLst>
            </a:pPr>
            <a:r>
              <a:rPr lang="en-US" b="1" spc="-40">
                <a:solidFill>
                  <a:schemeClr val="bg1"/>
                </a:solidFill>
                <a:latin typeface="Georgia" panose="02040502050405020303" pitchFamily="18" charset="0"/>
                <a:cs typeface="Arial" panose="020B0604020202020204" pitchFamily="34" charset="0"/>
              </a:rPr>
              <a:t>“We would have to transport the food ourselves”</a:t>
            </a:r>
          </a:p>
        </p:txBody>
      </p:sp>
      <p:sp>
        <p:nvSpPr>
          <p:cNvPr id="14" name="Speech Bubble: Oval 13">
            <a:extLst>
              <a:ext uri="{FF2B5EF4-FFF2-40B4-BE49-F238E27FC236}">
                <a16:creationId xmlns:a16="http://schemas.microsoft.com/office/drawing/2014/main" id="{0907A215-DFD8-47FC-A4FC-A7A920F613CE}"/>
              </a:ext>
            </a:extLst>
          </p:cNvPr>
          <p:cNvSpPr/>
          <p:nvPr/>
        </p:nvSpPr>
        <p:spPr>
          <a:xfrm>
            <a:off x="5875360" y="3238633"/>
            <a:ext cx="2972145" cy="2714067"/>
          </a:xfrm>
          <a:prstGeom prst="wedgeEllipseCallout">
            <a:avLst>
              <a:gd name="adj1" fmla="val -36810"/>
              <a:gd name="adj2" fmla="val -67016"/>
            </a:avLst>
          </a:prstGeom>
          <a:solidFill>
            <a:schemeClr val="tx1"/>
          </a:solidFill>
          <a:ln>
            <a:solidFill>
              <a:schemeClr val="tx1"/>
            </a:solidFill>
          </a:ln>
        </p:spPr>
        <p:txBody>
          <a:bodyPr wrap="square" rIns="91440" anchor="ctr">
            <a:noAutofit/>
          </a:bodyPr>
          <a:lstStyle/>
          <a:p>
            <a:pPr marR="5080" algn="ctr">
              <a:lnSpc>
                <a:spcPct val="100000"/>
              </a:lnSpc>
              <a:spcAft>
                <a:spcPts val="1800"/>
              </a:spcAft>
              <a:tabLst>
                <a:tab pos="241300" algn="l"/>
              </a:tabLst>
            </a:pPr>
            <a:r>
              <a:rPr lang="en-US" b="1" spc="-40">
                <a:solidFill>
                  <a:schemeClr val="bg1"/>
                </a:solidFill>
                <a:latin typeface="Georgia" panose="02040502050405020303" pitchFamily="18" charset="0"/>
                <a:cs typeface="Arial" panose="020B0604020202020204" pitchFamily="34" charset="0"/>
              </a:rPr>
              <a:t>“We’re not sure what  the rules are”</a:t>
            </a:r>
          </a:p>
        </p:txBody>
      </p:sp>
    </p:spTree>
    <p:extLst>
      <p:ext uri="{BB962C8B-B14F-4D97-AF65-F5344CB8AC3E}">
        <p14:creationId xmlns:p14="http://schemas.microsoft.com/office/powerpoint/2010/main" val="1024478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A08B77B-DCD6-4992-A1C2-135DF968A66A}"/>
              </a:ext>
            </a:extLst>
          </p:cNvPr>
          <p:cNvSpPr/>
          <p:nvPr/>
        </p:nvSpPr>
        <p:spPr>
          <a:xfrm>
            <a:off x="-13086" y="4704735"/>
            <a:ext cx="12192000" cy="13378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F47B5C-02D1-D049-9B32-587DB5B79CAD}"/>
              </a:ext>
            </a:extLst>
          </p:cNvPr>
          <p:cNvSpPr>
            <a:spLocks noGrp="1"/>
          </p:cNvSpPr>
          <p:nvPr>
            <p:ph type="title"/>
          </p:nvPr>
        </p:nvSpPr>
        <p:spPr>
          <a:xfrm>
            <a:off x="5641848" y="535880"/>
            <a:ext cx="6096000" cy="777633"/>
          </a:xfrm>
        </p:spPr>
        <p:txBody>
          <a:bodyPr/>
          <a:lstStyle/>
          <a:p>
            <a:r>
              <a:rPr lang="en-US" spc="-20"/>
              <a:t>LIABILITY PROTECTIONS</a:t>
            </a:r>
            <a:endParaRPr lang="en-US"/>
          </a:p>
        </p:txBody>
      </p:sp>
      <p:sp>
        <p:nvSpPr>
          <p:cNvPr id="4" name="Footer Placeholder 3">
            <a:extLst>
              <a:ext uri="{FF2B5EF4-FFF2-40B4-BE49-F238E27FC236}">
                <a16:creationId xmlns:a16="http://schemas.microsoft.com/office/drawing/2014/main" id="{E0E93B56-3CE7-A44E-8FEA-BA066A95B0C3}"/>
              </a:ext>
            </a:extLst>
          </p:cNvPr>
          <p:cNvSpPr>
            <a:spLocks noGrp="1"/>
          </p:cNvSpPr>
          <p:nvPr>
            <p:ph type="ftr" sz="quarter" idx="11"/>
          </p:nvPr>
        </p:nvSpPr>
        <p:spPr>
          <a:xfrm>
            <a:off x="3063433" y="6082516"/>
            <a:ext cx="8674415" cy="365125"/>
          </a:xfrm>
        </p:spPr>
        <p:txBody>
          <a:bodyPr/>
          <a:lstStyle/>
          <a:p>
            <a:r>
              <a:rPr lang="en-US"/>
              <a:t>https://www.chlpi.org/wp-content/uploads/2013/12/Food-Waste-Toolkit_Oct-2016_smaller.pdf</a:t>
            </a:r>
            <a:endParaRPr lang="en-US" b="1"/>
          </a:p>
          <a:p>
            <a:r>
              <a:rPr lang="en-US" b="1"/>
              <a:t>Photo: </a:t>
            </a:r>
            <a:r>
              <a:rPr lang="en-US" i="1"/>
              <a:t>Rescuing Leftover Cuisine</a:t>
            </a:r>
          </a:p>
        </p:txBody>
      </p:sp>
      <p:sp>
        <p:nvSpPr>
          <p:cNvPr id="3" name="Rectangle 2">
            <a:extLst>
              <a:ext uri="{FF2B5EF4-FFF2-40B4-BE49-F238E27FC236}">
                <a16:creationId xmlns:a16="http://schemas.microsoft.com/office/drawing/2014/main" id="{7772A17A-3F78-45D3-8F4B-0881AAA99D22}"/>
              </a:ext>
            </a:extLst>
          </p:cNvPr>
          <p:cNvSpPr/>
          <p:nvPr/>
        </p:nvSpPr>
        <p:spPr>
          <a:xfrm>
            <a:off x="5492821" y="4848697"/>
            <a:ext cx="6096000" cy="1169551"/>
          </a:xfrm>
          <a:prstGeom prst="rect">
            <a:avLst/>
          </a:prstGeom>
        </p:spPr>
        <p:txBody>
          <a:bodyPr>
            <a:spAutoFit/>
          </a:bodyPr>
          <a:lstStyle/>
          <a:p>
            <a:r>
              <a:rPr lang="en-US" sz="1400" dirty="0">
                <a:latin typeface="Georgia" panose="02040502050405020303" pitchFamily="18" charset="0"/>
              </a:rPr>
              <a:t>Organizations that donate food are protected by the Bill Emerson Good Samaritan Food Act, which was passed into federal law in 1996. Organizations that donate food in good faith to a nonprofit organization for distribution to people in need are not subject to civil or criminal liability that may arise from the condition of the food.</a:t>
            </a:r>
          </a:p>
        </p:txBody>
      </p:sp>
      <p:sp>
        <p:nvSpPr>
          <p:cNvPr id="9" name="object 5">
            <a:extLst>
              <a:ext uri="{FF2B5EF4-FFF2-40B4-BE49-F238E27FC236}">
                <a16:creationId xmlns:a16="http://schemas.microsoft.com/office/drawing/2014/main" id="{661D63DF-D666-4966-BA58-75FA114F83C1}"/>
              </a:ext>
            </a:extLst>
          </p:cNvPr>
          <p:cNvSpPr/>
          <p:nvPr/>
        </p:nvSpPr>
        <p:spPr>
          <a:xfrm>
            <a:off x="0" y="0"/>
            <a:ext cx="5304938" cy="6858000"/>
          </a:xfrm>
          <a:prstGeom prst="rect">
            <a:avLst/>
          </a:prstGeom>
          <a:blipFill>
            <a:blip r:embed="rId3" cstate="print">
              <a:alphaModFix amt="70000"/>
            </a:blip>
            <a:stretch>
              <a:fillRect l="-31168"/>
            </a:stretch>
          </a:blipFill>
        </p:spPr>
        <p:txBody>
          <a:bodyPr wrap="square" lIns="0" tIns="0" rIns="0" bIns="0" rtlCol="0"/>
          <a:lstStyle/>
          <a:p>
            <a:pPr defTabSz="806867"/>
            <a:endParaRPr sz="1588">
              <a:solidFill>
                <a:prstClr val="black"/>
              </a:solidFill>
              <a:latin typeface="Calibri"/>
            </a:endParaRPr>
          </a:p>
        </p:txBody>
      </p:sp>
      <p:sp>
        <p:nvSpPr>
          <p:cNvPr id="8" name="Rectangle 7">
            <a:extLst>
              <a:ext uri="{FF2B5EF4-FFF2-40B4-BE49-F238E27FC236}">
                <a16:creationId xmlns:a16="http://schemas.microsoft.com/office/drawing/2014/main" id="{93EC5A6A-3B51-4E6A-98DC-C40BDC29223E}"/>
              </a:ext>
            </a:extLst>
          </p:cNvPr>
          <p:cNvSpPr/>
          <p:nvPr/>
        </p:nvSpPr>
        <p:spPr>
          <a:xfrm>
            <a:off x="6887064" y="2153265"/>
            <a:ext cx="3397634" cy="1942249"/>
          </a:xfrm>
          <a:prstGeom prst="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FF2197-75AA-4267-AF69-29814D4B4C6B}"/>
              </a:ext>
            </a:extLst>
          </p:cNvPr>
          <p:cNvSpPr/>
          <p:nvPr/>
        </p:nvSpPr>
        <p:spPr>
          <a:xfrm>
            <a:off x="8046194" y="2544354"/>
            <a:ext cx="2067579" cy="1309248"/>
          </a:xfrm>
          <a:prstGeom prst="rect">
            <a:avLst/>
          </a:prstGeom>
        </p:spPr>
        <p:txBody>
          <a:bodyPr wrap="square" rIns="91440" anchor="t">
            <a:noAutofit/>
          </a:bodyPr>
          <a:lstStyle/>
          <a:p>
            <a:pPr marR="5080" algn="r">
              <a:lnSpc>
                <a:spcPct val="100000"/>
              </a:lnSpc>
              <a:spcAft>
                <a:spcPts val="1800"/>
              </a:spcAft>
              <a:tabLst>
                <a:tab pos="241300" algn="l"/>
              </a:tabLst>
            </a:pPr>
            <a:r>
              <a:rPr lang="en-US" sz="1200" b="1" spc="-15" dirty="0">
                <a:solidFill>
                  <a:schemeClr val="bg1"/>
                </a:solidFill>
                <a:latin typeface="Georgia" panose="02040502050405020303" pitchFamily="18" charset="0"/>
                <a:cs typeface="Arial Black" panose="020B0604020202020204" pitchFamily="34" charset="0"/>
              </a:rPr>
              <a:t>Do ALL  of your food establishments know that they are </a:t>
            </a:r>
            <a:r>
              <a:rPr lang="en-US" b="1" spc="-15" dirty="0">
                <a:solidFill>
                  <a:schemeClr val="tx2"/>
                </a:solidFill>
                <a:latin typeface="Arial Black" panose="020B0A04020102020204" pitchFamily="34" charset="0"/>
                <a:cs typeface="Arial Black" panose="020B0604020202020204" pitchFamily="34" charset="0"/>
              </a:rPr>
              <a:t>protected from liability?</a:t>
            </a:r>
          </a:p>
          <a:p>
            <a:pPr marR="5080" algn="r">
              <a:lnSpc>
                <a:spcPct val="100000"/>
              </a:lnSpc>
              <a:spcAft>
                <a:spcPts val="1800"/>
              </a:spcAft>
              <a:tabLst>
                <a:tab pos="241300" algn="l"/>
              </a:tabLst>
            </a:pPr>
            <a:r>
              <a:rPr lang="en-US" sz="1200" b="1" spc="-15" dirty="0">
                <a:solidFill>
                  <a:schemeClr val="accent5"/>
                </a:solidFill>
                <a:latin typeface="Georgia" panose="02040502050405020303" pitchFamily="18" charset="0"/>
                <a:cs typeface="Arial Black" panose="020B0604020202020204" pitchFamily="34" charset="0"/>
              </a:rPr>
              <a:t> </a:t>
            </a:r>
            <a:endParaRPr lang="en-US" sz="1400" spc="-15" dirty="0">
              <a:solidFill>
                <a:schemeClr val="accent5"/>
              </a:solidFill>
              <a:latin typeface="Georgia" panose="02040502050405020303" pitchFamily="18" charset="0"/>
              <a:cs typeface="Arial Black" panose="020B0604020202020204" pitchFamily="34" charset="0"/>
            </a:endParaRPr>
          </a:p>
        </p:txBody>
      </p:sp>
      <p:pic>
        <p:nvPicPr>
          <p:cNvPr id="12" name="Graphic 11" descr="Lock">
            <a:extLst>
              <a:ext uri="{FF2B5EF4-FFF2-40B4-BE49-F238E27FC236}">
                <a16:creationId xmlns:a16="http://schemas.microsoft.com/office/drawing/2014/main" id="{AF380F76-9CF7-4AD9-875D-44CADA6D49C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011889" y="2577988"/>
            <a:ext cx="1034306" cy="1034306"/>
          </a:xfrm>
          <a:prstGeom prst="rect">
            <a:avLst/>
          </a:prstGeom>
        </p:spPr>
      </p:pic>
    </p:spTree>
    <p:extLst>
      <p:ext uri="{BB962C8B-B14F-4D97-AF65-F5344CB8AC3E}">
        <p14:creationId xmlns:p14="http://schemas.microsoft.com/office/powerpoint/2010/main" val="3904309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0B99E8-89C0-494D-AFD0-C5DC5FCAB2E1}"/>
              </a:ext>
            </a:extLst>
          </p:cNvPr>
          <p:cNvSpPr/>
          <p:nvPr/>
        </p:nvSpPr>
        <p:spPr>
          <a:xfrm>
            <a:off x="-13086" y="4704735"/>
            <a:ext cx="12192000" cy="13378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F47B5C-02D1-D049-9B32-587DB5B79CAD}"/>
              </a:ext>
            </a:extLst>
          </p:cNvPr>
          <p:cNvSpPr>
            <a:spLocks noGrp="1"/>
          </p:cNvSpPr>
          <p:nvPr>
            <p:ph type="title"/>
          </p:nvPr>
        </p:nvSpPr>
        <p:spPr/>
        <p:txBody>
          <a:bodyPr/>
          <a:lstStyle/>
          <a:p>
            <a:r>
              <a:rPr lang="en-US" spc="-20"/>
              <a:t>TAX SAVINGS</a:t>
            </a:r>
            <a:endParaRPr lang="en-US"/>
          </a:p>
        </p:txBody>
      </p:sp>
      <p:sp>
        <p:nvSpPr>
          <p:cNvPr id="4" name="Footer Placeholder 3">
            <a:extLst>
              <a:ext uri="{FF2B5EF4-FFF2-40B4-BE49-F238E27FC236}">
                <a16:creationId xmlns:a16="http://schemas.microsoft.com/office/drawing/2014/main" id="{E0E93B56-3CE7-A44E-8FEA-BA066A95B0C3}"/>
              </a:ext>
            </a:extLst>
          </p:cNvPr>
          <p:cNvSpPr>
            <a:spLocks noGrp="1"/>
          </p:cNvSpPr>
          <p:nvPr>
            <p:ph type="ftr" sz="quarter" idx="11"/>
          </p:nvPr>
        </p:nvSpPr>
        <p:spPr/>
        <p:txBody>
          <a:bodyPr/>
          <a:lstStyle/>
          <a:p>
            <a:r>
              <a:rPr lang="en-US" b="1"/>
              <a:t>Photo: </a:t>
            </a:r>
            <a:r>
              <a:rPr lang="en-US" i="1"/>
              <a:t>NRDC</a:t>
            </a:r>
          </a:p>
        </p:txBody>
      </p:sp>
      <p:sp>
        <p:nvSpPr>
          <p:cNvPr id="5" name="Rectangle 4">
            <a:extLst>
              <a:ext uri="{FF2B5EF4-FFF2-40B4-BE49-F238E27FC236}">
                <a16:creationId xmlns:a16="http://schemas.microsoft.com/office/drawing/2014/main" id="{D1A9929C-7A96-794B-9FA9-C78BB96D7A29}"/>
              </a:ext>
            </a:extLst>
          </p:cNvPr>
          <p:cNvSpPr/>
          <p:nvPr/>
        </p:nvSpPr>
        <p:spPr>
          <a:xfrm>
            <a:off x="6211417" y="2283161"/>
            <a:ext cx="5353980" cy="2908489"/>
          </a:xfrm>
          <a:prstGeom prst="rect">
            <a:avLst/>
          </a:prstGeom>
        </p:spPr>
        <p:txBody>
          <a:bodyPr wrap="square" rIns="91440" anchor="ctr">
            <a:noAutofit/>
          </a:bodyPr>
          <a:lstStyle/>
          <a:p>
            <a:pPr marR="5080">
              <a:lnSpc>
                <a:spcPct val="100000"/>
              </a:lnSpc>
              <a:spcAft>
                <a:spcPts val="1800"/>
              </a:spcAft>
              <a:tabLst>
                <a:tab pos="241300" algn="l"/>
              </a:tabLst>
            </a:pPr>
            <a:endParaRPr lang="en-US" sz="2200" spc="-40">
              <a:latin typeface="Georgia" panose="02040502050405020303" pitchFamily="18" charset="0"/>
              <a:cs typeface="Arial" panose="020B0604020202020204" pitchFamily="34" charset="0"/>
            </a:endParaRPr>
          </a:p>
        </p:txBody>
      </p:sp>
      <p:sp>
        <p:nvSpPr>
          <p:cNvPr id="3" name="Rectangle 2">
            <a:extLst>
              <a:ext uri="{FF2B5EF4-FFF2-40B4-BE49-F238E27FC236}">
                <a16:creationId xmlns:a16="http://schemas.microsoft.com/office/drawing/2014/main" id="{7772A17A-3F78-45D3-8F4B-0881AAA99D22}"/>
              </a:ext>
            </a:extLst>
          </p:cNvPr>
          <p:cNvSpPr/>
          <p:nvPr/>
        </p:nvSpPr>
        <p:spPr>
          <a:xfrm>
            <a:off x="388375" y="4896622"/>
            <a:ext cx="6096000" cy="954107"/>
          </a:xfrm>
          <a:prstGeom prst="rect">
            <a:avLst/>
          </a:prstGeom>
        </p:spPr>
        <p:txBody>
          <a:bodyPr>
            <a:spAutoFit/>
          </a:bodyPr>
          <a:lstStyle/>
          <a:p>
            <a:r>
              <a:rPr lang="en-US" sz="1400" dirty="0">
                <a:latin typeface="Georgia" panose="02040502050405020303" pitchFamily="18" charset="0"/>
              </a:rPr>
              <a:t>According to the Federal Tax Code, eligible businesses can deduct the lesser of either (a) twice the cost of acquiring the donated food or (b) the cost of acquiring the donated food plus half the food’s expected profit margin if it were sold at fair market value. </a:t>
            </a:r>
          </a:p>
        </p:txBody>
      </p:sp>
      <p:pic>
        <p:nvPicPr>
          <p:cNvPr id="6" name="Picture 5">
            <a:extLst>
              <a:ext uri="{FF2B5EF4-FFF2-40B4-BE49-F238E27FC236}">
                <a16:creationId xmlns:a16="http://schemas.microsoft.com/office/drawing/2014/main" id="{F6F649A2-5DC0-43FB-82B2-1F11199F5262}"/>
              </a:ext>
            </a:extLst>
          </p:cNvPr>
          <p:cNvPicPr>
            <a:picLocks noChangeAspect="1"/>
          </p:cNvPicPr>
          <p:nvPr/>
        </p:nvPicPr>
        <p:blipFill>
          <a:blip r:embed="rId3">
            <a:alphaModFix amt="80000"/>
          </a:blip>
          <a:stretch>
            <a:fillRect/>
          </a:stretch>
        </p:blipFill>
        <p:spPr>
          <a:xfrm>
            <a:off x="6885835" y="25736"/>
            <a:ext cx="5289755" cy="6832264"/>
          </a:xfrm>
          <a:prstGeom prst="rect">
            <a:avLst/>
          </a:prstGeom>
          <a:ln>
            <a:noFill/>
          </a:ln>
        </p:spPr>
      </p:pic>
      <p:sp>
        <p:nvSpPr>
          <p:cNvPr id="9" name="Rectangle 8">
            <a:extLst>
              <a:ext uri="{FF2B5EF4-FFF2-40B4-BE49-F238E27FC236}">
                <a16:creationId xmlns:a16="http://schemas.microsoft.com/office/drawing/2014/main" id="{236F48F4-1DD9-4ADB-94AB-58590304972F}"/>
              </a:ext>
            </a:extLst>
          </p:cNvPr>
          <p:cNvSpPr/>
          <p:nvPr/>
        </p:nvSpPr>
        <p:spPr>
          <a:xfrm>
            <a:off x="914236" y="1934779"/>
            <a:ext cx="3397634" cy="1942249"/>
          </a:xfrm>
          <a:prstGeom prst="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EBD5DB-681A-4729-97B8-22471CC84F36}"/>
              </a:ext>
            </a:extLst>
          </p:cNvPr>
          <p:cNvSpPr/>
          <p:nvPr/>
        </p:nvSpPr>
        <p:spPr>
          <a:xfrm>
            <a:off x="1918185" y="2305863"/>
            <a:ext cx="2095562" cy="1309248"/>
          </a:xfrm>
          <a:prstGeom prst="rect">
            <a:avLst/>
          </a:prstGeom>
        </p:spPr>
        <p:txBody>
          <a:bodyPr wrap="square" rIns="91440" anchor="t">
            <a:noAutofit/>
          </a:bodyPr>
          <a:lstStyle/>
          <a:p>
            <a:pPr marR="5080" algn="r">
              <a:lnSpc>
                <a:spcPct val="100000"/>
              </a:lnSpc>
              <a:spcAft>
                <a:spcPts val="1800"/>
              </a:spcAft>
              <a:tabLst>
                <a:tab pos="241300" algn="l"/>
              </a:tabLst>
            </a:pPr>
            <a:r>
              <a:rPr lang="en-US" sz="1200" b="1" spc="-15" dirty="0">
                <a:solidFill>
                  <a:schemeClr val="bg1"/>
                </a:solidFill>
                <a:latin typeface="Georgia" panose="02040502050405020303" pitchFamily="18" charset="0"/>
                <a:cs typeface="Arial Black" panose="020B0604020202020204" pitchFamily="34" charset="0"/>
              </a:rPr>
              <a:t>Do ALL  of your food establishments know that they  </a:t>
            </a:r>
            <a:r>
              <a:rPr lang="en-US" b="1" spc="-15" dirty="0">
                <a:solidFill>
                  <a:schemeClr val="tx2"/>
                </a:solidFill>
                <a:latin typeface="Arial Black" panose="020B0A04020102020204" pitchFamily="34" charset="0"/>
                <a:cs typeface="Arial Black" panose="020B0604020202020204" pitchFamily="34" charset="0"/>
              </a:rPr>
              <a:t>can get tax savings </a:t>
            </a:r>
            <a:r>
              <a:rPr lang="en-US" sz="1200" b="1" spc="-15" dirty="0">
                <a:solidFill>
                  <a:schemeClr val="bg1"/>
                </a:solidFill>
                <a:latin typeface="Georgia" panose="02040502050405020303" pitchFamily="18" charset="0"/>
                <a:cs typeface="Arial Black" panose="020B0604020202020204" pitchFamily="34" charset="0"/>
              </a:rPr>
              <a:t>if they donate food?</a:t>
            </a:r>
          </a:p>
          <a:p>
            <a:pPr marR="5080" algn="r">
              <a:lnSpc>
                <a:spcPct val="100000"/>
              </a:lnSpc>
              <a:spcAft>
                <a:spcPts val="1800"/>
              </a:spcAft>
              <a:tabLst>
                <a:tab pos="241300" algn="l"/>
              </a:tabLst>
            </a:pPr>
            <a:r>
              <a:rPr lang="en-US" sz="1200" b="1" spc="-15" dirty="0">
                <a:solidFill>
                  <a:schemeClr val="accent5"/>
                </a:solidFill>
                <a:latin typeface="Georgia" panose="02040502050405020303" pitchFamily="18" charset="0"/>
                <a:cs typeface="Arial Black" panose="020B0604020202020204" pitchFamily="34" charset="0"/>
              </a:rPr>
              <a:t> </a:t>
            </a:r>
            <a:endParaRPr lang="en-US" sz="1400" spc="-15" dirty="0">
              <a:solidFill>
                <a:schemeClr val="accent5"/>
              </a:solidFill>
              <a:latin typeface="Georgia" panose="02040502050405020303" pitchFamily="18" charset="0"/>
              <a:cs typeface="Arial Black" panose="020B0604020202020204" pitchFamily="34" charset="0"/>
            </a:endParaRPr>
          </a:p>
        </p:txBody>
      </p:sp>
      <p:pic>
        <p:nvPicPr>
          <p:cNvPr id="11" name="Graphic 10" descr="Bank">
            <a:extLst>
              <a:ext uri="{FF2B5EF4-FFF2-40B4-BE49-F238E27FC236}">
                <a16:creationId xmlns:a16="http://schemas.microsoft.com/office/drawing/2014/main" id="{D27959DC-E284-48D8-84C7-E43DDF6D0D9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39061" y="2359502"/>
            <a:ext cx="1034306" cy="1034306"/>
          </a:xfrm>
          <a:prstGeom prst="rect">
            <a:avLst/>
          </a:prstGeom>
        </p:spPr>
      </p:pic>
    </p:spTree>
    <p:extLst>
      <p:ext uri="{BB962C8B-B14F-4D97-AF65-F5344CB8AC3E}">
        <p14:creationId xmlns:p14="http://schemas.microsoft.com/office/powerpoint/2010/main" val="1574680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C82F8-0E61-D14A-8105-68A529EFA7B7}"/>
              </a:ext>
            </a:extLst>
          </p:cNvPr>
          <p:cNvSpPr>
            <a:spLocks noGrp="1"/>
          </p:cNvSpPr>
          <p:nvPr>
            <p:ph type="title"/>
          </p:nvPr>
        </p:nvSpPr>
        <p:spPr/>
        <p:txBody>
          <a:bodyPr/>
          <a:lstStyle/>
          <a:p>
            <a:r>
              <a:rPr lang="en-US" spc="-20"/>
              <a:t>THE TRADITIONAL FOOD </a:t>
            </a:r>
            <a:r>
              <a:rPr lang="en-US" spc="-45"/>
              <a:t>DONATION</a:t>
            </a:r>
            <a:r>
              <a:rPr lang="en-US" spc="395"/>
              <a:t> </a:t>
            </a:r>
            <a:r>
              <a:rPr lang="en-US" spc="-10"/>
              <a:t>CHAIN</a:t>
            </a:r>
            <a:endParaRPr lang="en-US"/>
          </a:p>
        </p:txBody>
      </p:sp>
      <p:sp>
        <p:nvSpPr>
          <p:cNvPr id="8" name="object 11">
            <a:extLst>
              <a:ext uri="{FF2B5EF4-FFF2-40B4-BE49-F238E27FC236}">
                <a16:creationId xmlns:a16="http://schemas.microsoft.com/office/drawing/2014/main" id="{EDAF1BB7-7802-7340-9642-642C76A09B01}"/>
              </a:ext>
            </a:extLst>
          </p:cNvPr>
          <p:cNvSpPr txBox="1"/>
          <p:nvPr/>
        </p:nvSpPr>
        <p:spPr>
          <a:xfrm>
            <a:off x="5540676" y="5733854"/>
            <a:ext cx="6366224" cy="320601"/>
          </a:xfrm>
          <a:prstGeom prst="rect">
            <a:avLst/>
          </a:prstGeom>
        </p:spPr>
        <p:txBody>
          <a:bodyPr vert="horz" wrap="square" lIns="0" tIns="12700" rIns="0" bIns="0" rtlCol="0" anchor="t">
            <a:spAutoFit/>
          </a:bodyPr>
          <a:lstStyle/>
          <a:p>
            <a:pPr marR="4445" algn="ctr">
              <a:lnSpc>
                <a:spcPct val="100000"/>
              </a:lnSpc>
            </a:pPr>
            <a:r>
              <a:rPr lang="en-US" sz="2000" b="1">
                <a:latin typeface="Arial Black"/>
                <a:cs typeface="Circular Spotify Text"/>
              </a:rPr>
              <a:t>INDIVIDUALS</a:t>
            </a:r>
            <a:endParaRPr lang="en-US" sz="2000" b="1">
              <a:latin typeface="Arial Black" panose="020B0A04020102020204" pitchFamily="34" charset="0"/>
              <a:cs typeface="Circular Spotify Text"/>
            </a:endParaRPr>
          </a:p>
        </p:txBody>
      </p:sp>
      <p:sp>
        <p:nvSpPr>
          <p:cNvPr id="20" name="Rectangle 19">
            <a:extLst>
              <a:ext uri="{FF2B5EF4-FFF2-40B4-BE49-F238E27FC236}">
                <a16:creationId xmlns:a16="http://schemas.microsoft.com/office/drawing/2014/main" id="{4330DC0C-8086-6546-95AB-10B75855CD26}"/>
              </a:ext>
            </a:extLst>
          </p:cNvPr>
          <p:cNvSpPr/>
          <p:nvPr/>
        </p:nvSpPr>
        <p:spPr>
          <a:xfrm>
            <a:off x="7137368" y="2605410"/>
            <a:ext cx="3172845" cy="6647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Georgia" panose="02040502050405020303" pitchFamily="18" charset="0"/>
                <a:cs typeface="Circular Spotify Text"/>
              </a:rPr>
              <a:t>FOOD</a:t>
            </a:r>
            <a:r>
              <a:rPr lang="en-US" sz="1200" b="1" spc="-175">
                <a:latin typeface="Georgia" panose="02040502050405020303" pitchFamily="18" charset="0"/>
                <a:cs typeface="Circular Spotify Text"/>
              </a:rPr>
              <a:t> </a:t>
            </a:r>
            <a:r>
              <a:rPr lang="en-US" sz="1200" b="1" spc="5">
                <a:latin typeface="Georgia" panose="02040502050405020303" pitchFamily="18" charset="0"/>
                <a:cs typeface="Circular Spotify Text"/>
              </a:rPr>
              <a:t>RESCUE</a:t>
            </a:r>
            <a:endParaRPr lang="en-US" sz="1200" b="1">
              <a:latin typeface="Georgia" panose="02040502050405020303" pitchFamily="18" charset="0"/>
              <a:cs typeface="Circular Spotify Text"/>
            </a:endParaRPr>
          </a:p>
          <a:p>
            <a:pPr algn="ctr"/>
            <a:r>
              <a:rPr lang="en-US" sz="1200" b="1" spc="-15">
                <a:latin typeface="Georgia" panose="02040502050405020303" pitchFamily="18" charset="0"/>
                <a:cs typeface="Circular Spotify Text"/>
              </a:rPr>
              <a:t>ORGANIZATIONS/APPS</a:t>
            </a:r>
            <a:endParaRPr lang="en-US" sz="1200" b="1">
              <a:latin typeface="Georgia" panose="02040502050405020303" pitchFamily="18" charset="0"/>
              <a:cs typeface="Circular Spotify Text"/>
            </a:endParaRPr>
          </a:p>
        </p:txBody>
      </p:sp>
      <p:sp>
        <p:nvSpPr>
          <p:cNvPr id="21" name="Rectangle 20">
            <a:extLst>
              <a:ext uri="{FF2B5EF4-FFF2-40B4-BE49-F238E27FC236}">
                <a16:creationId xmlns:a16="http://schemas.microsoft.com/office/drawing/2014/main" id="{AE11953B-878E-6849-A7A9-8B813596F819}"/>
              </a:ext>
            </a:extLst>
          </p:cNvPr>
          <p:cNvSpPr/>
          <p:nvPr/>
        </p:nvSpPr>
        <p:spPr>
          <a:xfrm>
            <a:off x="5337315" y="3577500"/>
            <a:ext cx="3172845" cy="6647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latin typeface="Georgia"/>
                <a:cs typeface="Circular Spotify Text"/>
              </a:rPr>
              <a:t>FOOD </a:t>
            </a:r>
            <a:r>
              <a:rPr lang="en-US" sz="1200" b="1" spc="-175">
                <a:latin typeface="Georgia"/>
                <a:cs typeface="Circular Spotify Text"/>
              </a:rPr>
              <a:t> </a:t>
            </a:r>
            <a:r>
              <a:rPr lang="en-US" sz="1200" b="1" spc="-15">
                <a:latin typeface="Georgia"/>
                <a:cs typeface="Circular Spotify Text"/>
              </a:rPr>
              <a:t>BANKS</a:t>
            </a:r>
            <a:endParaRPr lang="en-US" sz="1200" b="1">
              <a:latin typeface="Georgia"/>
              <a:cs typeface="Circular Spotify Text"/>
            </a:endParaRPr>
          </a:p>
        </p:txBody>
      </p:sp>
      <p:cxnSp>
        <p:nvCxnSpPr>
          <p:cNvPr id="29" name="Straight Arrow Connector 28">
            <a:extLst>
              <a:ext uri="{FF2B5EF4-FFF2-40B4-BE49-F238E27FC236}">
                <a16:creationId xmlns:a16="http://schemas.microsoft.com/office/drawing/2014/main" id="{2311797F-9318-324C-9475-F54815126843}"/>
              </a:ext>
            </a:extLst>
          </p:cNvPr>
          <p:cNvCxnSpPr>
            <a:cxnSpLocks/>
          </p:cNvCxnSpPr>
          <p:nvPr/>
        </p:nvCxnSpPr>
        <p:spPr>
          <a:xfrm>
            <a:off x="8723791" y="4603603"/>
            <a:ext cx="0" cy="242047"/>
          </a:xfrm>
          <a:prstGeom prst="straightConnector1">
            <a:avLst/>
          </a:prstGeom>
          <a:ln w="28575">
            <a:solidFill>
              <a:schemeClr val="tx2"/>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5B13115A-EA49-5C46-9A1B-48A078ABA0FF}"/>
              </a:ext>
            </a:extLst>
          </p:cNvPr>
          <p:cNvSpPr/>
          <p:nvPr/>
        </p:nvSpPr>
        <p:spPr>
          <a:xfrm>
            <a:off x="7137368" y="1376050"/>
            <a:ext cx="3172845" cy="6647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Georgia" panose="02040502050405020303" pitchFamily="18" charset="0"/>
                <a:cs typeface="Circular Spotify Text"/>
              </a:rPr>
              <a:t>DONORS</a:t>
            </a:r>
          </a:p>
        </p:txBody>
      </p:sp>
      <p:sp>
        <p:nvSpPr>
          <p:cNvPr id="35" name="Rectangle 34">
            <a:extLst>
              <a:ext uri="{FF2B5EF4-FFF2-40B4-BE49-F238E27FC236}">
                <a16:creationId xmlns:a16="http://schemas.microsoft.com/office/drawing/2014/main" id="{55AD9AB3-BDA8-D048-AD18-5DC8A04F44C4}"/>
              </a:ext>
            </a:extLst>
          </p:cNvPr>
          <p:cNvSpPr/>
          <p:nvPr/>
        </p:nvSpPr>
        <p:spPr>
          <a:xfrm>
            <a:off x="7137368" y="4594988"/>
            <a:ext cx="3172845" cy="6647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Georgia" panose="02040502050405020303" pitchFamily="18" charset="0"/>
                <a:cs typeface="Circular Spotify Text"/>
              </a:rPr>
              <a:t>“LAST MILE ORGANIZATIONS”</a:t>
            </a:r>
          </a:p>
          <a:p>
            <a:pPr algn="ctr"/>
            <a:r>
              <a:rPr lang="en-US" sz="1200" b="1">
                <a:latin typeface="Georgia" panose="02040502050405020303" pitchFamily="18" charset="0"/>
                <a:cs typeface="Circular Spotify Text"/>
              </a:rPr>
              <a:t>pantries, shelters, mobile</a:t>
            </a:r>
          </a:p>
        </p:txBody>
      </p:sp>
      <p:cxnSp>
        <p:nvCxnSpPr>
          <p:cNvPr id="41" name="Elbow Connector 40">
            <a:extLst>
              <a:ext uri="{FF2B5EF4-FFF2-40B4-BE49-F238E27FC236}">
                <a16:creationId xmlns:a16="http://schemas.microsoft.com/office/drawing/2014/main" id="{0C0D124C-EAAC-7D4A-9E8E-3E69761DC7D7}"/>
              </a:ext>
            </a:extLst>
          </p:cNvPr>
          <p:cNvCxnSpPr>
            <a:cxnSpLocks/>
            <a:stCxn id="33" idx="1"/>
          </p:cNvCxnSpPr>
          <p:nvPr/>
        </p:nvCxnSpPr>
        <p:spPr>
          <a:xfrm rot="10800000" flipV="1">
            <a:off x="6017462" y="1708428"/>
            <a:ext cx="1119906" cy="1840705"/>
          </a:xfrm>
          <a:prstGeom prst="bentConnector2">
            <a:avLst/>
          </a:prstGeom>
          <a:ln w="28575">
            <a:solidFill>
              <a:schemeClr val="tx2"/>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A89C35F-3869-4003-8B49-CB25E22D6AF7}"/>
              </a:ext>
            </a:extLst>
          </p:cNvPr>
          <p:cNvCxnSpPr>
            <a:stCxn id="20" idx="2"/>
          </p:cNvCxnSpPr>
          <p:nvPr/>
        </p:nvCxnSpPr>
        <p:spPr>
          <a:xfrm flipH="1">
            <a:off x="8723788" y="3270168"/>
            <a:ext cx="3" cy="18258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05B1ABD-C120-4BEB-B19F-38D0B4FFA758}"/>
              </a:ext>
            </a:extLst>
          </p:cNvPr>
          <p:cNvCxnSpPr>
            <a:cxnSpLocks/>
          </p:cNvCxnSpPr>
          <p:nvPr/>
        </p:nvCxnSpPr>
        <p:spPr>
          <a:xfrm>
            <a:off x="8722297" y="3452569"/>
            <a:ext cx="0" cy="1151034"/>
          </a:xfrm>
          <a:prstGeom prst="straightConnector1">
            <a:avLst/>
          </a:prstGeom>
          <a:ln w="28575">
            <a:solidFill>
              <a:schemeClr val="tx2"/>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A64D93D3-6FE2-4E35-AA9F-9113F986B4D2}"/>
              </a:ext>
            </a:extLst>
          </p:cNvPr>
          <p:cNvCxnSpPr>
            <a:cxnSpLocks/>
          </p:cNvCxnSpPr>
          <p:nvPr/>
        </p:nvCxnSpPr>
        <p:spPr>
          <a:xfrm>
            <a:off x="8718872" y="2040808"/>
            <a:ext cx="0" cy="564602"/>
          </a:xfrm>
          <a:prstGeom prst="straightConnector1">
            <a:avLst/>
          </a:prstGeom>
          <a:ln w="28575">
            <a:solidFill>
              <a:schemeClr val="tx2"/>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1C6830D-36E9-431F-99EA-E60CC8C72137}"/>
              </a:ext>
            </a:extLst>
          </p:cNvPr>
          <p:cNvCxnSpPr>
            <a:cxnSpLocks/>
          </p:cNvCxnSpPr>
          <p:nvPr/>
        </p:nvCxnSpPr>
        <p:spPr>
          <a:xfrm>
            <a:off x="6018208" y="5434146"/>
            <a:ext cx="270558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165ED08-BEF9-47B0-A982-5B10D1C6D620}"/>
              </a:ext>
            </a:extLst>
          </p:cNvPr>
          <p:cNvCxnSpPr>
            <a:cxnSpLocks/>
          </p:cNvCxnSpPr>
          <p:nvPr/>
        </p:nvCxnSpPr>
        <p:spPr>
          <a:xfrm>
            <a:off x="6017462" y="4241018"/>
            <a:ext cx="0" cy="119312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469D65D-3FC5-4886-A44E-BA088D9AF142}"/>
              </a:ext>
            </a:extLst>
          </p:cNvPr>
          <p:cNvCxnSpPr/>
          <p:nvPr/>
        </p:nvCxnSpPr>
        <p:spPr>
          <a:xfrm flipH="1">
            <a:off x="8717387" y="5251562"/>
            <a:ext cx="3" cy="18258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AB1D822D-147C-439E-B117-A8D8A8426426}"/>
              </a:ext>
            </a:extLst>
          </p:cNvPr>
          <p:cNvCxnSpPr>
            <a:cxnSpLocks/>
          </p:cNvCxnSpPr>
          <p:nvPr/>
        </p:nvCxnSpPr>
        <p:spPr>
          <a:xfrm>
            <a:off x="7286804" y="4251793"/>
            <a:ext cx="0" cy="339825"/>
          </a:xfrm>
          <a:prstGeom prst="straightConnector1">
            <a:avLst/>
          </a:prstGeom>
          <a:ln w="28575">
            <a:solidFill>
              <a:schemeClr val="tx2"/>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1F90B484-7984-4095-B24D-628BCAB84C4B}"/>
              </a:ext>
            </a:extLst>
          </p:cNvPr>
          <p:cNvCxnSpPr>
            <a:cxnSpLocks/>
          </p:cNvCxnSpPr>
          <p:nvPr/>
        </p:nvCxnSpPr>
        <p:spPr>
          <a:xfrm>
            <a:off x="8717387" y="5434146"/>
            <a:ext cx="0" cy="242047"/>
          </a:xfrm>
          <a:prstGeom prst="straightConnector1">
            <a:avLst/>
          </a:prstGeom>
          <a:ln w="28575">
            <a:solidFill>
              <a:schemeClr val="tx2"/>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DD4061E-B12B-4FBB-959C-5F6BE37AF501}"/>
              </a:ext>
            </a:extLst>
          </p:cNvPr>
          <p:cNvCxnSpPr>
            <a:cxnSpLocks/>
          </p:cNvCxnSpPr>
          <p:nvPr/>
        </p:nvCxnSpPr>
        <p:spPr>
          <a:xfrm>
            <a:off x="10734487" y="1708429"/>
            <a:ext cx="1" cy="324199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21C50F4-D3EB-48D6-BFAB-AAC7AEDE3A4F}"/>
              </a:ext>
            </a:extLst>
          </p:cNvPr>
          <p:cNvCxnSpPr>
            <a:cxnSpLocks/>
          </p:cNvCxnSpPr>
          <p:nvPr/>
        </p:nvCxnSpPr>
        <p:spPr>
          <a:xfrm>
            <a:off x="10310213" y="1708429"/>
            <a:ext cx="424274"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B9E2CBE1-2971-40B0-8B5F-D29A5EC76BC7}"/>
              </a:ext>
            </a:extLst>
          </p:cNvPr>
          <p:cNvCxnSpPr>
            <a:cxnSpLocks/>
          </p:cNvCxnSpPr>
          <p:nvPr/>
        </p:nvCxnSpPr>
        <p:spPr>
          <a:xfrm flipH="1">
            <a:off x="10310213" y="4950421"/>
            <a:ext cx="424274" cy="0"/>
          </a:xfrm>
          <a:prstGeom prst="straightConnector1">
            <a:avLst/>
          </a:prstGeom>
          <a:ln w="28575">
            <a:solidFill>
              <a:schemeClr val="tx2"/>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2D5E68EF-5AF2-4A9A-A6D5-0161FDAE51B0}"/>
              </a:ext>
            </a:extLst>
          </p:cNvPr>
          <p:cNvCxnSpPr>
            <a:cxnSpLocks/>
          </p:cNvCxnSpPr>
          <p:nvPr/>
        </p:nvCxnSpPr>
        <p:spPr>
          <a:xfrm>
            <a:off x="7286804" y="3270168"/>
            <a:ext cx="0" cy="309752"/>
          </a:xfrm>
          <a:prstGeom prst="straightConnector1">
            <a:avLst/>
          </a:prstGeom>
          <a:ln w="28575">
            <a:solidFill>
              <a:schemeClr val="tx2"/>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8D04AE8-4C1D-42FC-8F57-1014A9BB04C5}"/>
              </a:ext>
            </a:extLst>
          </p:cNvPr>
          <p:cNvSpPr/>
          <p:nvPr/>
        </p:nvSpPr>
        <p:spPr>
          <a:xfrm>
            <a:off x="688771" y="1340771"/>
            <a:ext cx="3856079" cy="1997233"/>
          </a:xfrm>
          <a:prstGeom prst="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B9673C-7118-41C5-A8E0-67EA0A2C3882}"/>
              </a:ext>
            </a:extLst>
          </p:cNvPr>
          <p:cNvSpPr/>
          <p:nvPr/>
        </p:nvSpPr>
        <p:spPr>
          <a:xfrm>
            <a:off x="1960118" y="1731860"/>
            <a:ext cx="2413808" cy="1309248"/>
          </a:xfrm>
          <a:prstGeom prst="rect">
            <a:avLst/>
          </a:prstGeom>
        </p:spPr>
        <p:txBody>
          <a:bodyPr wrap="square" rIns="91440" anchor="t">
            <a:noAutofit/>
          </a:bodyPr>
          <a:lstStyle/>
          <a:p>
            <a:pPr marR="5080" algn="r">
              <a:lnSpc>
                <a:spcPct val="100000"/>
              </a:lnSpc>
              <a:spcAft>
                <a:spcPts val="1800"/>
              </a:spcAft>
              <a:tabLst>
                <a:tab pos="241300" algn="l"/>
              </a:tabLst>
            </a:pPr>
            <a:r>
              <a:rPr lang="en-US" sz="1200" b="1" spc="-15" dirty="0">
                <a:solidFill>
                  <a:schemeClr val="bg1"/>
                </a:solidFill>
                <a:latin typeface="Georgia" panose="02040502050405020303" pitchFamily="18" charset="0"/>
                <a:cs typeface="Arial Black" panose="020B0604020202020204" pitchFamily="34" charset="0"/>
              </a:rPr>
              <a:t>Do ALL  of your food establishments know  </a:t>
            </a:r>
            <a:r>
              <a:rPr lang="en-US" b="1" spc="-15" dirty="0">
                <a:solidFill>
                  <a:schemeClr val="tx2"/>
                </a:solidFill>
                <a:latin typeface="Arial Black" panose="020B0A04020102020204" pitchFamily="34" charset="0"/>
                <a:cs typeface="Arial Black" panose="020B0604020202020204" pitchFamily="34" charset="0"/>
              </a:rPr>
              <a:t>about local food rescue orgs </a:t>
            </a:r>
            <a:r>
              <a:rPr lang="en-US" sz="1200" b="1" spc="-15" dirty="0">
                <a:solidFill>
                  <a:schemeClr val="bg1"/>
                </a:solidFill>
                <a:latin typeface="Georgia" panose="02040502050405020303" pitchFamily="18" charset="0"/>
                <a:cs typeface="Arial Black" panose="020B0604020202020204" pitchFamily="34" charset="0"/>
              </a:rPr>
              <a:t>that they can partner with to take donations? </a:t>
            </a:r>
            <a:endParaRPr lang="en-US" sz="1400" spc="-15" dirty="0">
              <a:solidFill>
                <a:schemeClr val="accent5"/>
              </a:solidFill>
              <a:latin typeface="Georgia" panose="02040502050405020303" pitchFamily="18" charset="0"/>
              <a:cs typeface="Arial Black" panose="020B0604020202020204" pitchFamily="34" charset="0"/>
            </a:endParaRPr>
          </a:p>
        </p:txBody>
      </p:sp>
      <p:sp>
        <p:nvSpPr>
          <p:cNvPr id="26" name="Rectangle 25">
            <a:extLst>
              <a:ext uri="{FF2B5EF4-FFF2-40B4-BE49-F238E27FC236}">
                <a16:creationId xmlns:a16="http://schemas.microsoft.com/office/drawing/2014/main" id="{DD8C2628-6A15-48F7-9285-ED34DB83C04C}"/>
              </a:ext>
            </a:extLst>
          </p:cNvPr>
          <p:cNvSpPr/>
          <p:nvPr/>
        </p:nvSpPr>
        <p:spPr>
          <a:xfrm>
            <a:off x="704441" y="3425044"/>
            <a:ext cx="3856079" cy="1826518"/>
          </a:xfrm>
          <a:prstGeom prst="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03B569F-BB36-463F-901A-935E3AAB7E5B}"/>
              </a:ext>
            </a:extLst>
          </p:cNvPr>
          <p:cNvSpPr/>
          <p:nvPr/>
        </p:nvSpPr>
        <p:spPr>
          <a:xfrm>
            <a:off x="2045656" y="3634988"/>
            <a:ext cx="2242732" cy="1384995"/>
          </a:xfrm>
          <a:prstGeom prst="rect">
            <a:avLst/>
          </a:prstGeom>
        </p:spPr>
        <p:txBody>
          <a:bodyPr wrap="square">
            <a:spAutoFit/>
          </a:bodyPr>
          <a:lstStyle/>
          <a:p>
            <a:pPr marR="5080" algn="r">
              <a:lnSpc>
                <a:spcPct val="100000"/>
              </a:lnSpc>
              <a:spcAft>
                <a:spcPts val="1800"/>
              </a:spcAft>
              <a:tabLst>
                <a:tab pos="241300" algn="l"/>
              </a:tabLst>
            </a:pPr>
            <a:r>
              <a:rPr lang="en-US" sz="1200" b="1" spc="-15" dirty="0">
                <a:solidFill>
                  <a:schemeClr val="bg1"/>
                </a:solidFill>
                <a:latin typeface="Georgia" panose="02040502050405020303" pitchFamily="18" charset="0"/>
                <a:cs typeface="Arial Black" panose="020B0604020202020204" pitchFamily="34" charset="0"/>
              </a:rPr>
              <a:t>And do they know that many orgs do </a:t>
            </a:r>
            <a:r>
              <a:rPr lang="en-US" b="1" spc="-15" dirty="0">
                <a:solidFill>
                  <a:schemeClr val="tx2"/>
                </a:solidFill>
                <a:latin typeface="Arial Black" panose="020B0A04020102020204" pitchFamily="34" charset="0"/>
                <a:cs typeface="Arial Black" panose="020B0604020202020204" pitchFamily="34" charset="0"/>
              </a:rPr>
              <a:t>direct pick-ups from food establishments?</a:t>
            </a:r>
            <a:endParaRPr lang="en-US" b="1" spc="-15" dirty="0">
              <a:solidFill>
                <a:schemeClr val="bg1"/>
              </a:solidFill>
              <a:latin typeface="Georgia" panose="02040502050405020303" pitchFamily="18" charset="0"/>
              <a:cs typeface="Arial Black" panose="020B0604020202020204" pitchFamily="34" charset="0"/>
            </a:endParaRPr>
          </a:p>
        </p:txBody>
      </p:sp>
      <p:pic>
        <p:nvPicPr>
          <p:cNvPr id="24" name="Graphic 23" descr="Truck">
            <a:extLst>
              <a:ext uri="{FF2B5EF4-FFF2-40B4-BE49-F238E27FC236}">
                <a16:creationId xmlns:a16="http://schemas.microsoft.com/office/drawing/2014/main" id="{3CCA4A11-C5E1-4AB2-9DBA-E8E92A3BCCE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39626" y="3832355"/>
            <a:ext cx="1034306" cy="1034306"/>
          </a:xfrm>
          <a:prstGeom prst="rect">
            <a:avLst/>
          </a:prstGeom>
        </p:spPr>
      </p:pic>
      <p:pic>
        <p:nvPicPr>
          <p:cNvPr id="27" name="Graphic 26" descr="Fork and knife">
            <a:extLst>
              <a:ext uri="{FF2B5EF4-FFF2-40B4-BE49-F238E27FC236}">
                <a16:creationId xmlns:a16="http://schemas.microsoft.com/office/drawing/2014/main" id="{DDA18047-DE08-41A6-88DD-1E688543371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83012" y="1903483"/>
            <a:ext cx="1034306" cy="1034306"/>
          </a:xfrm>
          <a:prstGeom prst="rect">
            <a:avLst/>
          </a:prstGeom>
        </p:spPr>
      </p:pic>
    </p:spTree>
    <p:extLst>
      <p:ext uri="{BB962C8B-B14F-4D97-AF65-F5344CB8AC3E}">
        <p14:creationId xmlns:p14="http://schemas.microsoft.com/office/powerpoint/2010/main" val="3736159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47B5C-02D1-D049-9B32-587DB5B79CAD}"/>
              </a:ext>
            </a:extLst>
          </p:cNvPr>
          <p:cNvSpPr>
            <a:spLocks noGrp="1"/>
          </p:cNvSpPr>
          <p:nvPr>
            <p:ph type="title"/>
          </p:nvPr>
        </p:nvSpPr>
        <p:spPr>
          <a:xfrm>
            <a:off x="242509" y="353318"/>
            <a:ext cx="5641848" cy="777633"/>
          </a:xfrm>
        </p:spPr>
        <p:txBody>
          <a:bodyPr/>
          <a:lstStyle/>
          <a:p>
            <a:r>
              <a:rPr lang="en-US" spc="-20"/>
              <a:t>HOW TO DONATE FOOD SAFELY</a:t>
            </a:r>
            <a:endParaRPr lang="en-US"/>
          </a:p>
        </p:txBody>
      </p:sp>
      <p:sp>
        <p:nvSpPr>
          <p:cNvPr id="11" name="Rectangle 10">
            <a:extLst>
              <a:ext uri="{FF2B5EF4-FFF2-40B4-BE49-F238E27FC236}">
                <a16:creationId xmlns:a16="http://schemas.microsoft.com/office/drawing/2014/main" id="{47A59923-F74A-4F91-836C-0FB63302F493}"/>
              </a:ext>
            </a:extLst>
          </p:cNvPr>
          <p:cNvSpPr/>
          <p:nvPr/>
        </p:nvSpPr>
        <p:spPr>
          <a:xfrm>
            <a:off x="0" y="4625266"/>
            <a:ext cx="12192000" cy="1407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4">
            <a:extLst>
              <a:ext uri="{FF2B5EF4-FFF2-40B4-BE49-F238E27FC236}">
                <a16:creationId xmlns:a16="http://schemas.microsoft.com/office/drawing/2014/main" id="{77EAF751-C0DB-4587-B4DF-1D54ED358DFF}"/>
              </a:ext>
            </a:extLst>
          </p:cNvPr>
          <p:cNvSpPr/>
          <p:nvPr/>
        </p:nvSpPr>
        <p:spPr>
          <a:xfrm>
            <a:off x="6786826" y="0"/>
            <a:ext cx="5405174" cy="6858000"/>
          </a:xfrm>
          <a:prstGeom prst="rect">
            <a:avLst/>
          </a:prstGeom>
          <a:blipFill>
            <a:blip r:embed="rId3" cstate="print">
              <a:alphaModFix amt="75000"/>
            </a:blip>
            <a:stretch>
              <a:fillRect l="-10539" t="-3030" r="-28896" b="-10477"/>
            </a:stretch>
          </a:blipFill>
        </p:spPr>
        <p:txBody>
          <a:bodyPr wrap="square" lIns="0" tIns="0" rIns="0" bIns="0" rtlCol="0"/>
          <a:lstStyle/>
          <a:p>
            <a:endParaRPr/>
          </a:p>
        </p:txBody>
      </p:sp>
      <p:sp>
        <p:nvSpPr>
          <p:cNvPr id="6" name="Footer Placeholder 3">
            <a:extLst>
              <a:ext uri="{FF2B5EF4-FFF2-40B4-BE49-F238E27FC236}">
                <a16:creationId xmlns:a16="http://schemas.microsoft.com/office/drawing/2014/main" id="{D12D4786-46AB-40C2-8CE3-CE7BDFE81908}"/>
              </a:ext>
            </a:extLst>
          </p:cNvPr>
          <p:cNvSpPr>
            <a:spLocks noGrp="1"/>
          </p:cNvSpPr>
          <p:nvPr>
            <p:ph type="ftr" sz="quarter" idx="11"/>
          </p:nvPr>
        </p:nvSpPr>
        <p:spPr>
          <a:xfrm>
            <a:off x="0" y="6154042"/>
            <a:ext cx="8674415" cy="365125"/>
          </a:xfrm>
        </p:spPr>
        <p:txBody>
          <a:bodyPr/>
          <a:lstStyle/>
          <a:p>
            <a:pPr algn="l"/>
            <a:r>
              <a:rPr lang="en-US" b="1"/>
              <a:t>Photo: </a:t>
            </a:r>
            <a:r>
              <a:rPr lang="en-US" i="1"/>
              <a:t>Rescuing Leftover Cuisine</a:t>
            </a:r>
          </a:p>
        </p:txBody>
      </p:sp>
      <p:sp>
        <p:nvSpPr>
          <p:cNvPr id="5" name="Rectangle 4">
            <a:extLst>
              <a:ext uri="{FF2B5EF4-FFF2-40B4-BE49-F238E27FC236}">
                <a16:creationId xmlns:a16="http://schemas.microsoft.com/office/drawing/2014/main" id="{D1A9929C-7A96-794B-9FA9-C78BB96D7A29}"/>
              </a:ext>
            </a:extLst>
          </p:cNvPr>
          <p:cNvSpPr/>
          <p:nvPr/>
        </p:nvSpPr>
        <p:spPr>
          <a:xfrm>
            <a:off x="90109" y="4225771"/>
            <a:ext cx="6005891" cy="2278911"/>
          </a:xfrm>
          <a:prstGeom prst="rect">
            <a:avLst/>
          </a:prstGeom>
        </p:spPr>
        <p:txBody>
          <a:bodyPr wrap="square" lIns="91440" tIns="45720" rIns="91440" bIns="45720" anchor="ctr">
            <a:noAutofit/>
          </a:bodyPr>
          <a:lstStyle/>
          <a:p>
            <a:pPr marL="342900" marR="5080" indent="-342900">
              <a:lnSpc>
                <a:spcPct val="100000"/>
              </a:lnSpc>
              <a:spcAft>
                <a:spcPts val="1200"/>
              </a:spcAft>
              <a:buFont typeface="Arial" panose="020B0604020202020204" pitchFamily="34" charset="0"/>
              <a:buChar char="•"/>
              <a:tabLst>
                <a:tab pos="241300" algn="l"/>
              </a:tabLst>
            </a:pPr>
            <a:r>
              <a:rPr lang="en-US" sz="1200" spc="-40" dirty="0">
                <a:latin typeface="Georgia"/>
                <a:cs typeface="Arial"/>
              </a:rPr>
              <a:t>Donors should adhere to city/county food safety rules and regulations for all donations</a:t>
            </a:r>
          </a:p>
          <a:p>
            <a:pPr marL="342900" marR="5080" indent="-342900">
              <a:spcAft>
                <a:spcPts val="1200"/>
              </a:spcAft>
              <a:buFont typeface="Arial" panose="020B0604020202020204" pitchFamily="34" charset="0"/>
              <a:buChar char="•"/>
              <a:tabLst>
                <a:tab pos="241300" algn="l"/>
              </a:tabLst>
            </a:pPr>
            <a:r>
              <a:rPr lang="en-US" sz="1200" spc="-40" dirty="0">
                <a:latin typeface="Georgia"/>
                <a:cs typeface="Arial"/>
              </a:rPr>
              <a:t>Donations should be labeled “Donated Food - Not for Resale”</a:t>
            </a:r>
          </a:p>
          <a:p>
            <a:pPr marL="342900" marR="5080" indent="-342900">
              <a:lnSpc>
                <a:spcPct val="100000"/>
              </a:lnSpc>
              <a:spcAft>
                <a:spcPts val="1200"/>
              </a:spcAft>
              <a:buFont typeface="Arial" panose="020B0604020202020204" pitchFamily="34" charset="0"/>
              <a:buChar char="•"/>
              <a:tabLst>
                <a:tab pos="241300" algn="l"/>
              </a:tabLst>
            </a:pPr>
            <a:r>
              <a:rPr lang="en-US" sz="1200" spc="-40" dirty="0">
                <a:latin typeface="Georgia"/>
                <a:cs typeface="Arial"/>
              </a:rPr>
              <a:t>Donors should take all reasonable steps to maintain integrity of the food</a:t>
            </a:r>
          </a:p>
          <a:p>
            <a:pPr marL="342900" marR="5080" indent="-342900">
              <a:lnSpc>
                <a:spcPct val="100000"/>
              </a:lnSpc>
              <a:spcAft>
                <a:spcPts val="1200"/>
              </a:spcAft>
              <a:buFont typeface="Arial" panose="020B0604020202020204" pitchFamily="34" charset="0"/>
              <a:buChar char="•"/>
              <a:tabLst>
                <a:tab pos="241300" algn="l"/>
              </a:tabLst>
            </a:pPr>
            <a:r>
              <a:rPr lang="en-US" sz="1200" spc="-40" dirty="0">
                <a:latin typeface="Georgia"/>
                <a:cs typeface="Arial"/>
              </a:rPr>
              <a:t>Temperature should consistently be monitored</a:t>
            </a:r>
            <a:endParaRPr lang="en-US" sz="1200" spc="-40" dirty="0">
              <a:latin typeface="Georgia" panose="02040502050405020303" pitchFamily="18" charset="0"/>
              <a:cs typeface="Arial" panose="020B0604020202020204" pitchFamily="34" charset="0"/>
            </a:endParaRPr>
          </a:p>
        </p:txBody>
      </p:sp>
      <p:sp>
        <p:nvSpPr>
          <p:cNvPr id="8" name="Rectangle 7">
            <a:extLst>
              <a:ext uri="{FF2B5EF4-FFF2-40B4-BE49-F238E27FC236}">
                <a16:creationId xmlns:a16="http://schemas.microsoft.com/office/drawing/2014/main" id="{2499F566-F419-4FC1-9578-05FE639C1E3B}"/>
              </a:ext>
            </a:extLst>
          </p:cNvPr>
          <p:cNvSpPr/>
          <p:nvPr/>
        </p:nvSpPr>
        <p:spPr>
          <a:xfrm>
            <a:off x="830807" y="2028790"/>
            <a:ext cx="3856079" cy="1997233"/>
          </a:xfrm>
          <a:prstGeom prst="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72F849-3ED6-4E95-BF10-CEBAFAEB1D14}"/>
              </a:ext>
            </a:extLst>
          </p:cNvPr>
          <p:cNvSpPr/>
          <p:nvPr/>
        </p:nvSpPr>
        <p:spPr>
          <a:xfrm>
            <a:off x="2102154" y="2419879"/>
            <a:ext cx="2342846" cy="1309248"/>
          </a:xfrm>
          <a:prstGeom prst="rect">
            <a:avLst/>
          </a:prstGeom>
        </p:spPr>
        <p:txBody>
          <a:bodyPr wrap="square" rIns="91440" anchor="t">
            <a:noAutofit/>
          </a:bodyPr>
          <a:lstStyle/>
          <a:p>
            <a:pPr marR="5080" algn="r">
              <a:lnSpc>
                <a:spcPct val="100000"/>
              </a:lnSpc>
              <a:spcAft>
                <a:spcPts val="1800"/>
              </a:spcAft>
              <a:tabLst>
                <a:tab pos="241300" algn="l"/>
              </a:tabLst>
            </a:pPr>
            <a:r>
              <a:rPr lang="en-US" sz="1200" b="1" spc="-15" dirty="0">
                <a:solidFill>
                  <a:schemeClr val="bg1"/>
                </a:solidFill>
                <a:latin typeface="Georgia" panose="02040502050405020303" pitchFamily="18" charset="0"/>
                <a:cs typeface="Arial Black" panose="020B0604020202020204" pitchFamily="34" charset="0"/>
              </a:rPr>
              <a:t>Do ALL  of your food establishments know  </a:t>
            </a:r>
            <a:r>
              <a:rPr lang="en-US" b="1" spc="-15" dirty="0">
                <a:solidFill>
                  <a:schemeClr val="tx2"/>
                </a:solidFill>
                <a:latin typeface="Arial Black" panose="020B0A04020102020204" pitchFamily="34" charset="0"/>
                <a:cs typeface="Arial Black" panose="020B0604020202020204" pitchFamily="34" charset="0"/>
              </a:rPr>
              <a:t>how to properly process </a:t>
            </a:r>
            <a:r>
              <a:rPr lang="en-US" sz="1200" b="1" spc="-15" dirty="0">
                <a:solidFill>
                  <a:schemeClr val="bg1"/>
                </a:solidFill>
                <a:latin typeface="Georgia" panose="02040502050405020303" pitchFamily="18" charset="0"/>
                <a:cs typeface="Arial Black" panose="020B0604020202020204" pitchFamily="34" charset="0"/>
              </a:rPr>
              <a:t> food donations? </a:t>
            </a:r>
            <a:endParaRPr lang="en-US" sz="1400" spc="-15" dirty="0">
              <a:solidFill>
                <a:schemeClr val="accent5"/>
              </a:solidFill>
              <a:latin typeface="Georgia" panose="02040502050405020303" pitchFamily="18" charset="0"/>
              <a:cs typeface="Arial Black" panose="020B0604020202020204" pitchFamily="34" charset="0"/>
            </a:endParaRPr>
          </a:p>
        </p:txBody>
      </p:sp>
      <p:pic>
        <p:nvPicPr>
          <p:cNvPr id="10" name="Graphic 9" descr="Fork and knife">
            <a:extLst>
              <a:ext uri="{FF2B5EF4-FFF2-40B4-BE49-F238E27FC236}">
                <a16:creationId xmlns:a16="http://schemas.microsoft.com/office/drawing/2014/main" id="{36C45FC4-DBB5-4B59-A8FD-EF482AAD622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25048" y="2591502"/>
            <a:ext cx="1034306" cy="1034306"/>
          </a:xfrm>
          <a:prstGeom prst="rect">
            <a:avLst/>
          </a:prstGeom>
        </p:spPr>
      </p:pic>
    </p:spTree>
    <p:extLst>
      <p:ext uri="{BB962C8B-B14F-4D97-AF65-F5344CB8AC3E}">
        <p14:creationId xmlns:p14="http://schemas.microsoft.com/office/powerpoint/2010/main" val="1103024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5EEB80-14DA-4833-931E-526E6A24FEA6}"/>
              </a:ext>
            </a:extLst>
          </p:cNvPr>
          <p:cNvSpPr/>
          <p:nvPr/>
        </p:nvSpPr>
        <p:spPr>
          <a:xfrm>
            <a:off x="1524" y="4144264"/>
            <a:ext cx="12192000" cy="4517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6B837D-4496-42E1-A4B1-F7F10F280163}"/>
              </a:ext>
            </a:extLst>
          </p:cNvPr>
          <p:cNvSpPr/>
          <p:nvPr/>
        </p:nvSpPr>
        <p:spPr>
          <a:xfrm>
            <a:off x="0" y="1093868"/>
            <a:ext cx="12192000" cy="4517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458293-9784-47F3-9B16-D99B1C0CFE0E}"/>
              </a:ext>
            </a:extLst>
          </p:cNvPr>
          <p:cNvSpPr>
            <a:spLocks noGrp="1"/>
          </p:cNvSpPr>
          <p:nvPr>
            <p:ph type="title"/>
          </p:nvPr>
        </p:nvSpPr>
        <p:spPr/>
        <p:txBody>
          <a:bodyPr/>
          <a:lstStyle/>
          <a:p>
            <a:r>
              <a:rPr lang="en-US"/>
              <a:t>FOODS THAT CAN/CANNOT BE DONATED</a:t>
            </a:r>
          </a:p>
        </p:txBody>
      </p:sp>
      <p:sp>
        <p:nvSpPr>
          <p:cNvPr id="3" name="Content Placeholder 2">
            <a:extLst>
              <a:ext uri="{FF2B5EF4-FFF2-40B4-BE49-F238E27FC236}">
                <a16:creationId xmlns:a16="http://schemas.microsoft.com/office/drawing/2014/main" id="{7BE7D6C0-F519-43AB-9E4C-3034AA7AFD24}"/>
              </a:ext>
            </a:extLst>
          </p:cNvPr>
          <p:cNvSpPr>
            <a:spLocks noGrp="1"/>
          </p:cNvSpPr>
          <p:nvPr>
            <p:ph idx="10"/>
          </p:nvPr>
        </p:nvSpPr>
        <p:spPr>
          <a:xfrm>
            <a:off x="454152" y="1494805"/>
            <a:ext cx="11128248" cy="4250675"/>
          </a:xfrm>
        </p:spPr>
        <p:txBody>
          <a:bodyPr>
            <a:normAutofit/>
          </a:bodyPr>
          <a:lstStyle/>
          <a:p>
            <a:endParaRPr lang="en-US"/>
          </a:p>
          <a:p>
            <a:endParaRPr lang="en-US"/>
          </a:p>
          <a:p>
            <a:endParaRPr lang="en-US"/>
          </a:p>
        </p:txBody>
      </p:sp>
      <p:graphicFrame>
        <p:nvGraphicFramePr>
          <p:cNvPr id="5" name="Table 5">
            <a:extLst>
              <a:ext uri="{FF2B5EF4-FFF2-40B4-BE49-F238E27FC236}">
                <a16:creationId xmlns:a16="http://schemas.microsoft.com/office/drawing/2014/main" id="{B5B7D6A3-456F-41A1-9EFF-D2D30BB15588}"/>
              </a:ext>
            </a:extLst>
          </p:cNvPr>
          <p:cNvGraphicFramePr>
            <a:graphicFrameLocks noGrp="1"/>
          </p:cNvGraphicFramePr>
          <p:nvPr>
            <p:extLst>
              <p:ext uri="{D42A27DB-BD31-4B8C-83A1-F6EECF244321}">
                <p14:modId xmlns:p14="http://schemas.microsoft.com/office/powerpoint/2010/main" val="3992212190"/>
              </p:ext>
            </p:extLst>
          </p:nvPr>
        </p:nvGraphicFramePr>
        <p:xfrm>
          <a:off x="508000" y="1167130"/>
          <a:ext cx="11229848" cy="2966720"/>
        </p:xfrm>
        <a:graphic>
          <a:graphicData uri="http://schemas.openxmlformats.org/drawingml/2006/table">
            <a:tbl>
              <a:tblPr firstRow="1">
                <a:tableStyleId>{5A111915-BE36-4E01-A7E5-04B1672EAD32}</a:tableStyleId>
              </a:tblPr>
              <a:tblGrid>
                <a:gridCol w="11229848">
                  <a:extLst>
                    <a:ext uri="{9D8B030D-6E8A-4147-A177-3AD203B41FA5}">
                      <a16:colId xmlns:a16="http://schemas.microsoft.com/office/drawing/2014/main" val="3568470511"/>
                    </a:ext>
                  </a:extLst>
                </a:gridCol>
              </a:tblGrid>
              <a:tr h="370840">
                <a:tc>
                  <a:txBody>
                    <a:bodyPr/>
                    <a:lstStyle/>
                    <a:p>
                      <a:r>
                        <a:rPr lang="en-US">
                          <a:latin typeface="Arial Black" panose="020B0A04020102020204" pitchFamily="34" charset="0"/>
                        </a:rPr>
                        <a:t>FOODS THAT CAN BE DONATED: </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8250551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Georgia" panose="02040502050405020303" pitchFamily="18" charset="0"/>
                        </a:rPr>
                        <a:t>HOT FOOD that was not served to a guest or placed on a buffet and kept at proper temperatures and/or cooled properly (entrees, soups, etc.)</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050449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Georgia" panose="02040502050405020303" pitchFamily="18" charset="0"/>
                        </a:rPr>
                        <a:t>COLD FOOD that was not served to a guest and kept at proper temperature (sandwiches, yogurt parfaits, salads, etc.)</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20773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Georgia" panose="02040502050405020303" pitchFamily="18" charset="0"/>
                        </a:rPr>
                        <a:t>PRODUCE (strawberries, cut leafy greens, onions, tomatoes, herbs, etc.)</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48602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Georgia" panose="02040502050405020303" pitchFamily="18" charset="0"/>
                        </a:rPr>
                        <a:t>BEVERAGES (juice, bottled water, lemonade, tea, etc.)</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0003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Georgia" panose="02040502050405020303" pitchFamily="18" charset="0"/>
                        </a:rPr>
                        <a:t>PACKAGED ITEMS (dry pasta, canned vegetables, etc.)</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475969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Georgia" panose="02040502050405020303" pitchFamily="18" charset="0"/>
                        </a:rPr>
                        <a:t>DAIRY PRODUCTS that have been kept at proper temperature (sour cream, milk, yogurt, cheese, etc.)</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495574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Georgia" panose="02040502050405020303" pitchFamily="18" charset="0"/>
                        </a:rPr>
                        <a:t>RAW MEAT that have been kept at proper temperature (beef, chicken, pork, etc.)</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09906645"/>
                  </a:ext>
                </a:extLst>
              </a:tr>
            </a:tbl>
          </a:graphicData>
        </a:graphic>
      </p:graphicFrame>
      <p:graphicFrame>
        <p:nvGraphicFramePr>
          <p:cNvPr id="7" name="Table 7">
            <a:extLst>
              <a:ext uri="{FF2B5EF4-FFF2-40B4-BE49-F238E27FC236}">
                <a16:creationId xmlns:a16="http://schemas.microsoft.com/office/drawing/2014/main" id="{7056BE3A-95D6-4CB3-9A4F-0CC76BCFB9C5}"/>
              </a:ext>
            </a:extLst>
          </p:cNvPr>
          <p:cNvGraphicFramePr>
            <a:graphicFrameLocks noGrp="1"/>
          </p:cNvGraphicFramePr>
          <p:nvPr>
            <p:extLst>
              <p:ext uri="{D42A27DB-BD31-4B8C-83A1-F6EECF244321}">
                <p14:modId xmlns:p14="http://schemas.microsoft.com/office/powerpoint/2010/main" val="1717724026"/>
              </p:ext>
            </p:extLst>
          </p:nvPr>
        </p:nvGraphicFramePr>
        <p:xfrm>
          <a:off x="508000" y="4216639"/>
          <a:ext cx="11229848" cy="2225040"/>
        </p:xfrm>
        <a:graphic>
          <a:graphicData uri="http://schemas.openxmlformats.org/drawingml/2006/table">
            <a:tbl>
              <a:tblPr firstRow="1" bandRow="1">
                <a:tableStyleId>{93296810-A885-4BE3-A3E7-6D5BEEA58F35}</a:tableStyleId>
              </a:tblPr>
              <a:tblGrid>
                <a:gridCol w="11229848">
                  <a:extLst>
                    <a:ext uri="{9D8B030D-6E8A-4147-A177-3AD203B41FA5}">
                      <a16:colId xmlns:a16="http://schemas.microsoft.com/office/drawing/2014/main" val="345150117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Black" panose="020B0A04020102020204" pitchFamily="34" charset="0"/>
                        </a:rPr>
                        <a:t>FOODS THAT CANNOT BE DONATED:</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extLst>
                  <a:ext uri="{0D108BD9-81ED-4DB2-BD59-A6C34878D82A}">
                    <a16:rowId xmlns:a16="http://schemas.microsoft.com/office/drawing/2014/main" val="21362107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Georgia" panose="02040502050405020303" pitchFamily="18" charset="0"/>
                        </a:rPr>
                        <a:t>Previously served food such as a buffet or that has been served to a guest and returned to the business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17345072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Georgia" panose="02040502050405020303" pitchFamily="18" charset="0"/>
                        </a:rPr>
                        <a:t>Distressed foods (that have been in a flood, fire, smoke, etc.)</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7169704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Georgia" panose="02040502050405020303" pitchFamily="18" charset="0"/>
                        </a:rPr>
                        <a:t>Food in sharply dented or rusty cans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17984682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Georgia" panose="02040502050405020303" pitchFamily="18" charset="0"/>
                        </a:rPr>
                        <a:t>Food in opened or torn containers exposing the food to potential contamination</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21913847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Georgia" panose="02040502050405020303" pitchFamily="18" charset="0"/>
                        </a:rPr>
                        <a:t>Reduced oxygen packaged foods prepared in house (vacuum packaged or sous vide)</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549953848"/>
                  </a:ext>
                </a:extLst>
              </a:tr>
            </a:tbl>
          </a:graphicData>
        </a:graphic>
      </p:graphicFrame>
    </p:spTree>
    <p:extLst>
      <p:ext uri="{BB962C8B-B14F-4D97-AF65-F5344CB8AC3E}">
        <p14:creationId xmlns:p14="http://schemas.microsoft.com/office/powerpoint/2010/main" val="1069365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BF480D-69AD-8141-8213-88B72880163D}"/>
              </a:ext>
            </a:extLst>
          </p:cNvPr>
          <p:cNvPicPr>
            <a:picLocks noChangeAspect="1"/>
          </p:cNvPicPr>
          <p:nvPr/>
        </p:nvPicPr>
        <p:blipFill rotWithShape="1">
          <a:blip r:embed="rId3">
            <a:alphaModFix amt="70000"/>
          </a:blip>
          <a:srcRect t="7708" b="7917"/>
          <a:stretch/>
        </p:blipFill>
        <p:spPr>
          <a:xfrm>
            <a:off x="0" y="-1"/>
            <a:ext cx="12192000" cy="6858001"/>
          </a:xfrm>
          <a:prstGeom prst="rect">
            <a:avLst/>
          </a:prstGeom>
        </p:spPr>
      </p:pic>
      <p:sp>
        <p:nvSpPr>
          <p:cNvPr id="21" name="Rectangle 20">
            <a:extLst>
              <a:ext uri="{FF2B5EF4-FFF2-40B4-BE49-F238E27FC236}">
                <a16:creationId xmlns:a16="http://schemas.microsoft.com/office/drawing/2014/main" id="{95B97DB2-7194-4205-A687-48E41F353745}"/>
              </a:ext>
            </a:extLst>
          </p:cNvPr>
          <p:cNvSpPr/>
          <p:nvPr/>
        </p:nvSpPr>
        <p:spPr>
          <a:xfrm>
            <a:off x="1820426" y="2876880"/>
            <a:ext cx="8551148" cy="584775"/>
          </a:xfrm>
          <a:prstGeom prst="rect">
            <a:avLst/>
          </a:prstGeom>
        </p:spPr>
        <p:txBody>
          <a:bodyPr wrap="square" lIns="0" tIns="0" rIns="0" bIns="9144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solidFill>
                  <a:srgbClr val="FFFFFF"/>
                </a:solidFill>
                <a:latin typeface="Arial Black"/>
                <a:ea typeface="Tw Cen MT Condensed Bold" charset="0"/>
                <a:cs typeface="Arial Black" panose="020B0604020202020204" pitchFamily="34" charset="0"/>
              </a:rPr>
              <a:t>OUTREACH MATERIALS AND TRACKING</a:t>
            </a:r>
            <a:endParaRPr lang="en-US" sz="6600" b="0" i="0" u="none" strike="noStrike" kern="1200" cap="none" spc="0" normalizeH="0" baseline="0" noProof="0">
              <a:ln>
                <a:noFill/>
              </a:ln>
              <a:solidFill>
                <a:srgbClr val="FFFFFF"/>
              </a:solidFill>
              <a:effectLst/>
              <a:uLnTx/>
              <a:uFillTx/>
              <a:latin typeface="Arial Black" panose="020B0604020202020204" pitchFamily="34" charset="0"/>
              <a:ea typeface="Tw Cen MT Condensed Bold" charset="0"/>
              <a:cs typeface="Arial Black" panose="020B0604020202020204" pitchFamily="34" charset="0"/>
            </a:endParaRPr>
          </a:p>
        </p:txBody>
      </p:sp>
    </p:spTree>
    <p:extLst>
      <p:ext uri="{BB962C8B-B14F-4D97-AF65-F5344CB8AC3E}">
        <p14:creationId xmlns:p14="http://schemas.microsoft.com/office/powerpoint/2010/main" val="15898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188215E-ADD7-49ED-B384-A7E2C029FBD9}"/>
              </a:ext>
            </a:extLst>
          </p:cNvPr>
          <p:cNvSpPr/>
          <p:nvPr/>
        </p:nvSpPr>
        <p:spPr>
          <a:xfrm>
            <a:off x="-1" y="0"/>
            <a:ext cx="252804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D06E00-01CA-9C49-8F08-19BA4897174F}"/>
              </a:ext>
            </a:extLst>
          </p:cNvPr>
          <p:cNvSpPr>
            <a:spLocks noGrp="1"/>
          </p:cNvSpPr>
          <p:nvPr>
            <p:ph type="title"/>
          </p:nvPr>
        </p:nvSpPr>
        <p:spPr>
          <a:xfrm>
            <a:off x="2528047" y="0"/>
            <a:ext cx="8554315" cy="1641987"/>
          </a:xfrm>
        </p:spPr>
        <p:txBody>
          <a:bodyPr/>
          <a:lstStyle/>
          <a:p>
            <a:br>
              <a:rPr lang="en-US"/>
            </a:br>
            <a:r>
              <a:rPr lang="en-US" sz="4400"/>
              <a:t>OUTREACH MATERIALS</a:t>
            </a:r>
          </a:p>
        </p:txBody>
      </p:sp>
      <p:sp>
        <p:nvSpPr>
          <p:cNvPr id="3" name="TextBox 2">
            <a:extLst>
              <a:ext uri="{FF2B5EF4-FFF2-40B4-BE49-F238E27FC236}">
                <a16:creationId xmlns:a16="http://schemas.microsoft.com/office/drawing/2014/main" id="{8ED765E1-08F1-4842-B892-2E6DB4ED9B38}"/>
              </a:ext>
            </a:extLst>
          </p:cNvPr>
          <p:cNvSpPr txBox="1"/>
          <p:nvPr/>
        </p:nvSpPr>
        <p:spPr>
          <a:xfrm>
            <a:off x="3065929" y="1396181"/>
            <a:ext cx="8216153" cy="3767185"/>
          </a:xfrm>
          <a:prstGeom prst="rect">
            <a:avLst/>
          </a:prstGeom>
          <a:noFill/>
        </p:spPr>
        <p:txBody>
          <a:bodyPr wrap="square" lIns="91440" tIns="45720" rIns="91440" bIns="45720" rtlCol="0" anchor="t">
            <a:spAutoFit/>
          </a:bodyPr>
          <a:lstStyle/>
          <a:p>
            <a:pPr>
              <a:lnSpc>
                <a:spcPct val="120000"/>
              </a:lnSpc>
            </a:pPr>
            <a:endParaRPr lang="en-US" sz="2400" dirty="0">
              <a:latin typeface="Georgia" panose="02040502050405020303" pitchFamily="18" charset="0"/>
            </a:endParaRPr>
          </a:p>
          <a:p>
            <a:pPr marL="342900" indent="-342900">
              <a:lnSpc>
                <a:spcPct val="200000"/>
              </a:lnSpc>
              <a:buFont typeface="Wingdings" panose="05000000000000000000" pitchFamily="2" charset="2"/>
              <a:buChar char="q"/>
            </a:pPr>
            <a:r>
              <a:rPr lang="en-US" sz="2400" dirty="0">
                <a:latin typeface="Georgia"/>
              </a:rPr>
              <a:t>Food waste prevention handout for managers</a:t>
            </a:r>
          </a:p>
          <a:p>
            <a:pPr marL="342900" lvl="0" indent="-342900">
              <a:lnSpc>
                <a:spcPct val="200000"/>
              </a:lnSpc>
              <a:buFont typeface="Wingdings" panose="05000000000000000000" pitchFamily="2" charset="2"/>
              <a:buChar char="q"/>
            </a:pPr>
            <a:r>
              <a:rPr lang="en-US" sz="2400" dirty="0">
                <a:latin typeface="Georgia" panose="02040502050405020303" pitchFamily="18" charset="0"/>
              </a:rPr>
              <a:t>Safe food donation tri-fold brochure</a:t>
            </a:r>
          </a:p>
          <a:p>
            <a:pPr marL="342900" lvl="0" indent="-342900">
              <a:lnSpc>
                <a:spcPct val="200000"/>
              </a:lnSpc>
              <a:buFont typeface="Wingdings" panose="05000000000000000000" pitchFamily="2" charset="2"/>
              <a:buChar char="q"/>
            </a:pPr>
            <a:r>
              <a:rPr lang="en-US" sz="2400" dirty="0">
                <a:latin typeface="Georgia" panose="02040502050405020303" pitchFamily="18" charset="0"/>
              </a:rPr>
              <a:t>Safe food donation one-pager</a:t>
            </a:r>
          </a:p>
          <a:p>
            <a:pPr marL="342900" lvl="0" indent="-342900">
              <a:lnSpc>
                <a:spcPct val="200000"/>
              </a:lnSpc>
              <a:buFont typeface="Wingdings" panose="05000000000000000000" pitchFamily="2" charset="2"/>
              <a:buChar char="q"/>
            </a:pPr>
            <a:r>
              <a:rPr lang="en-US" sz="2400" dirty="0">
                <a:latin typeface="Georgia" panose="02040502050405020303" pitchFamily="18" charset="0"/>
              </a:rPr>
              <a:t>Safe food donation technical guidance</a:t>
            </a:r>
          </a:p>
          <a:p>
            <a:endParaRPr lang="en-US" dirty="0"/>
          </a:p>
        </p:txBody>
      </p:sp>
      <p:pic>
        <p:nvPicPr>
          <p:cNvPr id="5" name="Graphic 4" descr="Checklist">
            <a:extLst>
              <a:ext uri="{FF2B5EF4-FFF2-40B4-BE49-F238E27FC236}">
                <a16:creationId xmlns:a16="http://schemas.microsoft.com/office/drawing/2014/main" id="{B13CB486-EC70-4B39-B175-54C6A23DA0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923" y="4356847"/>
            <a:ext cx="2258873" cy="2258873"/>
          </a:xfrm>
          <a:prstGeom prst="rect">
            <a:avLst/>
          </a:prstGeom>
        </p:spPr>
      </p:pic>
    </p:spTree>
    <p:extLst>
      <p:ext uri="{BB962C8B-B14F-4D97-AF65-F5344CB8AC3E}">
        <p14:creationId xmlns:p14="http://schemas.microsoft.com/office/powerpoint/2010/main" val="1288659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210430-33D5-4F26-8712-689A3DAB2911}"/>
              </a:ext>
            </a:extLst>
          </p:cNvPr>
          <p:cNvPicPr>
            <a:picLocks noChangeAspect="1"/>
          </p:cNvPicPr>
          <p:nvPr/>
        </p:nvPicPr>
        <p:blipFill>
          <a:blip r:embed="rId3"/>
          <a:stretch>
            <a:fillRect/>
          </a:stretch>
        </p:blipFill>
        <p:spPr>
          <a:xfrm>
            <a:off x="454152" y="1824368"/>
            <a:ext cx="3437624" cy="4435171"/>
          </a:xfrm>
          <a:prstGeom prst="rect">
            <a:avLst/>
          </a:prstGeom>
          <a:ln>
            <a:solidFill>
              <a:schemeClr val="tx1"/>
            </a:solidFill>
          </a:ln>
        </p:spPr>
      </p:pic>
      <p:sp>
        <p:nvSpPr>
          <p:cNvPr id="2" name="Title 1">
            <a:extLst>
              <a:ext uri="{FF2B5EF4-FFF2-40B4-BE49-F238E27FC236}">
                <a16:creationId xmlns:a16="http://schemas.microsoft.com/office/drawing/2014/main" id="{19D06E00-01CA-9C49-8F08-19BA4897174F}"/>
              </a:ext>
            </a:extLst>
          </p:cNvPr>
          <p:cNvSpPr>
            <a:spLocks noGrp="1"/>
          </p:cNvSpPr>
          <p:nvPr>
            <p:ph type="title"/>
          </p:nvPr>
        </p:nvSpPr>
        <p:spPr/>
        <p:txBody>
          <a:bodyPr/>
          <a:lstStyle/>
          <a:p>
            <a:r>
              <a:rPr lang="en-US"/>
              <a:t>FOOD WASTE PREVENTION HANDOUT FOR MANAGERS</a:t>
            </a:r>
          </a:p>
        </p:txBody>
      </p:sp>
      <p:sp>
        <p:nvSpPr>
          <p:cNvPr id="4" name="Speech Bubble: Rectangle 3">
            <a:extLst>
              <a:ext uri="{FF2B5EF4-FFF2-40B4-BE49-F238E27FC236}">
                <a16:creationId xmlns:a16="http://schemas.microsoft.com/office/drawing/2014/main" id="{3CC16A06-82A6-4C93-B348-FB9D7294FF7E}"/>
              </a:ext>
            </a:extLst>
          </p:cNvPr>
          <p:cNvSpPr/>
          <p:nvPr/>
        </p:nvSpPr>
        <p:spPr>
          <a:xfrm>
            <a:off x="5064906" y="1870380"/>
            <a:ext cx="6565900" cy="4389159"/>
          </a:xfrm>
          <a:prstGeom prst="wedgeRectCallout">
            <a:avLst>
              <a:gd name="adj1" fmla="val -76732"/>
              <a:gd name="adj2" fmla="val -2478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nSpc>
                <a:spcPct val="120000"/>
              </a:lnSpc>
              <a:buFont typeface="Arial" panose="020B0604020202020204" pitchFamily="34" charset="0"/>
              <a:buChar char="•"/>
            </a:pPr>
            <a:r>
              <a:rPr lang="en-US" b="1" dirty="0">
                <a:solidFill>
                  <a:schemeClr val="tx2"/>
                </a:solidFill>
                <a:latin typeface="Georgia" panose="02040502050405020303" pitchFamily="18" charset="0"/>
              </a:rPr>
              <a:t>Outreach: </a:t>
            </a:r>
          </a:p>
          <a:p>
            <a:pPr marL="742950" lvl="1" indent="-285750">
              <a:lnSpc>
                <a:spcPct val="120000"/>
              </a:lnSpc>
              <a:buFont typeface="Arial" panose="020B0604020202020204" pitchFamily="34" charset="0"/>
              <a:buChar char="•"/>
            </a:pPr>
            <a:r>
              <a:rPr lang="en-US" b="1" dirty="0">
                <a:solidFill>
                  <a:schemeClr val="tx2"/>
                </a:solidFill>
                <a:latin typeface="Georgia" panose="02040502050405020303" pitchFamily="18" charset="0"/>
              </a:rPr>
              <a:t>Provide printed or emailed handout for managers at all food facilities</a:t>
            </a:r>
          </a:p>
          <a:p>
            <a:pPr marL="742950" lvl="1" indent="-285750">
              <a:lnSpc>
                <a:spcPct val="120000"/>
              </a:lnSpc>
              <a:buFont typeface="Arial" panose="020B0604020202020204" pitchFamily="34" charset="0"/>
              <a:buChar char="•"/>
            </a:pPr>
            <a:r>
              <a:rPr lang="en-US" b="1" dirty="0">
                <a:solidFill>
                  <a:schemeClr val="tx2"/>
                </a:solidFill>
                <a:latin typeface="Georgia" panose="02040502050405020303" pitchFamily="18" charset="0"/>
              </a:rPr>
              <a:t>Provide during food safety trainings and other public events</a:t>
            </a:r>
          </a:p>
          <a:p>
            <a:pPr marL="285750" indent="-285750">
              <a:lnSpc>
                <a:spcPct val="120000"/>
              </a:lnSpc>
              <a:buFont typeface="Arial" panose="020B0604020202020204" pitchFamily="34" charset="0"/>
              <a:buChar char="•"/>
            </a:pPr>
            <a:endParaRPr lang="en-US" dirty="0">
              <a:latin typeface="Georgia" panose="02040502050405020303" pitchFamily="18" charset="0"/>
            </a:endParaRPr>
          </a:p>
          <a:p>
            <a:pPr marL="285750" indent="-285750">
              <a:lnSpc>
                <a:spcPct val="120000"/>
              </a:lnSpc>
              <a:buFont typeface="Arial" panose="020B0604020202020204" pitchFamily="34" charset="0"/>
              <a:buChar char="•"/>
            </a:pPr>
            <a:r>
              <a:rPr lang="en-US" dirty="0">
                <a:latin typeface="Georgia" panose="02040502050405020303" pitchFamily="18" charset="0"/>
              </a:rPr>
              <a:t>Guidance includes: </a:t>
            </a:r>
          </a:p>
          <a:p>
            <a:pPr marL="742950" lvl="1" indent="-285750">
              <a:lnSpc>
                <a:spcPct val="120000"/>
              </a:lnSpc>
              <a:buFont typeface="Arial" panose="020B0604020202020204" pitchFamily="34" charset="0"/>
              <a:buChar char="•"/>
            </a:pPr>
            <a:r>
              <a:rPr lang="en-US" dirty="0">
                <a:latin typeface="Georgia" panose="02040502050405020303" pitchFamily="18" charset="0"/>
              </a:rPr>
              <a:t>Recommendations for food safety and food waste reduction</a:t>
            </a:r>
          </a:p>
          <a:p>
            <a:pPr marL="742950" lvl="1" indent="-285750">
              <a:lnSpc>
                <a:spcPct val="120000"/>
              </a:lnSpc>
              <a:buFont typeface="Arial" panose="020B0604020202020204" pitchFamily="34" charset="0"/>
              <a:buChar char="•"/>
            </a:pPr>
            <a:r>
              <a:rPr lang="en-US" dirty="0">
                <a:latin typeface="Georgia" panose="02040502050405020303" pitchFamily="18" charset="0"/>
              </a:rPr>
              <a:t>Food waste stats</a:t>
            </a:r>
          </a:p>
          <a:p>
            <a:pPr marL="742950" lvl="1" indent="-285750">
              <a:lnSpc>
                <a:spcPct val="120000"/>
              </a:lnSpc>
              <a:buFont typeface="Arial" panose="020B0604020202020204" pitchFamily="34" charset="0"/>
              <a:buChar char="•"/>
            </a:pPr>
            <a:r>
              <a:rPr lang="en-US" dirty="0">
                <a:latin typeface="Georgia"/>
              </a:rPr>
              <a:t>Information on potential cost of wasting food</a:t>
            </a:r>
          </a:p>
        </p:txBody>
      </p:sp>
    </p:spTree>
    <p:extLst>
      <p:ext uri="{BB962C8B-B14F-4D97-AF65-F5344CB8AC3E}">
        <p14:creationId xmlns:p14="http://schemas.microsoft.com/office/powerpoint/2010/main" val="3677876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5448C9-7999-4076-96DA-1E85147D0459}"/>
              </a:ext>
            </a:extLst>
          </p:cNvPr>
          <p:cNvPicPr>
            <a:picLocks noChangeAspect="1"/>
          </p:cNvPicPr>
          <p:nvPr/>
        </p:nvPicPr>
        <p:blipFill>
          <a:blip r:embed="rId3"/>
          <a:stretch>
            <a:fillRect/>
          </a:stretch>
        </p:blipFill>
        <p:spPr>
          <a:xfrm>
            <a:off x="218649" y="1604338"/>
            <a:ext cx="4404199" cy="3382766"/>
          </a:xfrm>
          <a:prstGeom prst="rect">
            <a:avLst/>
          </a:prstGeom>
          <a:ln>
            <a:solidFill>
              <a:schemeClr val="tx1"/>
            </a:solidFill>
          </a:ln>
        </p:spPr>
      </p:pic>
      <p:sp>
        <p:nvSpPr>
          <p:cNvPr id="2" name="Title 1">
            <a:extLst>
              <a:ext uri="{FF2B5EF4-FFF2-40B4-BE49-F238E27FC236}">
                <a16:creationId xmlns:a16="http://schemas.microsoft.com/office/drawing/2014/main" id="{19D06E00-01CA-9C49-8F08-19BA4897174F}"/>
              </a:ext>
            </a:extLst>
          </p:cNvPr>
          <p:cNvSpPr>
            <a:spLocks noGrp="1"/>
          </p:cNvSpPr>
          <p:nvPr>
            <p:ph type="title"/>
          </p:nvPr>
        </p:nvSpPr>
        <p:spPr/>
        <p:txBody>
          <a:bodyPr/>
          <a:lstStyle/>
          <a:p>
            <a:r>
              <a:rPr lang="en-US" dirty="0"/>
              <a:t>SAFE FOOD DONATION TRI-FOLD BROCHURE </a:t>
            </a:r>
          </a:p>
        </p:txBody>
      </p:sp>
      <p:sp>
        <p:nvSpPr>
          <p:cNvPr id="6" name="Speech Bubble: Rectangle 5">
            <a:extLst>
              <a:ext uri="{FF2B5EF4-FFF2-40B4-BE49-F238E27FC236}">
                <a16:creationId xmlns:a16="http://schemas.microsoft.com/office/drawing/2014/main" id="{5D6FD71B-5A72-4FA1-BFBA-E50089D671A7}"/>
              </a:ext>
            </a:extLst>
          </p:cNvPr>
          <p:cNvSpPr/>
          <p:nvPr/>
        </p:nvSpPr>
        <p:spPr>
          <a:xfrm>
            <a:off x="5064906" y="1870380"/>
            <a:ext cx="6565900" cy="4389159"/>
          </a:xfrm>
          <a:prstGeom prst="wedgeRectCallout">
            <a:avLst>
              <a:gd name="adj1" fmla="val -61117"/>
              <a:gd name="adj2" fmla="val -225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nSpc>
                <a:spcPct val="120000"/>
              </a:lnSpc>
              <a:buFont typeface="Arial" panose="020B0604020202020204" pitchFamily="34" charset="0"/>
              <a:buChar char="•"/>
            </a:pPr>
            <a:r>
              <a:rPr lang="en-US" b="1" dirty="0">
                <a:solidFill>
                  <a:schemeClr val="tx2"/>
                </a:solidFill>
                <a:latin typeface="Georgia" panose="02040502050405020303" pitchFamily="18" charset="0"/>
              </a:rPr>
              <a:t>Outreach: </a:t>
            </a:r>
          </a:p>
          <a:p>
            <a:pPr marL="742950" lvl="1" indent="-285750">
              <a:lnSpc>
                <a:spcPct val="120000"/>
              </a:lnSpc>
              <a:buFont typeface="Arial" panose="020B0604020202020204" pitchFamily="34" charset="0"/>
              <a:buChar char="•"/>
            </a:pPr>
            <a:r>
              <a:rPr lang="en-US" b="1" dirty="0">
                <a:solidFill>
                  <a:schemeClr val="tx2"/>
                </a:solidFill>
                <a:latin typeface="Georgia" panose="02040502050405020303" pitchFamily="18" charset="0"/>
              </a:rPr>
              <a:t>Provide printed or emailed brochure with other printed inspection materials at all facilities</a:t>
            </a:r>
          </a:p>
          <a:p>
            <a:pPr marL="742950" lvl="1" indent="-285750">
              <a:lnSpc>
                <a:spcPct val="120000"/>
              </a:lnSpc>
              <a:buFont typeface="Arial" panose="020B0604020202020204" pitchFamily="34" charset="0"/>
              <a:buChar char="•"/>
            </a:pPr>
            <a:r>
              <a:rPr lang="en-US" b="1" dirty="0">
                <a:solidFill>
                  <a:schemeClr val="tx2"/>
                </a:solidFill>
                <a:latin typeface="Georgia" panose="02040502050405020303" pitchFamily="18" charset="0"/>
              </a:rPr>
              <a:t>Provide during food safety trainings and other public events</a:t>
            </a:r>
          </a:p>
          <a:p>
            <a:pPr marL="285750" indent="-285750">
              <a:lnSpc>
                <a:spcPct val="120000"/>
              </a:lnSpc>
              <a:buFont typeface="Arial" panose="020B0604020202020204" pitchFamily="34" charset="0"/>
              <a:buChar char="•"/>
            </a:pPr>
            <a:endParaRPr lang="en-US" dirty="0">
              <a:latin typeface="Georgia" panose="02040502050405020303" pitchFamily="18" charset="0"/>
            </a:endParaRPr>
          </a:p>
          <a:p>
            <a:pPr marL="285750" indent="-285750">
              <a:lnSpc>
                <a:spcPct val="120000"/>
              </a:lnSpc>
              <a:buFont typeface="Arial" panose="020B0604020202020204" pitchFamily="34" charset="0"/>
              <a:buChar char="•"/>
            </a:pPr>
            <a:r>
              <a:rPr lang="en-US" dirty="0">
                <a:latin typeface="Georgia" panose="02040502050405020303" pitchFamily="18" charset="0"/>
              </a:rPr>
              <a:t>Guidance includes: </a:t>
            </a:r>
          </a:p>
          <a:p>
            <a:pPr marL="742950" lvl="1" indent="-285750">
              <a:lnSpc>
                <a:spcPct val="120000"/>
              </a:lnSpc>
              <a:buFont typeface="Arial" panose="020B0604020202020204" pitchFamily="34" charset="0"/>
              <a:buChar char="•"/>
            </a:pPr>
            <a:r>
              <a:rPr lang="en-US" dirty="0">
                <a:latin typeface="Georgia" panose="02040502050405020303" pitchFamily="18" charset="0"/>
              </a:rPr>
              <a:t>Overview of food waste and food insecurity</a:t>
            </a:r>
          </a:p>
          <a:p>
            <a:pPr marL="742950" lvl="1" indent="-285750">
              <a:lnSpc>
                <a:spcPct val="120000"/>
              </a:lnSpc>
              <a:buFont typeface="Arial" panose="020B0604020202020204" pitchFamily="34" charset="0"/>
              <a:buChar char="•"/>
            </a:pPr>
            <a:r>
              <a:rPr lang="en-US" dirty="0">
                <a:latin typeface="Georgia" panose="02040502050405020303" pitchFamily="18" charset="0"/>
              </a:rPr>
              <a:t>Liability protection and tax savings information</a:t>
            </a:r>
          </a:p>
          <a:p>
            <a:pPr marL="742950" lvl="1" indent="-285750">
              <a:lnSpc>
                <a:spcPct val="120000"/>
              </a:lnSpc>
              <a:buFont typeface="Arial" panose="020B0604020202020204" pitchFamily="34" charset="0"/>
              <a:buChar char="•"/>
            </a:pPr>
            <a:r>
              <a:rPr lang="en-US" dirty="0">
                <a:latin typeface="Georgia" panose="02040502050405020303" pitchFamily="18" charset="0"/>
              </a:rPr>
              <a:t>What kinds of foods can be donated</a:t>
            </a:r>
          </a:p>
          <a:p>
            <a:pPr marL="742950" lvl="1" indent="-285750">
              <a:lnSpc>
                <a:spcPct val="120000"/>
              </a:lnSpc>
              <a:buFont typeface="Arial" panose="020B0604020202020204" pitchFamily="34" charset="0"/>
              <a:buChar char="•"/>
            </a:pPr>
            <a:r>
              <a:rPr lang="en-US" dirty="0">
                <a:latin typeface="Georgia" panose="02040502050405020303" pitchFamily="18" charset="0"/>
              </a:rPr>
              <a:t>How facilities can keep food safe</a:t>
            </a:r>
          </a:p>
          <a:p>
            <a:pPr marL="742950" lvl="1" indent="-285750">
              <a:lnSpc>
                <a:spcPct val="120000"/>
              </a:lnSpc>
              <a:buFont typeface="Arial" panose="020B0604020202020204" pitchFamily="34" charset="0"/>
              <a:buChar char="•"/>
            </a:pPr>
            <a:r>
              <a:rPr lang="en-US" dirty="0">
                <a:latin typeface="Georgia"/>
              </a:rPr>
              <a:t>Local organizations that can accept donated food</a:t>
            </a:r>
            <a:endParaRPr lang="en-US" dirty="0">
              <a:latin typeface="Georgia" panose="02040502050405020303" pitchFamily="18" charset="0"/>
            </a:endParaRPr>
          </a:p>
          <a:p>
            <a:pPr marL="742950" lvl="1" indent="-285750">
              <a:lnSpc>
                <a:spcPct val="120000"/>
              </a:lnSpc>
              <a:buFont typeface="Arial" panose="020B0604020202020204" pitchFamily="34" charset="0"/>
              <a:buChar char="•"/>
            </a:pPr>
            <a:r>
              <a:rPr lang="en-US" dirty="0">
                <a:latin typeface="Georgia" panose="02040502050405020303" pitchFamily="18" charset="0"/>
              </a:rPr>
              <a:t>Community food insecurity data</a:t>
            </a:r>
          </a:p>
        </p:txBody>
      </p:sp>
      <p:pic>
        <p:nvPicPr>
          <p:cNvPr id="9" name="Picture 8">
            <a:extLst>
              <a:ext uri="{FF2B5EF4-FFF2-40B4-BE49-F238E27FC236}">
                <a16:creationId xmlns:a16="http://schemas.microsoft.com/office/drawing/2014/main" id="{AD60D0BE-EC21-4CDE-8569-32BC24B0FE41}"/>
              </a:ext>
            </a:extLst>
          </p:cNvPr>
          <p:cNvPicPr>
            <a:picLocks noChangeAspect="1"/>
          </p:cNvPicPr>
          <p:nvPr/>
        </p:nvPicPr>
        <p:blipFill>
          <a:blip r:embed="rId4"/>
          <a:stretch>
            <a:fillRect/>
          </a:stretch>
        </p:blipFill>
        <p:spPr>
          <a:xfrm>
            <a:off x="461680" y="3473904"/>
            <a:ext cx="3918136" cy="3026399"/>
          </a:xfrm>
          <a:prstGeom prst="rect">
            <a:avLst/>
          </a:prstGeom>
          <a:ln>
            <a:solidFill>
              <a:schemeClr val="tx1"/>
            </a:solidFill>
          </a:ln>
        </p:spPr>
      </p:pic>
    </p:spTree>
    <p:extLst>
      <p:ext uri="{BB962C8B-B14F-4D97-AF65-F5344CB8AC3E}">
        <p14:creationId xmlns:p14="http://schemas.microsoft.com/office/powerpoint/2010/main" val="3895761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25E15-BF30-A748-AF08-975F34F267A3}"/>
              </a:ext>
            </a:extLst>
          </p:cNvPr>
          <p:cNvSpPr>
            <a:spLocks noGrp="1"/>
          </p:cNvSpPr>
          <p:nvPr>
            <p:ph type="title"/>
          </p:nvPr>
        </p:nvSpPr>
        <p:spPr/>
        <p:txBody>
          <a:bodyPr lIns="0" tIns="0" rIns="0" bIns="0"/>
          <a:lstStyle/>
          <a:p>
            <a:pPr algn="ctr"/>
            <a:r>
              <a:rPr lang="en-US" sz="3200"/>
              <a:t>WHY HEALTH INSPECTORS?</a:t>
            </a:r>
          </a:p>
        </p:txBody>
      </p:sp>
      <p:sp>
        <p:nvSpPr>
          <p:cNvPr id="6" name="Shape 382">
            <a:extLst>
              <a:ext uri="{FF2B5EF4-FFF2-40B4-BE49-F238E27FC236}">
                <a16:creationId xmlns:a16="http://schemas.microsoft.com/office/drawing/2014/main" id="{017E2B21-9CA0-334E-8DA3-E16E456BD30E}"/>
              </a:ext>
            </a:extLst>
          </p:cNvPr>
          <p:cNvSpPr/>
          <p:nvPr/>
        </p:nvSpPr>
        <p:spPr>
          <a:xfrm>
            <a:off x="1960110" y="1417983"/>
            <a:ext cx="9435241" cy="91569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gn="ctr">
              <a:lnSpc>
                <a:spcPct val="80000"/>
              </a:lnSpc>
              <a:spcBef>
                <a:spcPts val="1000"/>
              </a:spcBef>
              <a:defRPr sz="2200" cap="all" spc="44">
                <a:solidFill>
                  <a:srgbClr val="FFFFFF"/>
                </a:solidFill>
                <a:latin typeface="Knockout"/>
                <a:ea typeface="Knockout"/>
                <a:cs typeface="Knockout"/>
                <a:sym typeface="Knockout"/>
              </a:defRPr>
            </a:lvl1pPr>
          </a:lstStyle>
          <a:p>
            <a:pPr marR="5080" algn="l">
              <a:lnSpc>
                <a:spcPct val="100000"/>
              </a:lnSpc>
              <a:spcAft>
                <a:spcPts val="600"/>
              </a:spcAft>
              <a:tabLst>
                <a:tab pos="241300" algn="l"/>
              </a:tabLst>
            </a:pPr>
            <a:r>
              <a:rPr lang="en-US" sz="2400" cap="none" spc="-40">
                <a:solidFill>
                  <a:schemeClr val="tx1"/>
                </a:solidFill>
                <a:latin typeface="Georgia" panose="02040502050405020303" pitchFamily="18" charset="0"/>
                <a:cs typeface="Arial" panose="020B0604020202020204" pitchFamily="34" charset="0"/>
              </a:rPr>
              <a:t>Regular interaction with food facilities leading to partnership by educating about cost savings and donation opportunities</a:t>
            </a:r>
            <a:endParaRPr lang="en-US" sz="2400" spc="-40">
              <a:solidFill>
                <a:schemeClr val="tx1"/>
              </a:solidFill>
              <a:latin typeface="Georgia" panose="02040502050405020303" pitchFamily="18" charset="0"/>
              <a:cs typeface="Arial" panose="020B0604020202020204" pitchFamily="34" charset="0"/>
            </a:endParaRPr>
          </a:p>
        </p:txBody>
      </p:sp>
      <p:sp>
        <p:nvSpPr>
          <p:cNvPr id="8" name="Shape 384">
            <a:extLst>
              <a:ext uri="{FF2B5EF4-FFF2-40B4-BE49-F238E27FC236}">
                <a16:creationId xmlns:a16="http://schemas.microsoft.com/office/drawing/2014/main" id="{E736807B-94FE-E241-9307-9C438D112DBA}"/>
              </a:ext>
            </a:extLst>
          </p:cNvPr>
          <p:cNvSpPr/>
          <p:nvPr/>
        </p:nvSpPr>
        <p:spPr>
          <a:xfrm>
            <a:off x="1965881" y="2869276"/>
            <a:ext cx="9325025" cy="91569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gn="ctr">
              <a:lnSpc>
                <a:spcPct val="80000"/>
              </a:lnSpc>
              <a:spcBef>
                <a:spcPts val="1000"/>
              </a:spcBef>
              <a:defRPr sz="2200" cap="all" spc="44">
                <a:solidFill>
                  <a:srgbClr val="FFFFFF"/>
                </a:solidFill>
                <a:latin typeface="Knockout"/>
                <a:ea typeface="Knockout"/>
                <a:cs typeface="Knockout"/>
                <a:sym typeface="Knockout"/>
              </a:defRPr>
            </a:lvl1pPr>
          </a:lstStyle>
          <a:p>
            <a:pPr marR="5080" algn="l">
              <a:lnSpc>
                <a:spcPct val="100000"/>
              </a:lnSpc>
              <a:spcAft>
                <a:spcPts val="600"/>
              </a:spcAft>
              <a:tabLst>
                <a:tab pos="241300" algn="l"/>
              </a:tabLst>
            </a:pPr>
            <a:r>
              <a:rPr lang="en-US" sz="2400" cap="none" spc="-40">
                <a:solidFill>
                  <a:schemeClr val="tx1"/>
                </a:solidFill>
                <a:latin typeface="Georgia"/>
                <a:cs typeface="Arial"/>
              </a:rPr>
              <a:t>Convey city’s interest in sustainability goals, preventing food waste and rescuing surplus food to feed food-insecure community members</a:t>
            </a:r>
          </a:p>
        </p:txBody>
      </p:sp>
      <p:sp>
        <p:nvSpPr>
          <p:cNvPr id="9" name="Shape 385">
            <a:extLst>
              <a:ext uri="{FF2B5EF4-FFF2-40B4-BE49-F238E27FC236}">
                <a16:creationId xmlns:a16="http://schemas.microsoft.com/office/drawing/2014/main" id="{D4B559A4-3DD5-854D-96E5-B178250D9D6A}"/>
              </a:ext>
            </a:extLst>
          </p:cNvPr>
          <p:cNvSpPr/>
          <p:nvPr/>
        </p:nvSpPr>
        <p:spPr>
          <a:xfrm>
            <a:off x="1965881" y="4358262"/>
            <a:ext cx="9668861" cy="91569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gn="ctr">
              <a:lnSpc>
                <a:spcPct val="80000"/>
              </a:lnSpc>
              <a:spcBef>
                <a:spcPts val="1000"/>
              </a:spcBef>
              <a:defRPr sz="2200" cap="all" spc="44">
                <a:solidFill>
                  <a:srgbClr val="FFFFFF"/>
                </a:solidFill>
                <a:latin typeface="Knockout"/>
                <a:ea typeface="Knockout"/>
                <a:cs typeface="Knockout"/>
                <a:sym typeface="Knockout"/>
              </a:defRPr>
            </a:lvl1pPr>
          </a:lstStyle>
          <a:p>
            <a:pPr algn="l" hangingPunct="0">
              <a:lnSpc>
                <a:spcPct val="100000"/>
              </a:lnSpc>
            </a:pPr>
            <a:r>
              <a:rPr lang="en-US" sz="2400" cap="none" spc="-40">
                <a:solidFill>
                  <a:schemeClr val="tx1"/>
                </a:solidFill>
                <a:latin typeface="Georgia" panose="02040502050405020303" pitchFamily="18" charset="0"/>
                <a:cs typeface="Arial" panose="020B0604020202020204" pitchFamily="34" charset="0"/>
              </a:rPr>
              <a:t>Equip food facilities with resources for safe food donation and provide employee education to reduce food waste and save money</a:t>
            </a:r>
          </a:p>
        </p:txBody>
      </p:sp>
      <p:grpSp>
        <p:nvGrpSpPr>
          <p:cNvPr id="24" name="Group 23">
            <a:extLst>
              <a:ext uri="{FF2B5EF4-FFF2-40B4-BE49-F238E27FC236}">
                <a16:creationId xmlns:a16="http://schemas.microsoft.com/office/drawing/2014/main" id="{A00EEF74-7A6C-9641-8861-EA4243C7CF66}"/>
              </a:ext>
            </a:extLst>
          </p:cNvPr>
          <p:cNvGrpSpPr/>
          <p:nvPr/>
        </p:nvGrpSpPr>
        <p:grpSpPr>
          <a:xfrm>
            <a:off x="755645" y="2831585"/>
            <a:ext cx="991077" cy="991077"/>
            <a:chOff x="6386378" y="2691251"/>
            <a:chExt cx="991077" cy="991077"/>
          </a:xfrm>
        </p:grpSpPr>
        <p:sp>
          <p:nvSpPr>
            <p:cNvPr id="16" name="Oval 15">
              <a:extLst>
                <a:ext uri="{FF2B5EF4-FFF2-40B4-BE49-F238E27FC236}">
                  <a16:creationId xmlns:a16="http://schemas.microsoft.com/office/drawing/2014/main" id="{DA34C8A4-5B48-6946-85FE-A501FF34DD05}"/>
                </a:ext>
              </a:extLst>
            </p:cNvPr>
            <p:cNvSpPr/>
            <p:nvPr/>
          </p:nvSpPr>
          <p:spPr>
            <a:xfrm>
              <a:off x="6386378" y="2691251"/>
              <a:ext cx="991077" cy="9910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F87F84-8146-184A-A7D1-B6305E513435}"/>
                </a:ext>
              </a:extLst>
            </p:cNvPr>
            <p:cNvPicPr>
              <a:picLocks noChangeAspect="1"/>
            </p:cNvPicPr>
            <p:nvPr/>
          </p:nvPicPr>
          <p:blipFill>
            <a:blip r:embed="rId3"/>
            <a:stretch>
              <a:fillRect/>
            </a:stretch>
          </p:blipFill>
          <p:spPr>
            <a:xfrm>
              <a:off x="6610364" y="2969238"/>
              <a:ext cx="543104" cy="435102"/>
            </a:xfrm>
            <a:prstGeom prst="rect">
              <a:avLst/>
            </a:prstGeom>
          </p:spPr>
        </p:pic>
      </p:grpSp>
      <p:sp>
        <p:nvSpPr>
          <p:cNvPr id="14" name="Oval 13">
            <a:extLst>
              <a:ext uri="{FF2B5EF4-FFF2-40B4-BE49-F238E27FC236}">
                <a16:creationId xmlns:a16="http://schemas.microsoft.com/office/drawing/2014/main" id="{70D81592-B9CF-F94D-A711-88F058F22B8C}"/>
              </a:ext>
            </a:extLst>
          </p:cNvPr>
          <p:cNvSpPr/>
          <p:nvPr/>
        </p:nvSpPr>
        <p:spPr>
          <a:xfrm>
            <a:off x="755645" y="1380292"/>
            <a:ext cx="991077" cy="9910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C9481A6-89F0-6249-AFA6-355EF298536C}"/>
              </a:ext>
            </a:extLst>
          </p:cNvPr>
          <p:cNvGrpSpPr/>
          <p:nvPr/>
        </p:nvGrpSpPr>
        <p:grpSpPr>
          <a:xfrm>
            <a:off x="755645" y="4282879"/>
            <a:ext cx="991077" cy="991077"/>
            <a:chOff x="617590" y="1494483"/>
            <a:chExt cx="991077" cy="991077"/>
          </a:xfrm>
        </p:grpSpPr>
        <p:sp>
          <p:nvSpPr>
            <p:cNvPr id="5" name="Oval 4">
              <a:extLst>
                <a:ext uri="{FF2B5EF4-FFF2-40B4-BE49-F238E27FC236}">
                  <a16:creationId xmlns:a16="http://schemas.microsoft.com/office/drawing/2014/main" id="{B10B73C7-9606-204E-BB71-9A0E5B07E66F}"/>
                </a:ext>
              </a:extLst>
            </p:cNvPr>
            <p:cNvSpPr/>
            <p:nvPr/>
          </p:nvSpPr>
          <p:spPr>
            <a:xfrm>
              <a:off x="617590" y="1494483"/>
              <a:ext cx="991077" cy="9910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08C88F0-656F-E942-9D64-18817470A435}"/>
                </a:ext>
              </a:extLst>
            </p:cNvPr>
            <p:cNvPicPr>
              <a:picLocks noChangeAspect="1"/>
            </p:cNvPicPr>
            <p:nvPr/>
          </p:nvPicPr>
          <p:blipFill>
            <a:blip r:embed="rId4"/>
            <a:stretch>
              <a:fillRect/>
            </a:stretch>
          </p:blipFill>
          <p:spPr>
            <a:xfrm>
              <a:off x="886321" y="1721555"/>
              <a:ext cx="453614" cy="536932"/>
            </a:xfrm>
            <a:prstGeom prst="rect">
              <a:avLst/>
            </a:prstGeom>
          </p:spPr>
        </p:pic>
      </p:grpSp>
      <p:pic>
        <p:nvPicPr>
          <p:cNvPr id="21" name="Graphic 20" descr="Chef">
            <a:extLst>
              <a:ext uri="{FF2B5EF4-FFF2-40B4-BE49-F238E27FC236}">
                <a16:creationId xmlns:a16="http://schemas.microsoft.com/office/drawing/2014/main" id="{05B221E6-9233-4B92-B23F-363FCBF1611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92383" y="1610654"/>
            <a:ext cx="530352" cy="530352"/>
          </a:xfrm>
          <a:prstGeom prst="rect">
            <a:avLst/>
          </a:prstGeom>
        </p:spPr>
      </p:pic>
      <p:grpSp>
        <p:nvGrpSpPr>
          <p:cNvPr id="22" name="Group 21">
            <a:extLst>
              <a:ext uri="{FF2B5EF4-FFF2-40B4-BE49-F238E27FC236}">
                <a16:creationId xmlns:a16="http://schemas.microsoft.com/office/drawing/2014/main" id="{AA0C6E23-0E9C-43FB-863A-5F18992CE7D3}"/>
              </a:ext>
            </a:extLst>
          </p:cNvPr>
          <p:cNvGrpSpPr/>
          <p:nvPr/>
        </p:nvGrpSpPr>
        <p:grpSpPr>
          <a:xfrm>
            <a:off x="6096000" y="5503013"/>
            <a:ext cx="6122063" cy="777634"/>
            <a:chOff x="-349742" y="3835043"/>
            <a:chExt cx="13385102" cy="2097975"/>
          </a:xfrm>
        </p:grpSpPr>
        <p:pic>
          <p:nvPicPr>
            <p:cNvPr id="23" name="Picture 22">
              <a:extLst>
                <a:ext uri="{FF2B5EF4-FFF2-40B4-BE49-F238E27FC236}">
                  <a16:creationId xmlns:a16="http://schemas.microsoft.com/office/drawing/2014/main" id="{65A54FAF-FEF7-4C37-8EE4-90744EEF0321}"/>
                </a:ext>
              </a:extLst>
            </p:cNvPr>
            <p:cNvPicPr>
              <a:picLocks noChangeAspect="1"/>
            </p:cNvPicPr>
            <p:nvPr/>
          </p:nvPicPr>
          <p:blipFill>
            <a:blip r:embed="rId7"/>
            <a:stretch>
              <a:fillRect/>
            </a:stretch>
          </p:blipFill>
          <p:spPr>
            <a:xfrm>
              <a:off x="4045027" y="3835043"/>
              <a:ext cx="4595564" cy="2097975"/>
            </a:xfrm>
            <a:prstGeom prst="rect">
              <a:avLst/>
            </a:prstGeom>
          </p:spPr>
        </p:pic>
        <p:pic>
          <p:nvPicPr>
            <p:cNvPr id="25" name="Picture 24">
              <a:extLst>
                <a:ext uri="{FF2B5EF4-FFF2-40B4-BE49-F238E27FC236}">
                  <a16:creationId xmlns:a16="http://schemas.microsoft.com/office/drawing/2014/main" id="{2F179C29-FB7E-4569-934C-C8F95ACDB77E}"/>
                </a:ext>
              </a:extLst>
            </p:cNvPr>
            <p:cNvPicPr>
              <a:picLocks noChangeAspect="1"/>
            </p:cNvPicPr>
            <p:nvPr/>
          </p:nvPicPr>
          <p:blipFill>
            <a:blip r:embed="rId7"/>
            <a:stretch>
              <a:fillRect/>
            </a:stretch>
          </p:blipFill>
          <p:spPr>
            <a:xfrm>
              <a:off x="8439796" y="3835043"/>
              <a:ext cx="4595564" cy="2097975"/>
            </a:xfrm>
            <a:prstGeom prst="rect">
              <a:avLst/>
            </a:prstGeom>
          </p:spPr>
        </p:pic>
        <p:pic>
          <p:nvPicPr>
            <p:cNvPr id="26" name="Picture 25">
              <a:extLst>
                <a:ext uri="{FF2B5EF4-FFF2-40B4-BE49-F238E27FC236}">
                  <a16:creationId xmlns:a16="http://schemas.microsoft.com/office/drawing/2014/main" id="{E9D08DE0-1275-4F6F-83BA-4F21E3E7CE48}"/>
                </a:ext>
              </a:extLst>
            </p:cNvPr>
            <p:cNvPicPr>
              <a:picLocks noChangeAspect="1"/>
            </p:cNvPicPr>
            <p:nvPr/>
          </p:nvPicPr>
          <p:blipFill>
            <a:blip r:embed="rId7"/>
            <a:stretch>
              <a:fillRect/>
            </a:stretch>
          </p:blipFill>
          <p:spPr>
            <a:xfrm>
              <a:off x="-349742" y="3835043"/>
              <a:ext cx="4595564" cy="2097975"/>
            </a:xfrm>
            <a:prstGeom prst="rect">
              <a:avLst/>
            </a:prstGeom>
          </p:spPr>
        </p:pic>
      </p:grpSp>
      <p:grpSp>
        <p:nvGrpSpPr>
          <p:cNvPr id="31" name="Group 30">
            <a:extLst>
              <a:ext uri="{FF2B5EF4-FFF2-40B4-BE49-F238E27FC236}">
                <a16:creationId xmlns:a16="http://schemas.microsoft.com/office/drawing/2014/main" id="{1EB5C1A4-9B4E-4C80-982D-13F28FC665B6}"/>
              </a:ext>
            </a:extLst>
          </p:cNvPr>
          <p:cNvGrpSpPr/>
          <p:nvPr/>
        </p:nvGrpSpPr>
        <p:grpSpPr>
          <a:xfrm>
            <a:off x="-16015" y="5503013"/>
            <a:ext cx="6122063" cy="777634"/>
            <a:chOff x="-349742" y="3835043"/>
            <a:chExt cx="13385102" cy="2097975"/>
          </a:xfrm>
        </p:grpSpPr>
        <p:pic>
          <p:nvPicPr>
            <p:cNvPr id="32" name="Picture 31">
              <a:extLst>
                <a:ext uri="{FF2B5EF4-FFF2-40B4-BE49-F238E27FC236}">
                  <a16:creationId xmlns:a16="http://schemas.microsoft.com/office/drawing/2014/main" id="{8CE4294B-8646-4A37-8E1A-5AE0CDCF508C}"/>
                </a:ext>
              </a:extLst>
            </p:cNvPr>
            <p:cNvPicPr>
              <a:picLocks noChangeAspect="1"/>
            </p:cNvPicPr>
            <p:nvPr/>
          </p:nvPicPr>
          <p:blipFill>
            <a:blip r:embed="rId7"/>
            <a:stretch>
              <a:fillRect/>
            </a:stretch>
          </p:blipFill>
          <p:spPr>
            <a:xfrm>
              <a:off x="4045027" y="3835043"/>
              <a:ext cx="4595564" cy="2097975"/>
            </a:xfrm>
            <a:prstGeom prst="rect">
              <a:avLst/>
            </a:prstGeom>
          </p:spPr>
        </p:pic>
        <p:pic>
          <p:nvPicPr>
            <p:cNvPr id="33" name="Picture 32">
              <a:extLst>
                <a:ext uri="{FF2B5EF4-FFF2-40B4-BE49-F238E27FC236}">
                  <a16:creationId xmlns:a16="http://schemas.microsoft.com/office/drawing/2014/main" id="{AD038C06-27CF-45FF-80EF-ED2FABC74BD1}"/>
                </a:ext>
              </a:extLst>
            </p:cNvPr>
            <p:cNvPicPr>
              <a:picLocks noChangeAspect="1"/>
            </p:cNvPicPr>
            <p:nvPr/>
          </p:nvPicPr>
          <p:blipFill>
            <a:blip r:embed="rId7"/>
            <a:stretch>
              <a:fillRect/>
            </a:stretch>
          </p:blipFill>
          <p:spPr>
            <a:xfrm>
              <a:off x="8439796" y="3835043"/>
              <a:ext cx="4595564" cy="2097975"/>
            </a:xfrm>
            <a:prstGeom prst="rect">
              <a:avLst/>
            </a:prstGeom>
          </p:spPr>
        </p:pic>
        <p:pic>
          <p:nvPicPr>
            <p:cNvPr id="34" name="Picture 33">
              <a:extLst>
                <a:ext uri="{FF2B5EF4-FFF2-40B4-BE49-F238E27FC236}">
                  <a16:creationId xmlns:a16="http://schemas.microsoft.com/office/drawing/2014/main" id="{2C6E6981-907E-4B64-AABB-DEC9F8251043}"/>
                </a:ext>
              </a:extLst>
            </p:cNvPr>
            <p:cNvPicPr>
              <a:picLocks noChangeAspect="1"/>
            </p:cNvPicPr>
            <p:nvPr/>
          </p:nvPicPr>
          <p:blipFill>
            <a:blip r:embed="rId7"/>
            <a:stretch>
              <a:fillRect/>
            </a:stretch>
          </p:blipFill>
          <p:spPr>
            <a:xfrm>
              <a:off x="-349742" y="3835043"/>
              <a:ext cx="4595564" cy="2097975"/>
            </a:xfrm>
            <a:prstGeom prst="rect">
              <a:avLst/>
            </a:prstGeom>
          </p:spPr>
        </p:pic>
      </p:grpSp>
    </p:spTree>
    <p:extLst>
      <p:ext uri="{BB962C8B-B14F-4D97-AF65-F5344CB8AC3E}">
        <p14:creationId xmlns:p14="http://schemas.microsoft.com/office/powerpoint/2010/main" val="2091384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615578-F093-4E59-AD03-F5666C68E431}"/>
              </a:ext>
            </a:extLst>
          </p:cNvPr>
          <p:cNvPicPr>
            <a:picLocks noChangeAspect="1"/>
          </p:cNvPicPr>
          <p:nvPr/>
        </p:nvPicPr>
        <p:blipFill>
          <a:blip r:embed="rId3"/>
          <a:stretch>
            <a:fillRect/>
          </a:stretch>
        </p:blipFill>
        <p:spPr>
          <a:xfrm>
            <a:off x="274043" y="2234774"/>
            <a:ext cx="4437676" cy="3376318"/>
          </a:xfrm>
          <a:prstGeom prst="rect">
            <a:avLst/>
          </a:prstGeom>
          <a:ln>
            <a:solidFill>
              <a:schemeClr val="tx1"/>
            </a:solidFill>
          </a:ln>
        </p:spPr>
      </p:pic>
      <p:sp>
        <p:nvSpPr>
          <p:cNvPr id="2" name="Title 1">
            <a:extLst>
              <a:ext uri="{FF2B5EF4-FFF2-40B4-BE49-F238E27FC236}">
                <a16:creationId xmlns:a16="http://schemas.microsoft.com/office/drawing/2014/main" id="{19D06E00-01CA-9C49-8F08-19BA4897174F}"/>
              </a:ext>
            </a:extLst>
          </p:cNvPr>
          <p:cNvSpPr>
            <a:spLocks noGrp="1"/>
          </p:cNvSpPr>
          <p:nvPr>
            <p:ph type="title"/>
          </p:nvPr>
        </p:nvSpPr>
        <p:spPr/>
        <p:txBody>
          <a:bodyPr/>
          <a:lstStyle/>
          <a:p>
            <a:r>
              <a:rPr lang="en-US" dirty="0"/>
              <a:t>SAFE FOOD DONATION ONE-PAGER </a:t>
            </a:r>
          </a:p>
        </p:txBody>
      </p:sp>
      <p:sp>
        <p:nvSpPr>
          <p:cNvPr id="6" name="Speech Bubble: Rectangle 5">
            <a:extLst>
              <a:ext uri="{FF2B5EF4-FFF2-40B4-BE49-F238E27FC236}">
                <a16:creationId xmlns:a16="http://schemas.microsoft.com/office/drawing/2014/main" id="{5D6FD71B-5A72-4FA1-BFBA-E50089D671A7}"/>
              </a:ext>
            </a:extLst>
          </p:cNvPr>
          <p:cNvSpPr/>
          <p:nvPr/>
        </p:nvSpPr>
        <p:spPr>
          <a:xfrm>
            <a:off x="5064906" y="1870380"/>
            <a:ext cx="6565900" cy="4389159"/>
          </a:xfrm>
          <a:prstGeom prst="wedgeRectCallout">
            <a:avLst>
              <a:gd name="adj1" fmla="val -76732"/>
              <a:gd name="adj2" fmla="val -2478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nSpc>
                <a:spcPct val="120000"/>
              </a:lnSpc>
              <a:buFont typeface="Arial" panose="020B0604020202020204" pitchFamily="34" charset="0"/>
              <a:buChar char="•"/>
            </a:pPr>
            <a:r>
              <a:rPr lang="en-US" b="1" dirty="0">
                <a:solidFill>
                  <a:schemeClr val="tx2"/>
                </a:solidFill>
                <a:latin typeface="Georgia" panose="02040502050405020303" pitchFamily="18" charset="0"/>
              </a:rPr>
              <a:t>Outreach: </a:t>
            </a:r>
          </a:p>
          <a:p>
            <a:pPr marL="742950" lvl="1" indent="-285750">
              <a:lnSpc>
                <a:spcPct val="120000"/>
              </a:lnSpc>
              <a:buFont typeface="Arial" panose="020B0604020202020204" pitchFamily="34" charset="0"/>
              <a:buChar char="•"/>
            </a:pPr>
            <a:r>
              <a:rPr lang="en-US" b="1" dirty="0">
                <a:solidFill>
                  <a:schemeClr val="tx2"/>
                </a:solidFill>
                <a:latin typeface="Georgia" panose="02040502050405020303" pitchFamily="18" charset="0"/>
              </a:rPr>
              <a:t>Provide printed or emailed one-pager with other printed inspection materials at all facilities</a:t>
            </a:r>
          </a:p>
          <a:p>
            <a:pPr marL="742950" lvl="1" indent="-285750">
              <a:lnSpc>
                <a:spcPct val="120000"/>
              </a:lnSpc>
              <a:buFont typeface="Arial" panose="020B0604020202020204" pitchFamily="34" charset="0"/>
              <a:buChar char="•"/>
            </a:pPr>
            <a:r>
              <a:rPr lang="en-US" b="1" dirty="0">
                <a:solidFill>
                  <a:schemeClr val="tx2"/>
                </a:solidFill>
                <a:latin typeface="Georgia" panose="02040502050405020303" pitchFamily="18" charset="0"/>
              </a:rPr>
              <a:t>Provide during food safety trainings and other public events</a:t>
            </a:r>
          </a:p>
          <a:p>
            <a:pPr marL="285750" indent="-285750">
              <a:lnSpc>
                <a:spcPct val="120000"/>
              </a:lnSpc>
              <a:buFont typeface="Arial" panose="020B0604020202020204" pitchFamily="34" charset="0"/>
              <a:buChar char="•"/>
            </a:pPr>
            <a:endParaRPr lang="en-US" dirty="0">
              <a:latin typeface="Georgia" panose="02040502050405020303" pitchFamily="18" charset="0"/>
            </a:endParaRPr>
          </a:p>
          <a:p>
            <a:pPr marL="285750" indent="-285750">
              <a:lnSpc>
                <a:spcPct val="120000"/>
              </a:lnSpc>
              <a:buFont typeface="Arial" panose="020B0604020202020204" pitchFamily="34" charset="0"/>
              <a:buChar char="•"/>
            </a:pPr>
            <a:r>
              <a:rPr lang="en-US" dirty="0">
                <a:latin typeface="Georgia" panose="02040502050405020303" pitchFamily="18" charset="0"/>
              </a:rPr>
              <a:t>Guidance includes: </a:t>
            </a:r>
          </a:p>
          <a:p>
            <a:pPr marL="742950" lvl="1" indent="-285750">
              <a:lnSpc>
                <a:spcPct val="120000"/>
              </a:lnSpc>
              <a:buFont typeface="Arial" panose="020B0604020202020204" pitchFamily="34" charset="0"/>
              <a:buChar char="•"/>
            </a:pPr>
            <a:r>
              <a:rPr lang="en-US" dirty="0">
                <a:latin typeface="Georgia" panose="02040502050405020303" pitchFamily="18" charset="0"/>
              </a:rPr>
              <a:t>Brief liability protection and tax savings information</a:t>
            </a:r>
          </a:p>
          <a:p>
            <a:pPr marL="742950" lvl="1" indent="-285750">
              <a:lnSpc>
                <a:spcPct val="120000"/>
              </a:lnSpc>
              <a:buFont typeface="Arial" panose="020B0604020202020204" pitchFamily="34" charset="0"/>
              <a:buChar char="•"/>
            </a:pPr>
            <a:r>
              <a:rPr lang="en-US" dirty="0">
                <a:latin typeface="Georgia" panose="02040502050405020303" pitchFamily="18" charset="0"/>
              </a:rPr>
              <a:t>How facilities can keep food safe</a:t>
            </a:r>
          </a:p>
          <a:p>
            <a:pPr marL="742950" lvl="1" indent="-285750">
              <a:lnSpc>
                <a:spcPct val="120000"/>
              </a:lnSpc>
              <a:buFont typeface="Arial" panose="020B0604020202020204" pitchFamily="34" charset="0"/>
              <a:buChar char="•"/>
            </a:pPr>
            <a:r>
              <a:rPr lang="en-US" dirty="0">
                <a:latin typeface="Georgia"/>
              </a:rPr>
              <a:t>Local organizations that can accept donated food</a:t>
            </a:r>
            <a:endParaRPr lang="en-US" dirty="0">
              <a:latin typeface="Georgia" panose="02040502050405020303" pitchFamily="18" charset="0"/>
            </a:endParaRPr>
          </a:p>
        </p:txBody>
      </p:sp>
    </p:spTree>
    <p:extLst>
      <p:ext uri="{BB962C8B-B14F-4D97-AF65-F5344CB8AC3E}">
        <p14:creationId xmlns:p14="http://schemas.microsoft.com/office/powerpoint/2010/main" val="490985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06E00-01CA-9C49-8F08-19BA4897174F}"/>
              </a:ext>
            </a:extLst>
          </p:cNvPr>
          <p:cNvSpPr>
            <a:spLocks noGrp="1"/>
          </p:cNvSpPr>
          <p:nvPr>
            <p:ph type="title"/>
          </p:nvPr>
        </p:nvSpPr>
        <p:spPr>
          <a:xfrm>
            <a:off x="211790" y="-513189"/>
            <a:ext cx="12436181" cy="1408521"/>
          </a:xfrm>
        </p:spPr>
        <p:txBody>
          <a:bodyPr/>
          <a:lstStyle/>
          <a:p>
            <a:br>
              <a:rPr lang="en-US" sz="2800"/>
            </a:br>
            <a:br>
              <a:rPr lang="en-US"/>
            </a:br>
            <a:r>
              <a:rPr lang="en-US"/>
              <a:t>SAFE FOOD DONATION TECHNICAL GUIDANCE</a:t>
            </a:r>
          </a:p>
        </p:txBody>
      </p:sp>
      <p:pic>
        <p:nvPicPr>
          <p:cNvPr id="5" name="Picture 4">
            <a:extLst>
              <a:ext uri="{FF2B5EF4-FFF2-40B4-BE49-F238E27FC236}">
                <a16:creationId xmlns:a16="http://schemas.microsoft.com/office/drawing/2014/main" id="{BC087AF5-00C0-488F-A9B5-727601088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08" y="2795615"/>
            <a:ext cx="2869909" cy="3714000"/>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2FE0B105-EBD2-4A1B-81BC-D98D8AE13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731" y="2459439"/>
            <a:ext cx="2869909" cy="371400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B36AABFE-608B-47BA-A806-88FF9547D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400" y="2157697"/>
            <a:ext cx="2869909" cy="3714000"/>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FCAF0B2C-18E6-492E-BFDF-F408210B5A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404" y="1870380"/>
            <a:ext cx="2869909" cy="3714000"/>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0A7FB0D6-B2A6-46CA-94BA-0C06645279B2}"/>
              </a:ext>
            </a:extLst>
          </p:cNvPr>
          <p:cNvSpPr txBox="1"/>
          <p:nvPr/>
        </p:nvSpPr>
        <p:spPr>
          <a:xfrm>
            <a:off x="745306" y="8073722"/>
            <a:ext cx="2194557" cy="2308324"/>
          </a:xfrm>
          <a:prstGeom prst="rect">
            <a:avLst/>
          </a:prstGeom>
          <a:noFill/>
        </p:spPr>
        <p:txBody>
          <a:bodyPr wrap="square" rtlCol="0">
            <a:spAutoFit/>
          </a:bodyPr>
          <a:lstStyle/>
          <a:p>
            <a:r>
              <a:rPr lang="en-US">
                <a:highlight>
                  <a:srgbClr val="FFFF00"/>
                </a:highlight>
              </a:rPr>
              <a:t>How this document can be formatted for your city</a:t>
            </a:r>
          </a:p>
          <a:p>
            <a:endParaRPr lang="en-US">
              <a:highlight>
                <a:srgbClr val="FFFF00"/>
              </a:highlight>
            </a:endParaRPr>
          </a:p>
          <a:p>
            <a:r>
              <a:rPr lang="en-US">
                <a:highlight>
                  <a:srgbClr val="FFFF00"/>
                </a:highlight>
              </a:rPr>
              <a:t>How to use this document/talk through it with food facilities</a:t>
            </a:r>
          </a:p>
        </p:txBody>
      </p:sp>
      <p:sp>
        <p:nvSpPr>
          <p:cNvPr id="4" name="Speech Bubble: Rectangle 3">
            <a:extLst>
              <a:ext uri="{FF2B5EF4-FFF2-40B4-BE49-F238E27FC236}">
                <a16:creationId xmlns:a16="http://schemas.microsoft.com/office/drawing/2014/main" id="{38B32958-D4D3-45CF-8BD4-3C0907A7576F}"/>
              </a:ext>
            </a:extLst>
          </p:cNvPr>
          <p:cNvSpPr/>
          <p:nvPr/>
        </p:nvSpPr>
        <p:spPr>
          <a:xfrm>
            <a:off x="5064906" y="1870380"/>
            <a:ext cx="6565900" cy="4389159"/>
          </a:xfrm>
          <a:prstGeom prst="wedgeRectCallout">
            <a:avLst>
              <a:gd name="adj1" fmla="val -76732"/>
              <a:gd name="adj2" fmla="val -2478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20000"/>
              </a:lnSpc>
              <a:buFont typeface="Arial" panose="020B0604020202020204" pitchFamily="34" charset="0"/>
              <a:buChar char="•"/>
            </a:pPr>
            <a:r>
              <a:rPr lang="en-US" b="1">
                <a:solidFill>
                  <a:schemeClr val="tx2"/>
                </a:solidFill>
                <a:latin typeface="Georgia" panose="02040502050405020303" pitchFamily="18" charset="0"/>
              </a:rPr>
              <a:t>Outreach: </a:t>
            </a:r>
          </a:p>
          <a:p>
            <a:pPr marL="742950" lvl="1" indent="-285750">
              <a:lnSpc>
                <a:spcPct val="120000"/>
              </a:lnSpc>
              <a:buFont typeface="Arial" panose="020B0604020202020204" pitchFamily="34" charset="0"/>
              <a:buChar char="•"/>
            </a:pPr>
            <a:r>
              <a:rPr lang="en-US" b="1">
                <a:solidFill>
                  <a:schemeClr val="tx2"/>
                </a:solidFill>
                <a:latin typeface="Georgia" panose="02040502050405020303" pitchFamily="18" charset="0"/>
              </a:rPr>
              <a:t>Tell all food facilities that safe food donation technical guidance is available online</a:t>
            </a:r>
          </a:p>
          <a:p>
            <a:pPr marL="285750" indent="-285750">
              <a:lnSpc>
                <a:spcPct val="120000"/>
              </a:lnSpc>
              <a:buFont typeface="Arial" panose="020B0604020202020204" pitchFamily="34" charset="0"/>
              <a:buChar char="•"/>
            </a:pPr>
            <a:endParaRPr lang="en-US">
              <a:latin typeface="Georgia" panose="02040502050405020303" pitchFamily="18" charset="0"/>
            </a:endParaRPr>
          </a:p>
          <a:p>
            <a:pPr marL="285750" indent="-285750">
              <a:lnSpc>
                <a:spcPct val="120000"/>
              </a:lnSpc>
              <a:buFont typeface="Arial" panose="020B0604020202020204" pitchFamily="34" charset="0"/>
              <a:buChar char="•"/>
            </a:pPr>
            <a:r>
              <a:rPr lang="en-US">
                <a:latin typeface="Georgia" panose="02040502050405020303" pitchFamily="18" charset="0"/>
              </a:rPr>
              <a:t>Guidance includes: </a:t>
            </a:r>
          </a:p>
          <a:p>
            <a:pPr marL="742950" lvl="1" indent="-285750">
              <a:lnSpc>
                <a:spcPct val="120000"/>
              </a:lnSpc>
              <a:buFont typeface="Arial" panose="020B0604020202020204" pitchFamily="34" charset="0"/>
              <a:buChar char="•"/>
            </a:pPr>
            <a:r>
              <a:rPr lang="en-US">
                <a:latin typeface="Georgia" panose="02040502050405020303" pitchFamily="18" charset="0"/>
              </a:rPr>
              <a:t>Overview of food waste and food insecurity</a:t>
            </a:r>
          </a:p>
          <a:p>
            <a:pPr marL="742950" lvl="1" indent="-285750">
              <a:lnSpc>
                <a:spcPct val="120000"/>
              </a:lnSpc>
              <a:buFont typeface="Arial" panose="020B0604020202020204" pitchFamily="34" charset="0"/>
              <a:buChar char="•"/>
            </a:pPr>
            <a:r>
              <a:rPr lang="en-US">
                <a:latin typeface="Georgia" panose="02040502050405020303" pitchFamily="18" charset="0"/>
              </a:rPr>
              <a:t>Liability protection information</a:t>
            </a:r>
          </a:p>
          <a:p>
            <a:pPr marL="742950" lvl="1" indent="-285750">
              <a:lnSpc>
                <a:spcPct val="120000"/>
              </a:lnSpc>
              <a:buFont typeface="Arial" panose="020B0604020202020204" pitchFamily="34" charset="0"/>
              <a:buChar char="•"/>
            </a:pPr>
            <a:r>
              <a:rPr lang="en-US">
                <a:latin typeface="Georgia" panose="02040502050405020303" pitchFamily="18" charset="0"/>
              </a:rPr>
              <a:t>What kinds of foods can be donated</a:t>
            </a:r>
          </a:p>
          <a:p>
            <a:pPr marL="742950" lvl="1" indent="-285750">
              <a:lnSpc>
                <a:spcPct val="120000"/>
              </a:lnSpc>
              <a:buFont typeface="Arial" panose="020B0604020202020204" pitchFamily="34" charset="0"/>
              <a:buChar char="•"/>
            </a:pPr>
            <a:r>
              <a:rPr lang="en-US">
                <a:latin typeface="Georgia" panose="02040502050405020303" pitchFamily="18" charset="0"/>
              </a:rPr>
              <a:t>How facilities can keep food safe</a:t>
            </a:r>
          </a:p>
          <a:p>
            <a:pPr marL="742950" lvl="1" indent="-285750">
              <a:lnSpc>
                <a:spcPct val="120000"/>
              </a:lnSpc>
              <a:buFont typeface="Arial" panose="020B0604020202020204" pitchFamily="34" charset="0"/>
              <a:buChar char="•"/>
            </a:pPr>
            <a:r>
              <a:rPr lang="en-US">
                <a:latin typeface="Georgia" panose="02040502050405020303" pitchFamily="18" charset="0"/>
              </a:rPr>
              <a:t>Definitions of terms</a:t>
            </a:r>
          </a:p>
          <a:p>
            <a:pPr marL="742950" lvl="1" indent="-285750">
              <a:lnSpc>
                <a:spcPct val="120000"/>
              </a:lnSpc>
              <a:buFont typeface="Arial" panose="020B0604020202020204" pitchFamily="34" charset="0"/>
              <a:buChar char="•"/>
            </a:pPr>
            <a:r>
              <a:rPr lang="en-US">
                <a:latin typeface="Georgia" panose="02040502050405020303" pitchFamily="18" charset="0"/>
              </a:rPr>
              <a:t>Food temperature monitoring rules</a:t>
            </a:r>
          </a:p>
          <a:p>
            <a:pPr marL="742950" lvl="1" indent="-285750">
              <a:lnSpc>
                <a:spcPct val="120000"/>
              </a:lnSpc>
              <a:buFont typeface="Arial" panose="020B0604020202020204" pitchFamily="34" charset="0"/>
              <a:buChar char="•"/>
            </a:pPr>
            <a:r>
              <a:rPr lang="en-US">
                <a:latin typeface="Georgia" panose="02040502050405020303" pitchFamily="18" charset="0"/>
              </a:rPr>
              <a:t>Suggestions for labeling and transport</a:t>
            </a:r>
          </a:p>
        </p:txBody>
      </p:sp>
    </p:spTree>
    <p:extLst>
      <p:ext uri="{BB962C8B-B14F-4D97-AF65-F5344CB8AC3E}">
        <p14:creationId xmlns:p14="http://schemas.microsoft.com/office/powerpoint/2010/main" val="3950384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188215E-ADD7-49ED-B384-A7E2C029FBD9}"/>
              </a:ext>
            </a:extLst>
          </p:cNvPr>
          <p:cNvSpPr/>
          <p:nvPr/>
        </p:nvSpPr>
        <p:spPr>
          <a:xfrm>
            <a:off x="-1" y="0"/>
            <a:ext cx="252804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D06E00-01CA-9C49-8F08-19BA4897174F}"/>
              </a:ext>
            </a:extLst>
          </p:cNvPr>
          <p:cNvSpPr>
            <a:spLocks noGrp="1"/>
          </p:cNvSpPr>
          <p:nvPr>
            <p:ph type="title"/>
          </p:nvPr>
        </p:nvSpPr>
        <p:spPr>
          <a:xfrm>
            <a:off x="3983124" y="-245806"/>
            <a:ext cx="8554315" cy="1641987"/>
          </a:xfrm>
        </p:spPr>
        <p:txBody>
          <a:bodyPr/>
          <a:lstStyle/>
          <a:p>
            <a:br>
              <a:rPr lang="en-US"/>
            </a:br>
            <a:r>
              <a:rPr lang="en-US" sz="4400"/>
              <a:t>RECORDING DATA</a:t>
            </a:r>
          </a:p>
        </p:txBody>
      </p:sp>
      <p:sp>
        <p:nvSpPr>
          <p:cNvPr id="3" name="TextBox 2">
            <a:extLst>
              <a:ext uri="{FF2B5EF4-FFF2-40B4-BE49-F238E27FC236}">
                <a16:creationId xmlns:a16="http://schemas.microsoft.com/office/drawing/2014/main" id="{8ED765E1-08F1-4842-B892-2E6DB4ED9B38}"/>
              </a:ext>
            </a:extLst>
          </p:cNvPr>
          <p:cNvSpPr txBox="1"/>
          <p:nvPr/>
        </p:nvSpPr>
        <p:spPr>
          <a:xfrm>
            <a:off x="3065929" y="1396181"/>
            <a:ext cx="8216153" cy="4801314"/>
          </a:xfrm>
          <a:prstGeom prst="rect">
            <a:avLst/>
          </a:prstGeom>
          <a:noFill/>
        </p:spPr>
        <p:txBody>
          <a:bodyPr wrap="square" lIns="91440" tIns="45720" rIns="91440" bIns="45720" rtlCol="0" anchor="t">
            <a:spAutoFit/>
          </a:bodyPr>
          <a:lstStyle/>
          <a:p>
            <a:pPr>
              <a:lnSpc>
                <a:spcPct val="120000"/>
              </a:lnSpc>
            </a:pPr>
            <a:r>
              <a:rPr lang="en-US" sz="2400">
                <a:latin typeface="Georgia" panose="02040502050405020303" pitchFamily="18" charset="0"/>
              </a:rPr>
              <a:t>During your inspections, in addition to providing outreach materials, record the following notes:</a:t>
            </a:r>
          </a:p>
          <a:p>
            <a:pPr>
              <a:lnSpc>
                <a:spcPct val="120000"/>
              </a:lnSpc>
            </a:pPr>
            <a:endParaRPr lang="en-US" sz="2400">
              <a:latin typeface="Georgia" panose="02040502050405020303" pitchFamily="18" charset="0"/>
            </a:endParaRPr>
          </a:p>
          <a:p>
            <a:pPr marL="342900" indent="-342900">
              <a:lnSpc>
                <a:spcPct val="120000"/>
              </a:lnSpc>
              <a:buFont typeface="Wingdings" panose="05000000000000000000" pitchFamily="2" charset="2"/>
              <a:buChar char="q"/>
            </a:pPr>
            <a:r>
              <a:rPr lang="en-US" sz="2400">
                <a:latin typeface="Georgia"/>
              </a:rPr>
              <a:t>How many copies of each material you passed out</a:t>
            </a:r>
          </a:p>
          <a:p>
            <a:pPr marL="342900" lvl="0" indent="-342900">
              <a:lnSpc>
                <a:spcPct val="120000"/>
              </a:lnSpc>
              <a:buFont typeface="Wingdings" panose="05000000000000000000" pitchFamily="2" charset="2"/>
              <a:buChar char="q"/>
            </a:pPr>
            <a:r>
              <a:rPr lang="en-US" sz="2400">
                <a:latin typeface="Georgia" panose="02040502050405020303" pitchFamily="18" charset="0"/>
              </a:rPr>
              <a:t>Whether you provided verbal education to food facilities</a:t>
            </a:r>
          </a:p>
          <a:p>
            <a:pPr marL="342900" lvl="0" indent="-342900">
              <a:lnSpc>
                <a:spcPct val="120000"/>
              </a:lnSpc>
              <a:buFont typeface="Wingdings" panose="05000000000000000000" pitchFamily="2" charset="2"/>
              <a:buChar char="q"/>
            </a:pPr>
            <a:r>
              <a:rPr lang="en-US" sz="2400">
                <a:latin typeface="Georgia" panose="02040502050405020303" pitchFamily="18" charset="0"/>
              </a:rPr>
              <a:t>If the food facility donates or plans on donating in the future</a:t>
            </a:r>
          </a:p>
          <a:p>
            <a:pPr marL="342900" lvl="0" indent="-342900">
              <a:lnSpc>
                <a:spcPct val="120000"/>
              </a:lnSpc>
              <a:buFont typeface="Wingdings" panose="05000000000000000000" pitchFamily="2" charset="2"/>
              <a:buChar char="q"/>
            </a:pPr>
            <a:r>
              <a:rPr lang="en-US" sz="2400">
                <a:latin typeface="Georgia" panose="02040502050405020303" pitchFamily="18" charset="0"/>
              </a:rPr>
              <a:t>Any specific questions that the facility might have had</a:t>
            </a:r>
          </a:p>
          <a:p>
            <a:pPr marL="342900" lvl="0" indent="-342900">
              <a:lnSpc>
                <a:spcPct val="120000"/>
              </a:lnSpc>
              <a:buFont typeface="Wingdings" panose="05000000000000000000" pitchFamily="2" charset="2"/>
              <a:buChar char="q"/>
            </a:pPr>
            <a:r>
              <a:rPr lang="en-US" sz="2400">
                <a:latin typeface="Georgia" panose="02040502050405020303" pitchFamily="18" charset="0"/>
              </a:rPr>
              <a:t>How much and what food was disposed of if there was a mandatory disposal</a:t>
            </a:r>
          </a:p>
          <a:p>
            <a:endParaRPr lang="en-US"/>
          </a:p>
        </p:txBody>
      </p:sp>
      <p:pic>
        <p:nvPicPr>
          <p:cNvPr id="5" name="Graphic 4" descr="Checklist">
            <a:extLst>
              <a:ext uri="{FF2B5EF4-FFF2-40B4-BE49-F238E27FC236}">
                <a16:creationId xmlns:a16="http://schemas.microsoft.com/office/drawing/2014/main" id="{B13CB486-EC70-4B39-B175-54C6A23DA0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923" y="4356847"/>
            <a:ext cx="2258873" cy="2258873"/>
          </a:xfrm>
          <a:prstGeom prst="rect">
            <a:avLst/>
          </a:prstGeom>
        </p:spPr>
      </p:pic>
    </p:spTree>
    <p:extLst>
      <p:ext uri="{BB962C8B-B14F-4D97-AF65-F5344CB8AC3E}">
        <p14:creationId xmlns:p14="http://schemas.microsoft.com/office/powerpoint/2010/main" val="3782766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9C1174A-7B4B-C548-A728-6CB0E68FED68}"/>
              </a:ext>
            </a:extLst>
          </p:cNvPr>
          <p:cNvCxnSpPr/>
          <p:nvPr/>
        </p:nvCxnSpPr>
        <p:spPr>
          <a:xfrm>
            <a:off x="459582" y="578261"/>
            <a:ext cx="1130141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7BAA43F-0549-F843-BD5E-0266E63F8465}"/>
              </a:ext>
            </a:extLst>
          </p:cNvPr>
          <p:cNvCxnSpPr/>
          <p:nvPr/>
        </p:nvCxnSpPr>
        <p:spPr>
          <a:xfrm>
            <a:off x="459582" y="6307549"/>
            <a:ext cx="1130141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609600" y="784321"/>
            <a:ext cx="10972800" cy="2738032"/>
          </a:xfrm>
        </p:spPr>
        <p:txBody>
          <a:bodyPr>
            <a:normAutofit/>
          </a:bodyPr>
          <a:lstStyle/>
          <a:p>
            <a:pPr algn="ctr"/>
            <a:r>
              <a:rPr lang="en-US" sz="3100" dirty="0">
                <a:solidFill>
                  <a:schemeClr val="tx2"/>
                </a:solidFill>
              </a:rPr>
              <a:t>Thank you! </a:t>
            </a:r>
            <a:br>
              <a:rPr lang="en-US" sz="3100" dirty="0">
                <a:solidFill>
                  <a:schemeClr val="tx2"/>
                </a:solidFill>
              </a:rPr>
            </a:br>
            <a:br>
              <a:rPr lang="en-US" sz="3100" dirty="0">
                <a:solidFill>
                  <a:schemeClr val="tx2"/>
                </a:solidFill>
              </a:rPr>
            </a:br>
            <a:br>
              <a:rPr lang="en-US" sz="3100" dirty="0">
                <a:solidFill>
                  <a:schemeClr val="tx2"/>
                </a:solidFill>
              </a:rPr>
            </a:br>
            <a:r>
              <a:rPr lang="en-US" sz="2400" dirty="0">
                <a:solidFill>
                  <a:schemeClr val="tx2"/>
                </a:solidFill>
                <a:latin typeface="Georgia" panose="02040502050405020303" pitchFamily="18" charset="0"/>
              </a:rPr>
              <a:t>For more information on NRDC’s Food Matters Initiative visit </a:t>
            </a:r>
            <a:br>
              <a:rPr lang="en-US" sz="3100" dirty="0">
                <a:solidFill>
                  <a:schemeClr val="tx2"/>
                </a:solidFill>
              </a:rPr>
            </a:br>
            <a:r>
              <a:rPr lang="en-US" sz="3100" dirty="0">
                <a:solidFill>
                  <a:schemeClr val="tx2"/>
                </a:solidFill>
                <a:hlinkClick r:id="rId3"/>
              </a:rPr>
              <a:t>https://www.nrdc.org/food-matters</a:t>
            </a:r>
            <a:br>
              <a:rPr lang="en-US" sz="3100" dirty="0">
                <a:solidFill>
                  <a:schemeClr val="tx2"/>
                </a:solidFill>
              </a:rPr>
            </a:br>
            <a:endParaRPr lang="en-US" sz="4400" dirty="0"/>
          </a:p>
        </p:txBody>
      </p:sp>
      <p:grpSp>
        <p:nvGrpSpPr>
          <p:cNvPr id="7" name="Group 6">
            <a:extLst>
              <a:ext uri="{FF2B5EF4-FFF2-40B4-BE49-F238E27FC236}">
                <a16:creationId xmlns:a16="http://schemas.microsoft.com/office/drawing/2014/main" id="{EE0F48CE-8EE8-4D6C-BF84-B7E76E487DEC}"/>
              </a:ext>
            </a:extLst>
          </p:cNvPr>
          <p:cNvGrpSpPr/>
          <p:nvPr/>
        </p:nvGrpSpPr>
        <p:grpSpPr>
          <a:xfrm>
            <a:off x="4988741" y="3507445"/>
            <a:ext cx="2214518" cy="2203349"/>
            <a:chOff x="838206" y="1814059"/>
            <a:chExt cx="2769870" cy="2755900"/>
          </a:xfrm>
        </p:grpSpPr>
        <p:sp>
          <p:nvSpPr>
            <p:cNvPr id="9" name="object 6">
              <a:extLst>
                <a:ext uri="{FF2B5EF4-FFF2-40B4-BE49-F238E27FC236}">
                  <a16:creationId xmlns:a16="http://schemas.microsoft.com/office/drawing/2014/main" id="{15CD6D61-A5C9-41C8-8516-761E1455B9D2}"/>
                </a:ext>
              </a:extLst>
            </p:cNvPr>
            <p:cNvSpPr/>
            <p:nvPr/>
          </p:nvSpPr>
          <p:spPr>
            <a:xfrm>
              <a:off x="1076441" y="2769080"/>
              <a:ext cx="2293620" cy="1146810"/>
            </a:xfrm>
            <a:custGeom>
              <a:avLst/>
              <a:gdLst/>
              <a:ahLst/>
              <a:cxnLst/>
              <a:rect l="l" t="t" r="r" b="b"/>
              <a:pathLst>
                <a:path w="2293620" h="1146810">
                  <a:moveTo>
                    <a:pt x="1146644" y="0"/>
                  </a:moveTo>
                  <a:lnTo>
                    <a:pt x="1098174" y="1005"/>
                  </a:lnTo>
                  <a:lnTo>
                    <a:pt x="1050217" y="3997"/>
                  </a:lnTo>
                  <a:lnTo>
                    <a:pt x="1002812" y="8934"/>
                  </a:lnTo>
                  <a:lnTo>
                    <a:pt x="956000" y="15776"/>
                  </a:lnTo>
                  <a:lnTo>
                    <a:pt x="909819" y="24485"/>
                  </a:lnTo>
                  <a:lnTo>
                    <a:pt x="864311" y="35019"/>
                  </a:lnTo>
                  <a:lnTo>
                    <a:pt x="819515" y="47340"/>
                  </a:lnTo>
                  <a:lnTo>
                    <a:pt x="775470" y="61408"/>
                  </a:lnTo>
                  <a:lnTo>
                    <a:pt x="732216" y="77182"/>
                  </a:lnTo>
                  <a:lnTo>
                    <a:pt x="689794" y="94623"/>
                  </a:lnTo>
                  <a:lnTo>
                    <a:pt x="648242" y="113692"/>
                  </a:lnTo>
                  <a:lnTo>
                    <a:pt x="607602" y="134347"/>
                  </a:lnTo>
                  <a:lnTo>
                    <a:pt x="567912" y="156551"/>
                  </a:lnTo>
                  <a:lnTo>
                    <a:pt x="529212" y="180262"/>
                  </a:lnTo>
                  <a:lnTo>
                    <a:pt x="491542" y="205440"/>
                  </a:lnTo>
                  <a:lnTo>
                    <a:pt x="454943" y="232048"/>
                  </a:lnTo>
                  <a:lnTo>
                    <a:pt x="419453" y="260043"/>
                  </a:lnTo>
                  <a:lnTo>
                    <a:pt x="385113" y="289387"/>
                  </a:lnTo>
                  <a:lnTo>
                    <a:pt x="351962" y="320040"/>
                  </a:lnTo>
                  <a:lnTo>
                    <a:pt x="320040" y="351962"/>
                  </a:lnTo>
                  <a:lnTo>
                    <a:pt x="289387" y="385113"/>
                  </a:lnTo>
                  <a:lnTo>
                    <a:pt x="260043" y="419453"/>
                  </a:lnTo>
                  <a:lnTo>
                    <a:pt x="232048" y="454943"/>
                  </a:lnTo>
                  <a:lnTo>
                    <a:pt x="205440" y="491542"/>
                  </a:lnTo>
                  <a:lnTo>
                    <a:pt x="180262" y="529212"/>
                  </a:lnTo>
                  <a:lnTo>
                    <a:pt x="156551" y="567912"/>
                  </a:lnTo>
                  <a:lnTo>
                    <a:pt x="134347" y="607602"/>
                  </a:lnTo>
                  <a:lnTo>
                    <a:pt x="113692" y="648242"/>
                  </a:lnTo>
                  <a:lnTo>
                    <a:pt x="94623" y="689794"/>
                  </a:lnTo>
                  <a:lnTo>
                    <a:pt x="77182" y="732216"/>
                  </a:lnTo>
                  <a:lnTo>
                    <a:pt x="61408" y="775470"/>
                  </a:lnTo>
                  <a:lnTo>
                    <a:pt x="47340" y="819515"/>
                  </a:lnTo>
                  <a:lnTo>
                    <a:pt x="35019" y="864311"/>
                  </a:lnTo>
                  <a:lnTo>
                    <a:pt x="24485" y="909819"/>
                  </a:lnTo>
                  <a:lnTo>
                    <a:pt x="15776" y="956000"/>
                  </a:lnTo>
                  <a:lnTo>
                    <a:pt x="8934" y="1002812"/>
                  </a:lnTo>
                  <a:lnTo>
                    <a:pt x="3997" y="1050217"/>
                  </a:lnTo>
                  <a:lnTo>
                    <a:pt x="1005" y="1098174"/>
                  </a:lnTo>
                  <a:lnTo>
                    <a:pt x="0" y="1146644"/>
                  </a:lnTo>
                  <a:lnTo>
                    <a:pt x="2293289" y="1146644"/>
                  </a:lnTo>
                  <a:lnTo>
                    <a:pt x="2292283" y="1098174"/>
                  </a:lnTo>
                  <a:lnTo>
                    <a:pt x="2289292" y="1050217"/>
                  </a:lnTo>
                  <a:lnTo>
                    <a:pt x="2284355" y="1002812"/>
                  </a:lnTo>
                  <a:lnTo>
                    <a:pt x="2277513" y="956000"/>
                  </a:lnTo>
                  <a:lnTo>
                    <a:pt x="2268804" y="909819"/>
                  </a:lnTo>
                  <a:lnTo>
                    <a:pt x="2258270" y="864311"/>
                  </a:lnTo>
                  <a:lnTo>
                    <a:pt x="2245949" y="819515"/>
                  </a:lnTo>
                  <a:lnTo>
                    <a:pt x="2231881" y="775470"/>
                  </a:lnTo>
                  <a:lnTo>
                    <a:pt x="2216107" y="732216"/>
                  </a:lnTo>
                  <a:lnTo>
                    <a:pt x="2198666" y="689794"/>
                  </a:lnTo>
                  <a:lnTo>
                    <a:pt x="2179597" y="648242"/>
                  </a:lnTo>
                  <a:lnTo>
                    <a:pt x="2158942" y="607602"/>
                  </a:lnTo>
                  <a:lnTo>
                    <a:pt x="2136738" y="567912"/>
                  </a:lnTo>
                  <a:lnTo>
                    <a:pt x="2113027" y="529212"/>
                  </a:lnTo>
                  <a:lnTo>
                    <a:pt x="2087848" y="491542"/>
                  </a:lnTo>
                  <a:lnTo>
                    <a:pt x="2061241" y="454943"/>
                  </a:lnTo>
                  <a:lnTo>
                    <a:pt x="2033246" y="419453"/>
                  </a:lnTo>
                  <a:lnTo>
                    <a:pt x="2003902" y="385113"/>
                  </a:lnTo>
                  <a:lnTo>
                    <a:pt x="1973249" y="351962"/>
                  </a:lnTo>
                  <a:lnTo>
                    <a:pt x="1941327" y="320040"/>
                  </a:lnTo>
                  <a:lnTo>
                    <a:pt x="1908176" y="289387"/>
                  </a:lnTo>
                  <a:lnTo>
                    <a:pt x="1873836" y="260043"/>
                  </a:lnTo>
                  <a:lnTo>
                    <a:pt x="1838346" y="232048"/>
                  </a:lnTo>
                  <a:lnTo>
                    <a:pt x="1801747" y="205440"/>
                  </a:lnTo>
                  <a:lnTo>
                    <a:pt x="1764077" y="180262"/>
                  </a:lnTo>
                  <a:lnTo>
                    <a:pt x="1725377" y="156551"/>
                  </a:lnTo>
                  <a:lnTo>
                    <a:pt x="1685687" y="134347"/>
                  </a:lnTo>
                  <a:lnTo>
                    <a:pt x="1645047" y="113692"/>
                  </a:lnTo>
                  <a:lnTo>
                    <a:pt x="1603495" y="94623"/>
                  </a:lnTo>
                  <a:lnTo>
                    <a:pt x="1561073" y="77182"/>
                  </a:lnTo>
                  <a:lnTo>
                    <a:pt x="1517819" y="61408"/>
                  </a:lnTo>
                  <a:lnTo>
                    <a:pt x="1473774" y="47340"/>
                  </a:lnTo>
                  <a:lnTo>
                    <a:pt x="1428978" y="35019"/>
                  </a:lnTo>
                  <a:lnTo>
                    <a:pt x="1383469" y="24485"/>
                  </a:lnTo>
                  <a:lnTo>
                    <a:pt x="1337289" y="15776"/>
                  </a:lnTo>
                  <a:lnTo>
                    <a:pt x="1290477" y="8934"/>
                  </a:lnTo>
                  <a:lnTo>
                    <a:pt x="1243072" y="3997"/>
                  </a:lnTo>
                  <a:lnTo>
                    <a:pt x="1195115" y="1005"/>
                  </a:lnTo>
                  <a:lnTo>
                    <a:pt x="1146644" y="0"/>
                  </a:lnTo>
                  <a:close/>
                </a:path>
              </a:pathLst>
            </a:custGeom>
            <a:solidFill>
              <a:srgbClr val="FFD743"/>
            </a:solidFill>
          </p:spPr>
          <p:txBody>
            <a:bodyPr wrap="square" lIns="0" tIns="0" rIns="0" bIns="0" rtlCol="0"/>
            <a:lstStyle/>
            <a:p>
              <a:endParaRPr/>
            </a:p>
          </p:txBody>
        </p:sp>
        <p:sp>
          <p:nvSpPr>
            <p:cNvPr id="10" name="object 7">
              <a:extLst>
                <a:ext uri="{FF2B5EF4-FFF2-40B4-BE49-F238E27FC236}">
                  <a16:creationId xmlns:a16="http://schemas.microsoft.com/office/drawing/2014/main" id="{E2A6C449-6EE3-4695-9482-796EFAE69AFA}"/>
                </a:ext>
              </a:extLst>
            </p:cNvPr>
            <p:cNvSpPr/>
            <p:nvPr/>
          </p:nvSpPr>
          <p:spPr>
            <a:xfrm>
              <a:off x="838206" y="1814059"/>
              <a:ext cx="2769870" cy="2755900"/>
            </a:xfrm>
            <a:custGeom>
              <a:avLst/>
              <a:gdLst/>
              <a:ahLst/>
              <a:cxnLst/>
              <a:rect l="l" t="t" r="r" b="b"/>
              <a:pathLst>
                <a:path w="2769870" h="2755900">
                  <a:moveTo>
                    <a:pt x="2763888" y="2120900"/>
                  </a:moveTo>
                  <a:lnTo>
                    <a:pt x="5842" y="2120900"/>
                  </a:lnTo>
                  <a:lnTo>
                    <a:pt x="74333" y="2755900"/>
                  </a:lnTo>
                  <a:lnTo>
                    <a:pt x="2704363" y="2755900"/>
                  </a:lnTo>
                  <a:lnTo>
                    <a:pt x="2763888" y="2120900"/>
                  </a:lnTo>
                  <a:close/>
                </a:path>
                <a:path w="2769870" h="2755900">
                  <a:moveTo>
                    <a:pt x="2769743" y="2108200"/>
                  </a:moveTo>
                  <a:lnTo>
                    <a:pt x="0" y="2108200"/>
                  </a:lnTo>
                  <a:lnTo>
                    <a:pt x="0" y="2120900"/>
                  </a:lnTo>
                  <a:lnTo>
                    <a:pt x="2769743" y="2120900"/>
                  </a:lnTo>
                  <a:lnTo>
                    <a:pt x="2769743" y="2108200"/>
                  </a:lnTo>
                  <a:close/>
                </a:path>
                <a:path w="2769870" h="2755900">
                  <a:moveTo>
                    <a:pt x="324065" y="1371600"/>
                  </a:moveTo>
                  <a:lnTo>
                    <a:pt x="318223" y="1371600"/>
                  </a:lnTo>
                  <a:lnTo>
                    <a:pt x="193243" y="1498600"/>
                  </a:lnTo>
                  <a:lnTo>
                    <a:pt x="190974" y="1587500"/>
                  </a:lnTo>
                  <a:lnTo>
                    <a:pt x="189117" y="1803400"/>
                  </a:lnTo>
                  <a:lnTo>
                    <a:pt x="187862" y="2006600"/>
                  </a:lnTo>
                  <a:lnTo>
                    <a:pt x="187401" y="2108200"/>
                  </a:lnTo>
                  <a:lnTo>
                    <a:pt x="442836" y="2108200"/>
                  </a:lnTo>
                  <a:lnTo>
                    <a:pt x="442836" y="1574800"/>
                  </a:lnTo>
                  <a:lnTo>
                    <a:pt x="324065" y="1574800"/>
                  </a:lnTo>
                  <a:lnTo>
                    <a:pt x="324065" y="1371600"/>
                  </a:lnTo>
                  <a:close/>
                </a:path>
                <a:path w="2769870" h="2755900">
                  <a:moveTo>
                    <a:pt x="576685" y="965200"/>
                  </a:moveTo>
                  <a:lnTo>
                    <a:pt x="504671" y="965200"/>
                  </a:lnTo>
                  <a:lnTo>
                    <a:pt x="468692" y="990600"/>
                  </a:lnTo>
                  <a:lnTo>
                    <a:pt x="436033" y="1028700"/>
                  </a:lnTo>
                  <a:lnTo>
                    <a:pt x="410192" y="1092200"/>
                  </a:lnTo>
                  <a:lnTo>
                    <a:pt x="394665" y="1143000"/>
                  </a:lnTo>
                  <a:lnTo>
                    <a:pt x="394991" y="1206500"/>
                  </a:lnTo>
                  <a:lnTo>
                    <a:pt x="410352" y="1257300"/>
                  </a:lnTo>
                  <a:lnTo>
                    <a:pt x="434660" y="1295400"/>
                  </a:lnTo>
                  <a:lnTo>
                    <a:pt x="461826" y="1333500"/>
                  </a:lnTo>
                  <a:lnTo>
                    <a:pt x="503369" y="1371600"/>
                  </a:lnTo>
                  <a:lnTo>
                    <a:pt x="511259" y="1397000"/>
                  </a:lnTo>
                  <a:lnTo>
                    <a:pt x="513217" y="1409700"/>
                  </a:lnTo>
                  <a:lnTo>
                    <a:pt x="513029" y="1409700"/>
                  </a:lnTo>
                  <a:lnTo>
                    <a:pt x="485664" y="1790700"/>
                  </a:lnTo>
                  <a:lnTo>
                    <a:pt x="471612" y="1993900"/>
                  </a:lnTo>
                  <a:lnTo>
                    <a:pt x="466435" y="2070100"/>
                  </a:lnTo>
                  <a:lnTo>
                    <a:pt x="465696" y="2095500"/>
                  </a:lnTo>
                  <a:lnTo>
                    <a:pt x="465696" y="2108200"/>
                  </a:lnTo>
                  <a:lnTo>
                    <a:pt x="610158" y="2108200"/>
                  </a:lnTo>
                  <a:lnTo>
                    <a:pt x="610171" y="2095500"/>
                  </a:lnTo>
                  <a:lnTo>
                    <a:pt x="609562" y="2082800"/>
                  </a:lnTo>
                  <a:lnTo>
                    <a:pt x="607858" y="2057400"/>
                  </a:lnTo>
                  <a:lnTo>
                    <a:pt x="605239" y="2006600"/>
                  </a:lnTo>
                  <a:lnTo>
                    <a:pt x="601888" y="1955800"/>
                  </a:lnTo>
                  <a:lnTo>
                    <a:pt x="597987" y="1892300"/>
                  </a:lnTo>
                  <a:lnTo>
                    <a:pt x="593718" y="1816100"/>
                  </a:lnTo>
                  <a:lnTo>
                    <a:pt x="589262" y="1739900"/>
                  </a:lnTo>
                  <a:lnTo>
                    <a:pt x="580519" y="1600200"/>
                  </a:lnTo>
                  <a:lnTo>
                    <a:pt x="568134" y="1409700"/>
                  </a:lnTo>
                  <a:lnTo>
                    <a:pt x="569122" y="1397000"/>
                  </a:lnTo>
                  <a:lnTo>
                    <a:pt x="572923" y="1384300"/>
                  </a:lnTo>
                  <a:lnTo>
                    <a:pt x="581195" y="1371600"/>
                  </a:lnTo>
                  <a:lnTo>
                    <a:pt x="595591" y="1358900"/>
                  </a:lnTo>
                  <a:lnTo>
                    <a:pt x="619524" y="1333500"/>
                  </a:lnTo>
                  <a:lnTo>
                    <a:pt x="646693" y="1295400"/>
                  </a:lnTo>
                  <a:lnTo>
                    <a:pt x="671006" y="1257300"/>
                  </a:lnTo>
                  <a:lnTo>
                    <a:pt x="686372" y="1206500"/>
                  </a:lnTo>
                  <a:lnTo>
                    <a:pt x="686701" y="1143000"/>
                  </a:lnTo>
                  <a:lnTo>
                    <a:pt x="671171" y="1092200"/>
                  </a:lnTo>
                  <a:lnTo>
                    <a:pt x="645325" y="1028700"/>
                  </a:lnTo>
                  <a:lnTo>
                    <a:pt x="612663" y="990600"/>
                  </a:lnTo>
                  <a:lnTo>
                    <a:pt x="576685" y="965200"/>
                  </a:lnTo>
                  <a:close/>
                </a:path>
                <a:path w="2769870" h="2755900">
                  <a:moveTo>
                    <a:pt x="1272919" y="0"/>
                  </a:moveTo>
                  <a:lnTo>
                    <a:pt x="1263357" y="0"/>
                  </a:lnTo>
                  <a:lnTo>
                    <a:pt x="1259586" y="12700"/>
                  </a:lnTo>
                  <a:lnTo>
                    <a:pt x="1258421" y="12700"/>
                  </a:lnTo>
                  <a:lnTo>
                    <a:pt x="1255598" y="50800"/>
                  </a:lnTo>
                  <a:lnTo>
                    <a:pt x="1251487" y="88900"/>
                  </a:lnTo>
                  <a:lnTo>
                    <a:pt x="1246458" y="152400"/>
                  </a:lnTo>
                  <a:lnTo>
                    <a:pt x="1240881" y="215900"/>
                  </a:lnTo>
                  <a:lnTo>
                    <a:pt x="1235125" y="279400"/>
                  </a:lnTo>
                  <a:lnTo>
                    <a:pt x="1229561" y="355600"/>
                  </a:lnTo>
                  <a:lnTo>
                    <a:pt x="1224559" y="419100"/>
                  </a:lnTo>
                  <a:lnTo>
                    <a:pt x="1220488" y="482600"/>
                  </a:lnTo>
                  <a:lnTo>
                    <a:pt x="1217718" y="533400"/>
                  </a:lnTo>
                  <a:lnTo>
                    <a:pt x="1216619" y="584200"/>
                  </a:lnTo>
                  <a:lnTo>
                    <a:pt x="1217561" y="609600"/>
                  </a:lnTo>
                  <a:lnTo>
                    <a:pt x="1230117" y="660400"/>
                  </a:lnTo>
                  <a:lnTo>
                    <a:pt x="1251715" y="698500"/>
                  </a:lnTo>
                  <a:lnTo>
                    <a:pt x="1277051" y="736600"/>
                  </a:lnTo>
                  <a:lnTo>
                    <a:pt x="1300822" y="762000"/>
                  </a:lnTo>
                  <a:lnTo>
                    <a:pt x="1315688" y="787400"/>
                  </a:lnTo>
                  <a:lnTo>
                    <a:pt x="1320741" y="825500"/>
                  </a:lnTo>
                  <a:lnTo>
                    <a:pt x="1320477" y="850900"/>
                  </a:lnTo>
                  <a:lnTo>
                    <a:pt x="1319390" y="863600"/>
                  </a:lnTo>
                  <a:lnTo>
                    <a:pt x="1296359" y="1244600"/>
                  </a:lnTo>
                  <a:lnTo>
                    <a:pt x="1282546" y="1485900"/>
                  </a:lnTo>
                  <a:lnTo>
                    <a:pt x="1272425" y="1663700"/>
                  </a:lnTo>
                  <a:lnTo>
                    <a:pt x="1260475" y="1879600"/>
                  </a:lnTo>
                  <a:lnTo>
                    <a:pt x="633539" y="1879600"/>
                  </a:lnTo>
                  <a:lnTo>
                    <a:pt x="633539" y="2108200"/>
                  </a:lnTo>
                  <a:lnTo>
                    <a:pt x="1478368" y="2108200"/>
                  </a:lnTo>
                  <a:lnTo>
                    <a:pt x="1478229" y="2095500"/>
                  </a:lnTo>
                  <a:lnTo>
                    <a:pt x="1478381" y="2095500"/>
                  </a:lnTo>
                  <a:lnTo>
                    <a:pt x="1467581" y="1879600"/>
                  </a:lnTo>
                  <a:lnTo>
                    <a:pt x="1443585" y="1460500"/>
                  </a:lnTo>
                  <a:lnTo>
                    <a:pt x="1419543" y="1041400"/>
                  </a:lnTo>
                  <a:lnTo>
                    <a:pt x="1408607" y="863600"/>
                  </a:lnTo>
                  <a:lnTo>
                    <a:pt x="1403389" y="825500"/>
                  </a:lnTo>
                  <a:lnTo>
                    <a:pt x="1403581" y="800100"/>
                  </a:lnTo>
                  <a:lnTo>
                    <a:pt x="1410922" y="787400"/>
                  </a:lnTo>
                  <a:lnTo>
                    <a:pt x="1427149" y="762000"/>
                  </a:lnTo>
                  <a:lnTo>
                    <a:pt x="1450948" y="736600"/>
                  </a:lnTo>
                  <a:lnTo>
                    <a:pt x="1476295" y="698500"/>
                  </a:lnTo>
                  <a:lnTo>
                    <a:pt x="1497894" y="660400"/>
                  </a:lnTo>
                  <a:lnTo>
                    <a:pt x="1510449" y="609600"/>
                  </a:lnTo>
                  <a:lnTo>
                    <a:pt x="1511393" y="584200"/>
                  </a:lnTo>
                  <a:lnTo>
                    <a:pt x="1510296" y="533400"/>
                  </a:lnTo>
                  <a:lnTo>
                    <a:pt x="1507527" y="482600"/>
                  </a:lnTo>
                  <a:lnTo>
                    <a:pt x="1503457" y="419100"/>
                  </a:lnTo>
                  <a:lnTo>
                    <a:pt x="1499454" y="368300"/>
                  </a:lnTo>
                  <a:lnTo>
                    <a:pt x="1283169" y="368300"/>
                  </a:lnTo>
                  <a:lnTo>
                    <a:pt x="1283113" y="266700"/>
                  </a:lnTo>
                  <a:lnTo>
                    <a:pt x="1282987" y="228600"/>
                  </a:lnTo>
                  <a:lnTo>
                    <a:pt x="1282460" y="152400"/>
                  </a:lnTo>
                  <a:lnTo>
                    <a:pt x="1281493" y="88900"/>
                  </a:lnTo>
                  <a:lnTo>
                    <a:pt x="1279959" y="25400"/>
                  </a:lnTo>
                  <a:lnTo>
                    <a:pt x="1277734" y="12700"/>
                  </a:lnTo>
                  <a:lnTo>
                    <a:pt x="1272919" y="0"/>
                  </a:lnTo>
                  <a:close/>
                </a:path>
                <a:path w="2769870" h="2755900">
                  <a:moveTo>
                    <a:pt x="1777542" y="533400"/>
                  </a:moveTo>
                  <a:lnTo>
                    <a:pt x="1765846" y="533400"/>
                  </a:lnTo>
                  <a:lnTo>
                    <a:pt x="1765846" y="685800"/>
                  </a:lnTo>
                  <a:lnTo>
                    <a:pt x="1755139" y="685800"/>
                  </a:lnTo>
                  <a:lnTo>
                    <a:pt x="1752511" y="698500"/>
                  </a:lnTo>
                  <a:lnTo>
                    <a:pt x="1752511" y="889000"/>
                  </a:lnTo>
                  <a:lnTo>
                    <a:pt x="1482737" y="1130300"/>
                  </a:lnTo>
                  <a:lnTo>
                    <a:pt x="1480858" y="1130300"/>
                  </a:lnTo>
                  <a:lnTo>
                    <a:pt x="1480832" y="1143000"/>
                  </a:lnTo>
                  <a:lnTo>
                    <a:pt x="1480769" y="2108200"/>
                  </a:lnTo>
                  <a:lnTo>
                    <a:pt x="1777542" y="2108200"/>
                  </a:lnTo>
                  <a:lnTo>
                    <a:pt x="1777542" y="533400"/>
                  </a:lnTo>
                  <a:close/>
                </a:path>
                <a:path w="2769870" h="2755900">
                  <a:moveTo>
                    <a:pt x="1859876" y="1612900"/>
                  </a:moveTo>
                  <a:lnTo>
                    <a:pt x="1809546" y="2108200"/>
                  </a:lnTo>
                  <a:lnTo>
                    <a:pt x="2086838" y="2108200"/>
                  </a:lnTo>
                  <a:lnTo>
                    <a:pt x="2061235" y="1765300"/>
                  </a:lnTo>
                  <a:lnTo>
                    <a:pt x="1859876" y="1612900"/>
                  </a:lnTo>
                  <a:close/>
                </a:path>
                <a:path w="2769870" h="2755900">
                  <a:moveTo>
                    <a:pt x="2259404" y="342900"/>
                  </a:moveTo>
                  <a:lnTo>
                    <a:pt x="2234412" y="342900"/>
                  </a:lnTo>
                  <a:lnTo>
                    <a:pt x="2215910" y="355600"/>
                  </a:lnTo>
                  <a:lnTo>
                    <a:pt x="2180294" y="406400"/>
                  </a:lnTo>
                  <a:lnTo>
                    <a:pt x="2163430" y="444500"/>
                  </a:lnTo>
                  <a:lnTo>
                    <a:pt x="2147363" y="495300"/>
                  </a:lnTo>
                  <a:lnTo>
                    <a:pt x="2132217" y="558800"/>
                  </a:lnTo>
                  <a:lnTo>
                    <a:pt x="2118118" y="609600"/>
                  </a:lnTo>
                  <a:lnTo>
                    <a:pt x="2105191" y="673100"/>
                  </a:lnTo>
                  <a:lnTo>
                    <a:pt x="2093561" y="736600"/>
                  </a:lnTo>
                  <a:lnTo>
                    <a:pt x="2083352" y="800100"/>
                  </a:lnTo>
                  <a:lnTo>
                    <a:pt x="2074690" y="850900"/>
                  </a:lnTo>
                  <a:lnTo>
                    <a:pt x="2067700" y="901700"/>
                  </a:lnTo>
                  <a:lnTo>
                    <a:pt x="2062507" y="952500"/>
                  </a:lnTo>
                  <a:lnTo>
                    <a:pt x="2059237" y="990600"/>
                  </a:lnTo>
                  <a:lnTo>
                    <a:pt x="2058013" y="1016000"/>
                  </a:lnTo>
                  <a:lnTo>
                    <a:pt x="2058962" y="1028700"/>
                  </a:lnTo>
                  <a:lnTo>
                    <a:pt x="2072058" y="1066800"/>
                  </a:lnTo>
                  <a:lnTo>
                    <a:pt x="2092559" y="1079500"/>
                  </a:lnTo>
                  <a:lnTo>
                    <a:pt x="2117205" y="1117600"/>
                  </a:lnTo>
                  <a:lnTo>
                    <a:pt x="2147010" y="1155700"/>
                  </a:lnTo>
                  <a:lnTo>
                    <a:pt x="2151543" y="1219200"/>
                  </a:lnTo>
                  <a:lnTo>
                    <a:pt x="2151939" y="1257300"/>
                  </a:lnTo>
                  <a:lnTo>
                    <a:pt x="2151959" y="1282700"/>
                  </a:lnTo>
                  <a:lnTo>
                    <a:pt x="2151622" y="1320800"/>
                  </a:lnTo>
                  <a:lnTo>
                    <a:pt x="2150334" y="1371600"/>
                  </a:lnTo>
                  <a:lnTo>
                    <a:pt x="2148344" y="1435100"/>
                  </a:lnTo>
                  <a:lnTo>
                    <a:pt x="2145789" y="1498600"/>
                  </a:lnTo>
                  <a:lnTo>
                    <a:pt x="2142805" y="1562100"/>
                  </a:lnTo>
                  <a:lnTo>
                    <a:pt x="2139531" y="1638300"/>
                  </a:lnTo>
                  <a:lnTo>
                    <a:pt x="2136102" y="1701800"/>
                  </a:lnTo>
                  <a:lnTo>
                    <a:pt x="2126266" y="1905000"/>
                  </a:lnTo>
                  <a:lnTo>
                    <a:pt x="2123593" y="1955800"/>
                  </a:lnTo>
                  <a:lnTo>
                    <a:pt x="2121453" y="2006600"/>
                  </a:lnTo>
                  <a:lnTo>
                    <a:pt x="2119981" y="2044700"/>
                  </a:lnTo>
                  <a:lnTo>
                    <a:pt x="2119315" y="2082800"/>
                  </a:lnTo>
                  <a:lnTo>
                    <a:pt x="2119591" y="2108200"/>
                  </a:lnTo>
                  <a:lnTo>
                    <a:pt x="2298852" y="2108200"/>
                  </a:lnTo>
                  <a:lnTo>
                    <a:pt x="2287815" y="1905000"/>
                  </a:lnTo>
                  <a:lnTo>
                    <a:pt x="2268042" y="1587500"/>
                  </a:lnTo>
                  <a:lnTo>
                    <a:pt x="2249135" y="1282700"/>
                  </a:lnTo>
                  <a:lnTo>
                    <a:pt x="2240699" y="1143000"/>
                  </a:lnTo>
                  <a:lnTo>
                    <a:pt x="2238623" y="1130300"/>
                  </a:lnTo>
                  <a:lnTo>
                    <a:pt x="2237966" y="1104900"/>
                  </a:lnTo>
                  <a:lnTo>
                    <a:pt x="2238543" y="1066800"/>
                  </a:lnTo>
                  <a:lnTo>
                    <a:pt x="2240167" y="1003300"/>
                  </a:lnTo>
                  <a:lnTo>
                    <a:pt x="2242651" y="939800"/>
                  </a:lnTo>
                  <a:lnTo>
                    <a:pt x="2245811" y="876300"/>
                  </a:lnTo>
                  <a:lnTo>
                    <a:pt x="2249459" y="800100"/>
                  </a:lnTo>
                  <a:lnTo>
                    <a:pt x="2253409" y="723900"/>
                  </a:lnTo>
                  <a:lnTo>
                    <a:pt x="2257477" y="647700"/>
                  </a:lnTo>
                  <a:lnTo>
                    <a:pt x="2261475" y="571500"/>
                  </a:lnTo>
                  <a:lnTo>
                    <a:pt x="2265217" y="508000"/>
                  </a:lnTo>
                  <a:lnTo>
                    <a:pt x="2268518" y="457200"/>
                  </a:lnTo>
                  <a:lnTo>
                    <a:pt x="2271191" y="406400"/>
                  </a:lnTo>
                  <a:lnTo>
                    <a:pt x="2273909" y="368300"/>
                  </a:lnTo>
                  <a:lnTo>
                    <a:pt x="2270115" y="355600"/>
                  </a:lnTo>
                  <a:lnTo>
                    <a:pt x="2259404" y="342900"/>
                  </a:lnTo>
                  <a:close/>
                </a:path>
                <a:path w="2769870" h="2755900">
                  <a:moveTo>
                    <a:pt x="2582329" y="1244600"/>
                  </a:moveTo>
                  <a:lnTo>
                    <a:pt x="2315451" y="1244600"/>
                  </a:lnTo>
                  <a:lnTo>
                    <a:pt x="2315451" y="2108200"/>
                  </a:lnTo>
                  <a:lnTo>
                    <a:pt x="2582329" y="2108200"/>
                  </a:lnTo>
                  <a:lnTo>
                    <a:pt x="2582329" y="1244600"/>
                  </a:lnTo>
                  <a:close/>
                </a:path>
                <a:path w="2769870" h="2755900">
                  <a:moveTo>
                    <a:pt x="1217980" y="1600200"/>
                  </a:moveTo>
                  <a:lnTo>
                    <a:pt x="732612" y="1600200"/>
                  </a:lnTo>
                  <a:lnTo>
                    <a:pt x="732612" y="1879600"/>
                  </a:lnTo>
                  <a:lnTo>
                    <a:pt x="1217980" y="1879600"/>
                  </a:lnTo>
                  <a:lnTo>
                    <a:pt x="1217980" y="1600200"/>
                  </a:lnTo>
                  <a:close/>
                </a:path>
                <a:path w="2769870" h="2755900">
                  <a:moveTo>
                    <a:pt x="1159395" y="1460500"/>
                  </a:moveTo>
                  <a:lnTo>
                    <a:pt x="791108" y="1460500"/>
                  </a:lnTo>
                  <a:lnTo>
                    <a:pt x="791108" y="1600200"/>
                  </a:lnTo>
                  <a:lnTo>
                    <a:pt x="1159395" y="1600200"/>
                  </a:lnTo>
                  <a:lnTo>
                    <a:pt x="1159395" y="1460500"/>
                  </a:lnTo>
                  <a:close/>
                </a:path>
                <a:path w="2769870" h="2755900">
                  <a:moveTo>
                    <a:pt x="1089939" y="723900"/>
                  </a:moveTo>
                  <a:lnTo>
                    <a:pt x="860590" y="723900"/>
                  </a:lnTo>
                  <a:lnTo>
                    <a:pt x="860590" y="1460500"/>
                  </a:lnTo>
                  <a:lnTo>
                    <a:pt x="1089939" y="1460500"/>
                  </a:lnTo>
                  <a:lnTo>
                    <a:pt x="1089939" y="723900"/>
                  </a:lnTo>
                  <a:close/>
                </a:path>
                <a:path w="2769870" h="2755900">
                  <a:moveTo>
                    <a:pt x="2567216" y="1130300"/>
                  </a:moveTo>
                  <a:lnTo>
                    <a:pt x="2332520" y="1130300"/>
                  </a:lnTo>
                  <a:lnTo>
                    <a:pt x="2332520" y="1244600"/>
                  </a:lnTo>
                  <a:lnTo>
                    <a:pt x="2567216" y="1244600"/>
                  </a:lnTo>
                  <a:lnTo>
                    <a:pt x="2567216" y="1130300"/>
                  </a:lnTo>
                  <a:close/>
                </a:path>
                <a:path w="2769870" h="2755900">
                  <a:moveTo>
                    <a:pt x="2562517" y="1104900"/>
                  </a:moveTo>
                  <a:lnTo>
                    <a:pt x="2337079" y="1104900"/>
                  </a:lnTo>
                  <a:lnTo>
                    <a:pt x="2337079" y="1130300"/>
                  </a:lnTo>
                  <a:lnTo>
                    <a:pt x="2562517" y="1130300"/>
                  </a:lnTo>
                  <a:lnTo>
                    <a:pt x="2562517" y="1104900"/>
                  </a:lnTo>
                  <a:close/>
                </a:path>
                <a:path w="2769870" h="2755900">
                  <a:moveTo>
                    <a:pt x="2552077" y="1016000"/>
                  </a:moveTo>
                  <a:lnTo>
                    <a:pt x="2347633" y="1016000"/>
                  </a:lnTo>
                  <a:lnTo>
                    <a:pt x="2347633" y="1104900"/>
                  </a:lnTo>
                  <a:lnTo>
                    <a:pt x="2552077" y="1104900"/>
                  </a:lnTo>
                  <a:lnTo>
                    <a:pt x="2552077" y="1016000"/>
                  </a:lnTo>
                  <a:close/>
                </a:path>
                <a:path w="2769870" h="2755900">
                  <a:moveTo>
                    <a:pt x="2538755" y="1003300"/>
                  </a:moveTo>
                  <a:lnTo>
                    <a:pt x="2361336" y="1003300"/>
                  </a:lnTo>
                  <a:lnTo>
                    <a:pt x="2361336" y="1016000"/>
                  </a:lnTo>
                  <a:lnTo>
                    <a:pt x="2538755" y="1016000"/>
                  </a:lnTo>
                  <a:lnTo>
                    <a:pt x="2538755" y="1003300"/>
                  </a:lnTo>
                  <a:close/>
                </a:path>
                <a:path w="2769870" h="2755900">
                  <a:moveTo>
                    <a:pt x="2525534" y="977900"/>
                  </a:moveTo>
                  <a:lnTo>
                    <a:pt x="2374176" y="977900"/>
                  </a:lnTo>
                  <a:lnTo>
                    <a:pt x="2371547" y="990600"/>
                  </a:lnTo>
                  <a:lnTo>
                    <a:pt x="2371547" y="1003300"/>
                  </a:lnTo>
                  <a:lnTo>
                    <a:pt x="2528163" y="1003300"/>
                  </a:lnTo>
                  <a:lnTo>
                    <a:pt x="2528163" y="990600"/>
                  </a:lnTo>
                  <a:lnTo>
                    <a:pt x="2525534" y="977900"/>
                  </a:lnTo>
                  <a:close/>
                </a:path>
                <a:path w="2769870" h="2755900">
                  <a:moveTo>
                    <a:pt x="2520213" y="952500"/>
                  </a:moveTo>
                  <a:lnTo>
                    <a:pt x="2379700" y="952500"/>
                  </a:lnTo>
                  <a:lnTo>
                    <a:pt x="2379700" y="977900"/>
                  </a:lnTo>
                  <a:lnTo>
                    <a:pt x="2520213" y="977900"/>
                  </a:lnTo>
                  <a:lnTo>
                    <a:pt x="2520213" y="952500"/>
                  </a:lnTo>
                  <a:close/>
                </a:path>
                <a:path w="2769870" h="2755900">
                  <a:moveTo>
                    <a:pt x="2513558" y="927100"/>
                  </a:moveTo>
                  <a:lnTo>
                    <a:pt x="2386507" y="927100"/>
                  </a:lnTo>
                  <a:lnTo>
                    <a:pt x="2386507" y="952500"/>
                  </a:lnTo>
                  <a:lnTo>
                    <a:pt x="2513558" y="952500"/>
                  </a:lnTo>
                  <a:lnTo>
                    <a:pt x="2513558" y="927100"/>
                  </a:lnTo>
                  <a:close/>
                </a:path>
                <a:path w="2769870" h="2755900">
                  <a:moveTo>
                    <a:pt x="2506243" y="901700"/>
                  </a:moveTo>
                  <a:lnTo>
                    <a:pt x="2393492" y="901700"/>
                  </a:lnTo>
                  <a:lnTo>
                    <a:pt x="2393492" y="927100"/>
                  </a:lnTo>
                  <a:lnTo>
                    <a:pt x="2506243" y="927100"/>
                  </a:lnTo>
                  <a:lnTo>
                    <a:pt x="2506243" y="901700"/>
                  </a:lnTo>
                  <a:close/>
                </a:path>
                <a:path w="2769870" h="2755900">
                  <a:moveTo>
                    <a:pt x="1060970" y="571500"/>
                  </a:moveTo>
                  <a:lnTo>
                    <a:pt x="889381" y="571500"/>
                  </a:lnTo>
                  <a:lnTo>
                    <a:pt x="889381" y="723900"/>
                  </a:lnTo>
                  <a:lnTo>
                    <a:pt x="1060970" y="723900"/>
                  </a:lnTo>
                  <a:lnTo>
                    <a:pt x="1060970" y="571500"/>
                  </a:lnTo>
                  <a:close/>
                </a:path>
                <a:path w="2769870" h="2755900">
                  <a:moveTo>
                    <a:pt x="1025842" y="482600"/>
                  </a:moveTo>
                  <a:lnTo>
                    <a:pt x="924521" y="482600"/>
                  </a:lnTo>
                  <a:lnTo>
                    <a:pt x="924521" y="571500"/>
                  </a:lnTo>
                  <a:lnTo>
                    <a:pt x="1025842" y="571500"/>
                  </a:lnTo>
                  <a:lnTo>
                    <a:pt x="1025842" y="482600"/>
                  </a:lnTo>
                  <a:close/>
                </a:path>
                <a:path w="2769870" h="2755900">
                  <a:moveTo>
                    <a:pt x="1007948" y="457200"/>
                  </a:moveTo>
                  <a:lnTo>
                    <a:pt x="942720" y="457200"/>
                  </a:lnTo>
                  <a:lnTo>
                    <a:pt x="942720" y="482600"/>
                  </a:lnTo>
                  <a:lnTo>
                    <a:pt x="1007948" y="482600"/>
                  </a:lnTo>
                  <a:lnTo>
                    <a:pt x="1007948" y="457200"/>
                  </a:lnTo>
                  <a:close/>
                </a:path>
                <a:path w="2769870" h="2755900">
                  <a:moveTo>
                    <a:pt x="989088" y="368300"/>
                  </a:moveTo>
                  <a:lnTo>
                    <a:pt x="961263" y="368300"/>
                  </a:lnTo>
                  <a:lnTo>
                    <a:pt x="961263" y="457200"/>
                  </a:lnTo>
                  <a:lnTo>
                    <a:pt x="989088" y="457200"/>
                  </a:lnTo>
                  <a:lnTo>
                    <a:pt x="989088" y="368300"/>
                  </a:lnTo>
                  <a:close/>
                </a:path>
                <a:path w="2769870" h="2755900">
                  <a:moveTo>
                    <a:pt x="981075" y="76200"/>
                  </a:moveTo>
                  <a:lnTo>
                    <a:pt x="969391" y="76200"/>
                  </a:lnTo>
                  <a:lnTo>
                    <a:pt x="969391" y="368300"/>
                  </a:lnTo>
                  <a:lnTo>
                    <a:pt x="981075" y="368300"/>
                  </a:lnTo>
                  <a:lnTo>
                    <a:pt x="981075" y="76200"/>
                  </a:lnTo>
                  <a:close/>
                </a:path>
                <a:path w="2769870" h="2755900">
                  <a:moveTo>
                    <a:pt x="1342834" y="0"/>
                  </a:moveTo>
                  <a:lnTo>
                    <a:pt x="1324711" y="0"/>
                  </a:lnTo>
                  <a:lnTo>
                    <a:pt x="1322674" y="25400"/>
                  </a:lnTo>
                  <a:lnTo>
                    <a:pt x="1320152" y="76200"/>
                  </a:lnTo>
                  <a:lnTo>
                    <a:pt x="1317432" y="127000"/>
                  </a:lnTo>
                  <a:lnTo>
                    <a:pt x="1314802" y="203200"/>
                  </a:lnTo>
                  <a:lnTo>
                    <a:pt x="1312548" y="266700"/>
                  </a:lnTo>
                  <a:lnTo>
                    <a:pt x="1310959" y="330200"/>
                  </a:lnTo>
                  <a:lnTo>
                    <a:pt x="1310322" y="368300"/>
                  </a:lnTo>
                  <a:lnTo>
                    <a:pt x="1348270" y="368300"/>
                  </a:lnTo>
                  <a:lnTo>
                    <a:pt x="1348495" y="215900"/>
                  </a:lnTo>
                  <a:lnTo>
                    <a:pt x="1348396" y="127000"/>
                  </a:lnTo>
                  <a:lnTo>
                    <a:pt x="1348105" y="63500"/>
                  </a:lnTo>
                  <a:lnTo>
                    <a:pt x="1346362" y="25400"/>
                  </a:lnTo>
                  <a:lnTo>
                    <a:pt x="1342834" y="0"/>
                  </a:lnTo>
                  <a:close/>
                </a:path>
                <a:path w="2769870" h="2755900">
                  <a:moveTo>
                    <a:pt x="1401838" y="0"/>
                  </a:moveTo>
                  <a:lnTo>
                    <a:pt x="1383690" y="0"/>
                  </a:lnTo>
                  <a:lnTo>
                    <a:pt x="1381547" y="25400"/>
                  </a:lnTo>
                  <a:lnTo>
                    <a:pt x="1380164" y="88900"/>
                  </a:lnTo>
                  <a:lnTo>
                    <a:pt x="1379273" y="152400"/>
                  </a:lnTo>
                  <a:lnTo>
                    <a:pt x="1378608" y="228600"/>
                  </a:lnTo>
                  <a:lnTo>
                    <a:pt x="1377899" y="292100"/>
                  </a:lnTo>
                  <a:lnTo>
                    <a:pt x="1376880" y="342900"/>
                  </a:lnTo>
                  <a:lnTo>
                    <a:pt x="1375283" y="368300"/>
                  </a:lnTo>
                  <a:lnTo>
                    <a:pt x="1416964" y="368300"/>
                  </a:lnTo>
                  <a:lnTo>
                    <a:pt x="1416285" y="330200"/>
                  </a:lnTo>
                  <a:lnTo>
                    <a:pt x="1414587" y="266700"/>
                  </a:lnTo>
                  <a:lnTo>
                    <a:pt x="1412186" y="203200"/>
                  </a:lnTo>
                  <a:lnTo>
                    <a:pt x="1409396" y="127000"/>
                  </a:lnTo>
                  <a:lnTo>
                    <a:pt x="1406532" y="76200"/>
                  </a:lnTo>
                  <a:lnTo>
                    <a:pt x="1403908" y="25400"/>
                  </a:lnTo>
                  <a:lnTo>
                    <a:pt x="1401838" y="0"/>
                  </a:lnTo>
                  <a:close/>
                </a:path>
                <a:path w="2769870" h="2755900">
                  <a:moveTo>
                    <a:pt x="1464656" y="0"/>
                  </a:moveTo>
                  <a:lnTo>
                    <a:pt x="1455082" y="0"/>
                  </a:lnTo>
                  <a:lnTo>
                    <a:pt x="1450263" y="12700"/>
                  </a:lnTo>
                  <a:lnTo>
                    <a:pt x="1446496" y="88900"/>
                  </a:lnTo>
                  <a:lnTo>
                    <a:pt x="1445531" y="152400"/>
                  </a:lnTo>
                  <a:lnTo>
                    <a:pt x="1445010" y="228600"/>
                  </a:lnTo>
                  <a:lnTo>
                    <a:pt x="1444887" y="266700"/>
                  </a:lnTo>
                  <a:lnTo>
                    <a:pt x="1444840" y="368300"/>
                  </a:lnTo>
                  <a:lnTo>
                    <a:pt x="1499454" y="368300"/>
                  </a:lnTo>
                  <a:lnTo>
                    <a:pt x="1498454" y="355600"/>
                  </a:lnTo>
                  <a:lnTo>
                    <a:pt x="1492889" y="279400"/>
                  </a:lnTo>
                  <a:lnTo>
                    <a:pt x="1487133" y="215900"/>
                  </a:lnTo>
                  <a:lnTo>
                    <a:pt x="1481555" y="152400"/>
                  </a:lnTo>
                  <a:lnTo>
                    <a:pt x="1476525" y="88900"/>
                  </a:lnTo>
                  <a:lnTo>
                    <a:pt x="1472413" y="50800"/>
                  </a:lnTo>
                  <a:lnTo>
                    <a:pt x="1469590" y="12700"/>
                  </a:lnTo>
                  <a:lnTo>
                    <a:pt x="1468424" y="12700"/>
                  </a:lnTo>
                  <a:lnTo>
                    <a:pt x="1464656" y="0"/>
                  </a:lnTo>
                  <a:close/>
                </a:path>
              </a:pathLst>
            </a:custGeom>
            <a:solidFill>
              <a:srgbClr val="11284A"/>
            </a:solidFill>
          </p:spPr>
          <p:txBody>
            <a:bodyPr wrap="square" lIns="0" tIns="0" rIns="0" bIns="0" rtlCol="0"/>
            <a:lstStyle/>
            <a:p>
              <a:endParaRPr/>
            </a:p>
          </p:txBody>
        </p:sp>
        <p:sp>
          <p:nvSpPr>
            <p:cNvPr id="11" name="object 8">
              <a:extLst>
                <a:ext uri="{FF2B5EF4-FFF2-40B4-BE49-F238E27FC236}">
                  <a16:creationId xmlns:a16="http://schemas.microsoft.com/office/drawing/2014/main" id="{76C6E9F2-6970-40AA-801D-04EAC7CEC681}"/>
                </a:ext>
              </a:extLst>
            </p:cNvPr>
            <p:cNvSpPr/>
            <p:nvPr/>
          </p:nvSpPr>
          <p:spPr>
            <a:xfrm>
              <a:off x="1024886" y="4039787"/>
              <a:ext cx="2447925" cy="415290"/>
            </a:xfrm>
            <a:custGeom>
              <a:avLst/>
              <a:gdLst/>
              <a:ahLst/>
              <a:cxnLst/>
              <a:rect l="l" t="t" r="r" b="b"/>
              <a:pathLst>
                <a:path w="2447925" h="415289">
                  <a:moveTo>
                    <a:pt x="155752" y="7226"/>
                  </a:moveTo>
                  <a:lnTo>
                    <a:pt x="0" y="7226"/>
                  </a:lnTo>
                  <a:lnTo>
                    <a:pt x="0" y="407746"/>
                  </a:lnTo>
                  <a:lnTo>
                    <a:pt x="63741" y="407746"/>
                  </a:lnTo>
                  <a:lnTo>
                    <a:pt x="63741" y="232740"/>
                  </a:lnTo>
                  <a:lnTo>
                    <a:pt x="132905" y="232740"/>
                  </a:lnTo>
                  <a:lnTo>
                    <a:pt x="132905" y="178015"/>
                  </a:lnTo>
                  <a:lnTo>
                    <a:pt x="63741" y="178015"/>
                  </a:lnTo>
                  <a:lnTo>
                    <a:pt x="63741" y="62547"/>
                  </a:lnTo>
                  <a:lnTo>
                    <a:pt x="155752" y="62547"/>
                  </a:lnTo>
                  <a:lnTo>
                    <a:pt x="155752" y="7226"/>
                  </a:lnTo>
                  <a:close/>
                </a:path>
                <a:path w="2447925" h="415289">
                  <a:moveTo>
                    <a:pt x="277241" y="0"/>
                  </a:moveTo>
                  <a:lnTo>
                    <a:pt x="237936" y="7067"/>
                  </a:lnTo>
                  <a:lnTo>
                    <a:pt x="207770" y="26766"/>
                  </a:lnTo>
                  <a:lnTo>
                    <a:pt x="188431" y="56841"/>
                  </a:lnTo>
                  <a:lnTo>
                    <a:pt x="181609" y="95034"/>
                  </a:lnTo>
                  <a:lnTo>
                    <a:pt x="181609" y="319938"/>
                  </a:lnTo>
                  <a:lnTo>
                    <a:pt x="188431" y="358386"/>
                  </a:lnTo>
                  <a:lnTo>
                    <a:pt x="207770" y="388427"/>
                  </a:lnTo>
                  <a:lnTo>
                    <a:pt x="237936" y="407979"/>
                  </a:lnTo>
                  <a:lnTo>
                    <a:pt x="277241" y="414959"/>
                  </a:lnTo>
                  <a:lnTo>
                    <a:pt x="316537" y="407979"/>
                  </a:lnTo>
                  <a:lnTo>
                    <a:pt x="346700" y="388427"/>
                  </a:lnTo>
                  <a:lnTo>
                    <a:pt x="366037" y="358386"/>
                  </a:lnTo>
                  <a:lnTo>
                    <a:pt x="366243" y="357225"/>
                  </a:lnTo>
                  <a:lnTo>
                    <a:pt x="277241" y="357225"/>
                  </a:lnTo>
                  <a:lnTo>
                    <a:pt x="263979" y="354859"/>
                  </a:lnTo>
                  <a:lnTo>
                    <a:pt x="254157" y="348208"/>
                  </a:lnTo>
                  <a:lnTo>
                    <a:pt x="248056" y="337948"/>
                  </a:lnTo>
                  <a:lnTo>
                    <a:pt x="245960" y="324751"/>
                  </a:lnTo>
                  <a:lnTo>
                    <a:pt x="245960" y="90208"/>
                  </a:lnTo>
                  <a:lnTo>
                    <a:pt x="248056" y="77016"/>
                  </a:lnTo>
                  <a:lnTo>
                    <a:pt x="254157" y="66755"/>
                  </a:lnTo>
                  <a:lnTo>
                    <a:pt x="263979" y="60102"/>
                  </a:lnTo>
                  <a:lnTo>
                    <a:pt x="277241" y="57734"/>
                  </a:lnTo>
                  <a:lnTo>
                    <a:pt x="366197" y="57734"/>
                  </a:lnTo>
                  <a:lnTo>
                    <a:pt x="366037" y="56841"/>
                  </a:lnTo>
                  <a:lnTo>
                    <a:pt x="346700" y="26766"/>
                  </a:lnTo>
                  <a:lnTo>
                    <a:pt x="316537" y="7067"/>
                  </a:lnTo>
                  <a:lnTo>
                    <a:pt x="277241" y="0"/>
                  </a:lnTo>
                  <a:close/>
                </a:path>
                <a:path w="2447925" h="415289">
                  <a:moveTo>
                    <a:pt x="366197" y="57734"/>
                  </a:moveTo>
                  <a:lnTo>
                    <a:pt x="277241" y="57734"/>
                  </a:lnTo>
                  <a:lnTo>
                    <a:pt x="290495" y="60102"/>
                  </a:lnTo>
                  <a:lnTo>
                    <a:pt x="300313" y="66755"/>
                  </a:lnTo>
                  <a:lnTo>
                    <a:pt x="306412" y="77016"/>
                  </a:lnTo>
                  <a:lnTo>
                    <a:pt x="308508" y="90208"/>
                  </a:lnTo>
                  <a:lnTo>
                    <a:pt x="308508" y="324751"/>
                  </a:lnTo>
                  <a:lnTo>
                    <a:pt x="306412" y="337948"/>
                  </a:lnTo>
                  <a:lnTo>
                    <a:pt x="300313" y="348208"/>
                  </a:lnTo>
                  <a:lnTo>
                    <a:pt x="290495" y="354859"/>
                  </a:lnTo>
                  <a:lnTo>
                    <a:pt x="277241" y="357225"/>
                  </a:lnTo>
                  <a:lnTo>
                    <a:pt x="366243" y="357225"/>
                  </a:lnTo>
                  <a:lnTo>
                    <a:pt x="372859" y="319938"/>
                  </a:lnTo>
                  <a:lnTo>
                    <a:pt x="372859" y="95034"/>
                  </a:lnTo>
                  <a:lnTo>
                    <a:pt x="366197" y="57734"/>
                  </a:lnTo>
                  <a:close/>
                </a:path>
                <a:path w="2447925" h="415289">
                  <a:moveTo>
                    <a:pt x="505752" y="0"/>
                  </a:moveTo>
                  <a:lnTo>
                    <a:pt x="466455" y="7067"/>
                  </a:lnTo>
                  <a:lnTo>
                    <a:pt x="436292" y="26766"/>
                  </a:lnTo>
                  <a:lnTo>
                    <a:pt x="416955" y="56841"/>
                  </a:lnTo>
                  <a:lnTo>
                    <a:pt x="410133" y="95034"/>
                  </a:lnTo>
                  <a:lnTo>
                    <a:pt x="410133" y="319938"/>
                  </a:lnTo>
                  <a:lnTo>
                    <a:pt x="416955" y="358386"/>
                  </a:lnTo>
                  <a:lnTo>
                    <a:pt x="436292" y="388427"/>
                  </a:lnTo>
                  <a:lnTo>
                    <a:pt x="466455" y="407979"/>
                  </a:lnTo>
                  <a:lnTo>
                    <a:pt x="505752" y="414959"/>
                  </a:lnTo>
                  <a:lnTo>
                    <a:pt x="545049" y="407979"/>
                  </a:lnTo>
                  <a:lnTo>
                    <a:pt x="575211" y="388427"/>
                  </a:lnTo>
                  <a:lnTo>
                    <a:pt x="594548" y="358386"/>
                  </a:lnTo>
                  <a:lnTo>
                    <a:pt x="594754" y="357225"/>
                  </a:lnTo>
                  <a:lnTo>
                    <a:pt x="505752" y="357225"/>
                  </a:lnTo>
                  <a:lnTo>
                    <a:pt x="492497" y="354859"/>
                  </a:lnTo>
                  <a:lnTo>
                    <a:pt x="482679" y="348208"/>
                  </a:lnTo>
                  <a:lnTo>
                    <a:pt x="476580" y="337948"/>
                  </a:lnTo>
                  <a:lnTo>
                    <a:pt x="474484" y="324751"/>
                  </a:lnTo>
                  <a:lnTo>
                    <a:pt x="474484" y="90208"/>
                  </a:lnTo>
                  <a:lnTo>
                    <a:pt x="476580" y="77016"/>
                  </a:lnTo>
                  <a:lnTo>
                    <a:pt x="482679" y="66755"/>
                  </a:lnTo>
                  <a:lnTo>
                    <a:pt x="492497" y="60102"/>
                  </a:lnTo>
                  <a:lnTo>
                    <a:pt x="505752" y="57734"/>
                  </a:lnTo>
                  <a:lnTo>
                    <a:pt x="594708" y="57734"/>
                  </a:lnTo>
                  <a:lnTo>
                    <a:pt x="594548" y="56841"/>
                  </a:lnTo>
                  <a:lnTo>
                    <a:pt x="575211" y="26766"/>
                  </a:lnTo>
                  <a:lnTo>
                    <a:pt x="545049" y="7067"/>
                  </a:lnTo>
                  <a:lnTo>
                    <a:pt x="505752" y="0"/>
                  </a:lnTo>
                  <a:close/>
                </a:path>
                <a:path w="2447925" h="415289">
                  <a:moveTo>
                    <a:pt x="594708" y="57734"/>
                  </a:moveTo>
                  <a:lnTo>
                    <a:pt x="505752" y="57734"/>
                  </a:lnTo>
                  <a:lnTo>
                    <a:pt x="519013" y="60102"/>
                  </a:lnTo>
                  <a:lnTo>
                    <a:pt x="528835" y="66755"/>
                  </a:lnTo>
                  <a:lnTo>
                    <a:pt x="534936" y="77016"/>
                  </a:lnTo>
                  <a:lnTo>
                    <a:pt x="537032" y="90208"/>
                  </a:lnTo>
                  <a:lnTo>
                    <a:pt x="537032" y="324751"/>
                  </a:lnTo>
                  <a:lnTo>
                    <a:pt x="534936" y="337948"/>
                  </a:lnTo>
                  <a:lnTo>
                    <a:pt x="528835" y="348208"/>
                  </a:lnTo>
                  <a:lnTo>
                    <a:pt x="519013" y="354859"/>
                  </a:lnTo>
                  <a:lnTo>
                    <a:pt x="505752" y="357225"/>
                  </a:lnTo>
                  <a:lnTo>
                    <a:pt x="594754" y="357225"/>
                  </a:lnTo>
                  <a:lnTo>
                    <a:pt x="601370" y="319938"/>
                  </a:lnTo>
                  <a:lnTo>
                    <a:pt x="601370" y="95034"/>
                  </a:lnTo>
                  <a:lnTo>
                    <a:pt x="594708" y="57734"/>
                  </a:lnTo>
                  <a:close/>
                </a:path>
                <a:path w="2447925" h="415289">
                  <a:moveTo>
                    <a:pt x="738416" y="7226"/>
                  </a:moveTo>
                  <a:lnTo>
                    <a:pt x="640994" y="7226"/>
                  </a:lnTo>
                  <a:lnTo>
                    <a:pt x="640994" y="407746"/>
                  </a:lnTo>
                  <a:lnTo>
                    <a:pt x="738416" y="407746"/>
                  </a:lnTo>
                  <a:lnTo>
                    <a:pt x="777056" y="401639"/>
                  </a:lnTo>
                  <a:lnTo>
                    <a:pt x="805773" y="383693"/>
                  </a:lnTo>
                  <a:lnTo>
                    <a:pt x="823666" y="354473"/>
                  </a:lnTo>
                  <a:lnTo>
                    <a:pt x="824168" y="351218"/>
                  </a:lnTo>
                  <a:lnTo>
                    <a:pt x="704735" y="351218"/>
                  </a:lnTo>
                  <a:lnTo>
                    <a:pt x="704735" y="64363"/>
                  </a:lnTo>
                  <a:lnTo>
                    <a:pt x="823908" y="64363"/>
                  </a:lnTo>
                  <a:lnTo>
                    <a:pt x="823666" y="62786"/>
                  </a:lnTo>
                  <a:lnTo>
                    <a:pt x="805773" y="32708"/>
                  </a:lnTo>
                  <a:lnTo>
                    <a:pt x="777056" y="13794"/>
                  </a:lnTo>
                  <a:lnTo>
                    <a:pt x="738416" y="7226"/>
                  </a:lnTo>
                  <a:close/>
                </a:path>
                <a:path w="2447925" h="415289">
                  <a:moveTo>
                    <a:pt x="823908" y="64363"/>
                  </a:moveTo>
                  <a:lnTo>
                    <a:pt x="734199" y="64363"/>
                  </a:lnTo>
                  <a:lnTo>
                    <a:pt x="748572" y="66730"/>
                  </a:lnTo>
                  <a:lnTo>
                    <a:pt x="758486" y="73833"/>
                  </a:lnTo>
                  <a:lnTo>
                    <a:pt x="764226" y="85671"/>
                  </a:lnTo>
                  <a:lnTo>
                    <a:pt x="766076" y="102247"/>
                  </a:lnTo>
                  <a:lnTo>
                    <a:pt x="766076" y="313334"/>
                  </a:lnTo>
                  <a:lnTo>
                    <a:pt x="764226" y="329658"/>
                  </a:lnTo>
                  <a:lnTo>
                    <a:pt x="758486" y="341525"/>
                  </a:lnTo>
                  <a:lnTo>
                    <a:pt x="748572" y="348767"/>
                  </a:lnTo>
                  <a:lnTo>
                    <a:pt x="734199" y="351218"/>
                  </a:lnTo>
                  <a:lnTo>
                    <a:pt x="824168" y="351218"/>
                  </a:lnTo>
                  <a:lnTo>
                    <a:pt x="829830" y="314540"/>
                  </a:lnTo>
                  <a:lnTo>
                    <a:pt x="829738" y="102247"/>
                  </a:lnTo>
                  <a:lnTo>
                    <a:pt x="823908" y="64363"/>
                  </a:lnTo>
                  <a:close/>
                </a:path>
                <a:path w="2447925" h="415289">
                  <a:moveTo>
                    <a:pt x="1030973" y="7226"/>
                  </a:moveTo>
                  <a:lnTo>
                    <a:pt x="944968" y="7226"/>
                  </a:lnTo>
                  <a:lnTo>
                    <a:pt x="944968" y="407746"/>
                  </a:lnTo>
                  <a:lnTo>
                    <a:pt x="1001509" y="407746"/>
                  </a:lnTo>
                  <a:lnTo>
                    <a:pt x="1001509" y="110058"/>
                  </a:lnTo>
                  <a:lnTo>
                    <a:pt x="1048668" y="110058"/>
                  </a:lnTo>
                  <a:lnTo>
                    <a:pt x="1030973" y="7226"/>
                  </a:lnTo>
                  <a:close/>
                </a:path>
                <a:path w="2447925" h="415289">
                  <a:moveTo>
                    <a:pt x="1048668" y="110058"/>
                  </a:moveTo>
                  <a:lnTo>
                    <a:pt x="1001509" y="110058"/>
                  </a:lnTo>
                  <a:lnTo>
                    <a:pt x="1013523" y="194259"/>
                  </a:lnTo>
                  <a:lnTo>
                    <a:pt x="1049007" y="407746"/>
                  </a:lnTo>
                  <a:lnTo>
                    <a:pt x="1097127" y="407746"/>
                  </a:lnTo>
                  <a:lnTo>
                    <a:pt x="1118126" y="287477"/>
                  </a:lnTo>
                  <a:lnTo>
                    <a:pt x="1076667" y="287477"/>
                  </a:lnTo>
                  <a:lnTo>
                    <a:pt x="1065847" y="209892"/>
                  </a:lnTo>
                  <a:lnTo>
                    <a:pt x="1048668" y="110058"/>
                  </a:lnTo>
                  <a:close/>
                </a:path>
                <a:path w="2447925" h="415289">
                  <a:moveTo>
                    <a:pt x="1207173" y="110058"/>
                  </a:moveTo>
                  <a:lnTo>
                    <a:pt x="1147038" y="110058"/>
                  </a:lnTo>
                  <a:lnTo>
                    <a:pt x="1147038" y="407746"/>
                  </a:lnTo>
                  <a:lnTo>
                    <a:pt x="1207173" y="407746"/>
                  </a:lnTo>
                  <a:lnTo>
                    <a:pt x="1207173" y="110058"/>
                  </a:lnTo>
                  <a:close/>
                </a:path>
                <a:path w="2447925" h="415289">
                  <a:moveTo>
                    <a:pt x="1207173" y="7226"/>
                  </a:moveTo>
                  <a:lnTo>
                    <a:pt x="1122375" y="7226"/>
                  </a:lnTo>
                  <a:lnTo>
                    <a:pt x="1088097" y="209892"/>
                  </a:lnTo>
                  <a:lnTo>
                    <a:pt x="1076667" y="287477"/>
                  </a:lnTo>
                  <a:lnTo>
                    <a:pt x="1118126" y="287477"/>
                  </a:lnTo>
                  <a:lnTo>
                    <a:pt x="1134402" y="194259"/>
                  </a:lnTo>
                  <a:lnTo>
                    <a:pt x="1147038" y="110058"/>
                  </a:lnTo>
                  <a:lnTo>
                    <a:pt x="1207173" y="110058"/>
                  </a:lnTo>
                  <a:lnTo>
                    <a:pt x="1207173" y="7226"/>
                  </a:lnTo>
                  <a:close/>
                </a:path>
                <a:path w="2447925" h="415289">
                  <a:moveTo>
                    <a:pt x="1373428" y="7226"/>
                  </a:moveTo>
                  <a:lnTo>
                    <a:pt x="1303070" y="7226"/>
                  </a:lnTo>
                  <a:lnTo>
                    <a:pt x="1236306" y="407746"/>
                  </a:lnTo>
                  <a:lnTo>
                    <a:pt x="1294650" y="407746"/>
                  </a:lnTo>
                  <a:lnTo>
                    <a:pt x="1306677" y="329565"/>
                  </a:lnTo>
                  <a:lnTo>
                    <a:pt x="1427160" y="329565"/>
                  </a:lnTo>
                  <a:lnTo>
                    <a:pt x="1418237" y="276034"/>
                  </a:lnTo>
                  <a:lnTo>
                    <a:pt x="1314488" y="276034"/>
                  </a:lnTo>
                  <a:lnTo>
                    <a:pt x="1337945" y="112471"/>
                  </a:lnTo>
                  <a:lnTo>
                    <a:pt x="1390972" y="112471"/>
                  </a:lnTo>
                  <a:lnTo>
                    <a:pt x="1373428" y="7226"/>
                  </a:lnTo>
                  <a:close/>
                </a:path>
                <a:path w="2447925" h="415289">
                  <a:moveTo>
                    <a:pt x="1427160" y="329565"/>
                  </a:moveTo>
                  <a:lnTo>
                    <a:pt x="1365008" y="329565"/>
                  </a:lnTo>
                  <a:lnTo>
                    <a:pt x="1375232" y="407746"/>
                  </a:lnTo>
                  <a:lnTo>
                    <a:pt x="1440192" y="407746"/>
                  </a:lnTo>
                  <a:lnTo>
                    <a:pt x="1427160" y="329565"/>
                  </a:lnTo>
                  <a:close/>
                </a:path>
                <a:path w="2447925" h="415289">
                  <a:moveTo>
                    <a:pt x="1553565" y="65557"/>
                  </a:moveTo>
                  <a:lnTo>
                    <a:pt x="1489824" y="65557"/>
                  </a:lnTo>
                  <a:lnTo>
                    <a:pt x="1489824" y="407746"/>
                  </a:lnTo>
                  <a:lnTo>
                    <a:pt x="1553565" y="407746"/>
                  </a:lnTo>
                  <a:lnTo>
                    <a:pt x="1553565" y="65557"/>
                  </a:lnTo>
                  <a:close/>
                </a:path>
                <a:path w="2447925" h="415289">
                  <a:moveTo>
                    <a:pt x="1390972" y="112471"/>
                  </a:moveTo>
                  <a:lnTo>
                    <a:pt x="1337945" y="112471"/>
                  </a:lnTo>
                  <a:lnTo>
                    <a:pt x="1357795" y="276034"/>
                  </a:lnTo>
                  <a:lnTo>
                    <a:pt x="1418237" y="276034"/>
                  </a:lnTo>
                  <a:lnTo>
                    <a:pt x="1390972" y="112471"/>
                  </a:lnTo>
                  <a:close/>
                </a:path>
                <a:path w="2447925" h="415289">
                  <a:moveTo>
                    <a:pt x="1614322" y="7226"/>
                  </a:moveTo>
                  <a:lnTo>
                    <a:pt x="1427886" y="7226"/>
                  </a:lnTo>
                  <a:lnTo>
                    <a:pt x="1427886" y="65557"/>
                  </a:lnTo>
                  <a:lnTo>
                    <a:pt x="1614322" y="65557"/>
                  </a:lnTo>
                  <a:lnTo>
                    <a:pt x="1614322" y="7226"/>
                  </a:lnTo>
                  <a:close/>
                </a:path>
                <a:path w="2447925" h="415289">
                  <a:moveTo>
                    <a:pt x="1764144" y="65557"/>
                  </a:moveTo>
                  <a:lnTo>
                    <a:pt x="1700402" y="65557"/>
                  </a:lnTo>
                  <a:lnTo>
                    <a:pt x="1700402" y="407746"/>
                  </a:lnTo>
                  <a:lnTo>
                    <a:pt x="1764144" y="407746"/>
                  </a:lnTo>
                  <a:lnTo>
                    <a:pt x="1764144" y="65557"/>
                  </a:lnTo>
                  <a:close/>
                </a:path>
                <a:path w="2447925" h="415289">
                  <a:moveTo>
                    <a:pt x="1824888" y="7226"/>
                  </a:moveTo>
                  <a:lnTo>
                    <a:pt x="1638452" y="7226"/>
                  </a:lnTo>
                  <a:lnTo>
                    <a:pt x="1638452" y="65557"/>
                  </a:lnTo>
                  <a:lnTo>
                    <a:pt x="1824888" y="65557"/>
                  </a:lnTo>
                  <a:lnTo>
                    <a:pt x="1824888" y="7226"/>
                  </a:lnTo>
                  <a:close/>
                </a:path>
                <a:path w="2447925" h="415289">
                  <a:moveTo>
                    <a:pt x="2012530" y="7226"/>
                  </a:moveTo>
                  <a:lnTo>
                    <a:pt x="1852549" y="7226"/>
                  </a:lnTo>
                  <a:lnTo>
                    <a:pt x="1852549" y="407746"/>
                  </a:lnTo>
                  <a:lnTo>
                    <a:pt x="2012530" y="407746"/>
                  </a:lnTo>
                  <a:lnTo>
                    <a:pt x="2012530" y="349415"/>
                  </a:lnTo>
                  <a:lnTo>
                    <a:pt x="1916302" y="349415"/>
                  </a:lnTo>
                  <a:lnTo>
                    <a:pt x="1916302" y="227342"/>
                  </a:lnTo>
                  <a:lnTo>
                    <a:pt x="1983054" y="227342"/>
                  </a:lnTo>
                  <a:lnTo>
                    <a:pt x="1983054" y="174409"/>
                  </a:lnTo>
                  <a:lnTo>
                    <a:pt x="1916302" y="174409"/>
                  </a:lnTo>
                  <a:lnTo>
                    <a:pt x="1916302" y="63754"/>
                  </a:lnTo>
                  <a:lnTo>
                    <a:pt x="2012530" y="63754"/>
                  </a:lnTo>
                  <a:lnTo>
                    <a:pt x="2012530" y="7226"/>
                  </a:lnTo>
                  <a:close/>
                </a:path>
                <a:path w="2447925" h="415289">
                  <a:moveTo>
                    <a:pt x="2220798" y="238760"/>
                  </a:moveTo>
                  <a:lnTo>
                    <a:pt x="2141829" y="238760"/>
                  </a:lnTo>
                  <a:lnTo>
                    <a:pt x="2153220" y="241079"/>
                  </a:lnTo>
                  <a:lnTo>
                    <a:pt x="2161292" y="247400"/>
                  </a:lnTo>
                  <a:lnTo>
                    <a:pt x="2166096" y="256767"/>
                  </a:lnTo>
                  <a:lnTo>
                    <a:pt x="2167686" y="268224"/>
                  </a:lnTo>
                  <a:lnTo>
                    <a:pt x="2167686" y="354228"/>
                  </a:lnTo>
                  <a:lnTo>
                    <a:pt x="2169576" y="376063"/>
                  </a:lnTo>
                  <a:lnTo>
                    <a:pt x="2175581" y="393614"/>
                  </a:lnTo>
                  <a:lnTo>
                    <a:pt x="2186208" y="405302"/>
                  </a:lnTo>
                  <a:lnTo>
                    <a:pt x="2201964" y="409549"/>
                  </a:lnTo>
                  <a:lnTo>
                    <a:pt x="2241054" y="409549"/>
                  </a:lnTo>
                  <a:lnTo>
                    <a:pt x="2241054" y="391502"/>
                  </a:lnTo>
                  <a:lnTo>
                    <a:pt x="2235875" y="383339"/>
                  </a:lnTo>
                  <a:lnTo>
                    <a:pt x="2232107" y="373994"/>
                  </a:lnTo>
                  <a:lnTo>
                    <a:pt x="2229806" y="363179"/>
                  </a:lnTo>
                  <a:lnTo>
                    <a:pt x="2229027" y="350608"/>
                  </a:lnTo>
                  <a:lnTo>
                    <a:pt x="2228944" y="268224"/>
                  </a:lnTo>
                  <a:lnTo>
                    <a:pt x="2226556" y="251047"/>
                  </a:lnTo>
                  <a:lnTo>
                    <a:pt x="2220798" y="238760"/>
                  </a:lnTo>
                  <a:close/>
                </a:path>
                <a:path w="2447925" h="415289">
                  <a:moveTo>
                    <a:pt x="2149043" y="7226"/>
                  </a:moveTo>
                  <a:lnTo>
                    <a:pt x="2046795" y="7226"/>
                  </a:lnTo>
                  <a:lnTo>
                    <a:pt x="2046795" y="407746"/>
                  </a:lnTo>
                  <a:lnTo>
                    <a:pt x="2110549" y="407746"/>
                  </a:lnTo>
                  <a:lnTo>
                    <a:pt x="2110549" y="238760"/>
                  </a:lnTo>
                  <a:lnTo>
                    <a:pt x="2220798" y="238760"/>
                  </a:lnTo>
                  <a:lnTo>
                    <a:pt x="2219178" y="235302"/>
                  </a:lnTo>
                  <a:lnTo>
                    <a:pt x="2206953" y="222486"/>
                  </a:lnTo>
                  <a:lnTo>
                    <a:pt x="2189937" y="213499"/>
                  </a:lnTo>
                  <a:lnTo>
                    <a:pt x="2206765" y="204417"/>
                  </a:lnTo>
                  <a:lnTo>
                    <a:pt x="2218575" y="191779"/>
                  </a:lnTo>
                  <a:lnTo>
                    <a:pt x="2219863" y="188836"/>
                  </a:lnTo>
                  <a:lnTo>
                    <a:pt x="2110549" y="188836"/>
                  </a:lnTo>
                  <a:lnTo>
                    <a:pt x="2110549" y="61950"/>
                  </a:lnTo>
                  <a:lnTo>
                    <a:pt x="2223679" y="61950"/>
                  </a:lnTo>
                  <a:lnTo>
                    <a:pt x="2221770" y="50860"/>
                  </a:lnTo>
                  <a:lnTo>
                    <a:pt x="2205120" y="26317"/>
                  </a:lnTo>
                  <a:lnTo>
                    <a:pt x="2180126" y="11923"/>
                  </a:lnTo>
                  <a:lnTo>
                    <a:pt x="2149043" y="7226"/>
                  </a:lnTo>
                  <a:close/>
                </a:path>
                <a:path w="2447925" h="415289">
                  <a:moveTo>
                    <a:pt x="2223679" y="61950"/>
                  </a:moveTo>
                  <a:lnTo>
                    <a:pt x="2143620" y="61950"/>
                  </a:lnTo>
                  <a:lnTo>
                    <a:pt x="2153354" y="63622"/>
                  </a:lnTo>
                  <a:lnTo>
                    <a:pt x="2160096" y="68564"/>
                  </a:lnTo>
                  <a:lnTo>
                    <a:pt x="2164017" y="76663"/>
                  </a:lnTo>
                  <a:lnTo>
                    <a:pt x="2165286" y="87807"/>
                  </a:lnTo>
                  <a:lnTo>
                    <a:pt x="2165286" y="160578"/>
                  </a:lnTo>
                  <a:lnTo>
                    <a:pt x="2163724" y="173111"/>
                  </a:lnTo>
                  <a:lnTo>
                    <a:pt x="2159115" y="181922"/>
                  </a:lnTo>
                  <a:lnTo>
                    <a:pt x="2151575" y="187126"/>
                  </a:lnTo>
                  <a:lnTo>
                    <a:pt x="2141220" y="188836"/>
                  </a:lnTo>
                  <a:lnTo>
                    <a:pt x="2219863" y="188836"/>
                  </a:lnTo>
                  <a:lnTo>
                    <a:pt x="2225538" y="175869"/>
                  </a:lnTo>
                  <a:lnTo>
                    <a:pt x="2227821" y="156972"/>
                  </a:lnTo>
                  <a:lnTo>
                    <a:pt x="2227821" y="86004"/>
                  </a:lnTo>
                  <a:lnTo>
                    <a:pt x="2223679" y="61950"/>
                  </a:lnTo>
                  <a:close/>
                </a:path>
                <a:path w="2447925" h="415289">
                  <a:moveTo>
                    <a:pt x="2318626" y="287477"/>
                  </a:moveTo>
                  <a:lnTo>
                    <a:pt x="2260295" y="287477"/>
                  </a:lnTo>
                  <a:lnTo>
                    <a:pt x="2260295" y="322948"/>
                  </a:lnTo>
                  <a:lnTo>
                    <a:pt x="2266834" y="361172"/>
                  </a:lnTo>
                  <a:lnTo>
                    <a:pt x="2285552" y="390151"/>
                  </a:lnTo>
                  <a:lnTo>
                    <a:pt x="2315094" y="408532"/>
                  </a:lnTo>
                  <a:lnTo>
                    <a:pt x="2354110" y="414959"/>
                  </a:lnTo>
                  <a:lnTo>
                    <a:pt x="2390842" y="408514"/>
                  </a:lnTo>
                  <a:lnTo>
                    <a:pt x="2420639" y="389555"/>
                  </a:lnTo>
                  <a:lnTo>
                    <a:pt x="2438815" y="361442"/>
                  </a:lnTo>
                  <a:lnTo>
                    <a:pt x="2352306" y="361442"/>
                  </a:lnTo>
                  <a:lnTo>
                    <a:pt x="2337657" y="358791"/>
                  </a:lnTo>
                  <a:lnTo>
                    <a:pt x="2327122" y="351066"/>
                  </a:lnTo>
                  <a:lnTo>
                    <a:pt x="2320759" y="338607"/>
                  </a:lnTo>
                  <a:lnTo>
                    <a:pt x="2318626" y="321754"/>
                  </a:lnTo>
                  <a:lnTo>
                    <a:pt x="2318626" y="287477"/>
                  </a:lnTo>
                  <a:close/>
                </a:path>
                <a:path w="2447925" h="415289">
                  <a:moveTo>
                    <a:pt x="2356523" y="0"/>
                  </a:moveTo>
                  <a:lnTo>
                    <a:pt x="2315820" y="7705"/>
                  </a:lnTo>
                  <a:lnTo>
                    <a:pt x="2286676" y="28717"/>
                  </a:lnTo>
                  <a:lnTo>
                    <a:pt x="2269147" y="59878"/>
                  </a:lnTo>
                  <a:lnTo>
                    <a:pt x="2263292" y="98031"/>
                  </a:lnTo>
                  <a:lnTo>
                    <a:pt x="2269823" y="135430"/>
                  </a:lnTo>
                  <a:lnTo>
                    <a:pt x="2286673" y="170349"/>
                  </a:lnTo>
                  <a:lnTo>
                    <a:pt x="2309723" y="201885"/>
                  </a:lnTo>
                  <a:lnTo>
                    <a:pt x="2334856" y="229133"/>
                  </a:lnTo>
                  <a:lnTo>
                    <a:pt x="2357060" y="254232"/>
                  </a:lnTo>
                  <a:lnTo>
                    <a:pt x="2373056" y="277471"/>
                  </a:lnTo>
                  <a:lnTo>
                    <a:pt x="2382736" y="300597"/>
                  </a:lnTo>
                  <a:lnTo>
                    <a:pt x="2385987" y="325361"/>
                  </a:lnTo>
                  <a:lnTo>
                    <a:pt x="2383939" y="340385"/>
                  </a:lnTo>
                  <a:lnTo>
                    <a:pt x="2377719" y="351745"/>
                  </a:lnTo>
                  <a:lnTo>
                    <a:pt x="2367213" y="358933"/>
                  </a:lnTo>
                  <a:lnTo>
                    <a:pt x="2352306" y="361442"/>
                  </a:lnTo>
                  <a:lnTo>
                    <a:pt x="2438815" y="361442"/>
                  </a:lnTo>
                  <a:lnTo>
                    <a:pt x="2440624" y="358643"/>
                  </a:lnTo>
                  <a:lnTo>
                    <a:pt x="2447925" y="316344"/>
                  </a:lnTo>
                  <a:lnTo>
                    <a:pt x="2442803" y="280211"/>
                  </a:lnTo>
                  <a:lnTo>
                    <a:pt x="2428605" y="246953"/>
                  </a:lnTo>
                  <a:lnTo>
                    <a:pt x="2407077" y="215612"/>
                  </a:lnTo>
                  <a:lnTo>
                    <a:pt x="2379967" y="185229"/>
                  </a:lnTo>
                  <a:lnTo>
                    <a:pt x="2355691" y="158667"/>
                  </a:lnTo>
                  <a:lnTo>
                    <a:pt x="2338627" y="135994"/>
                  </a:lnTo>
                  <a:lnTo>
                    <a:pt x="2328551" y="113431"/>
                  </a:lnTo>
                  <a:lnTo>
                    <a:pt x="2325242" y="87198"/>
                  </a:lnTo>
                  <a:lnTo>
                    <a:pt x="2327508" y="73505"/>
                  </a:lnTo>
                  <a:lnTo>
                    <a:pt x="2333891" y="63304"/>
                  </a:lnTo>
                  <a:lnTo>
                    <a:pt x="2343770" y="56935"/>
                  </a:lnTo>
                  <a:lnTo>
                    <a:pt x="2356523" y="54737"/>
                  </a:lnTo>
                  <a:lnTo>
                    <a:pt x="2438661" y="54737"/>
                  </a:lnTo>
                  <a:lnTo>
                    <a:pt x="2438629" y="54547"/>
                  </a:lnTo>
                  <a:lnTo>
                    <a:pt x="2420788" y="25484"/>
                  </a:lnTo>
                  <a:lnTo>
                    <a:pt x="2392912" y="6681"/>
                  </a:lnTo>
                  <a:lnTo>
                    <a:pt x="2356523" y="0"/>
                  </a:lnTo>
                  <a:close/>
                </a:path>
                <a:path w="2447925" h="415289">
                  <a:moveTo>
                    <a:pt x="2438661" y="54737"/>
                  </a:moveTo>
                  <a:lnTo>
                    <a:pt x="2356523" y="54737"/>
                  </a:lnTo>
                  <a:lnTo>
                    <a:pt x="2369936" y="57433"/>
                  </a:lnTo>
                  <a:lnTo>
                    <a:pt x="2379521" y="65035"/>
                  </a:lnTo>
                  <a:lnTo>
                    <a:pt x="2385274" y="76805"/>
                  </a:lnTo>
                  <a:lnTo>
                    <a:pt x="2387193" y="92011"/>
                  </a:lnTo>
                  <a:lnTo>
                    <a:pt x="2387193" y="128104"/>
                  </a:lnTo>
                  <a:lnTo>
                    <a:pt x="2444915" y="128104"/>
                  </a:lnTo>
                  <a:lnTo>
                    <a:pt x="2444915" y="92011"/>
                  </a:lnTo>
                  <a:lnTo>
                    <a:pt x="2438661" y="54737"/>
                  </a:lnTo>
                  <a:close/>
                </a:path>
              </a:pathLst>
            </a:custGeom>
            <a:solidFill>
              <a:srgbClr val="FFFFFF"/>
            </a:solidFill>
          </p:spPr>
          <p:txBody>
            <a:bodyPr wrap="square" lIns="0" tIns="0" rIns="0" bIns="0" rtlCol="0"/>
            <a:lstStyle/>
            <a:p>
              <a:endParaRPr/>
            </a:p>
          </p:txBody>
        </p:sp>
      </p:grpSp>
    </p:spTree>
    <p:extLst>
      <p:ext uri="{BB962C8B-B14F-4D97-AF65-F5344CB8AC3E}">
        <p14:creationId xmlns:p14="http://schemas.microsoft.com/office/powerpoint/2010/main" val="368176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BF480D-69AD-8141-8213-88B72880163D}"/>
              </a:ext>
            </a:extLst>
          </p:cNvPr>
          <p:cNvPicPr>
            <a:picLocks noChangeAspect="1"/>
          </p:cNvPicPr>
          <p:nvPr/>
        </p:nvPicPr>
        <p:blipFill rotWithShape="1">
          <a:blip r:embed="rId3">
            <a:alphaModFix amt="70000"/>
          </a:blip>
          <a:srcRect t="7708" b="7917"/>
          <a:stretch/>
        </p:blipFill>
        <p:spPr>
          <a:xfrm>
            <a:off x="0" y="-1"/>
            <a:ext cx="12192000" cy="6858001"/>
          </a:xfrm>
          <a:prstGeom prst="rect">
            <a:avLst/>
          </a:prstGeom>
        </p:spPr>
      </p:pic>
      <p:sp>
        <p:nvSpPr>
          <p:cNvPr id="21" name="Rectangle 20">
            <a:extLst>
              <a:ext uri="{FF2B5EF4-FFF2-40B4-BE49-F238E27FC236}">
                <a16:creationId xmlns:a16="http://schemas.microsoft.com/office/drawing/2014/main" id="{95B97DB2-7194-4205-A687-48E41F353745}"/>
              </a:ext>
            </a:extLst>
          </p:cNvPr>
          <p:cNvSpPr/>
          <p:nvPr/>
        </p:nvSpPr>
        <p:spPr>
          <a:xfrm>
            <a:off x="2976436" y="2844224"/>
            <a:ext cx="6239128" cy="584775"/>
          </a:xfrm>
          <a:prstGeom prst="rect">
            <a:avLst/>
          </a:prstGeom>
        </p:spPr>
        <p:txBody>
          <a:bodyPr wrap="square" lIns="0" tIns="0" rIns="0" bIns="9144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solidFill>
                  <a:srgbClr val="FFFFFF"/>
                </a:solidFill>
                <a:latin typeface="Arial Black"/>
                <a:ea typeface="Tw Cen MT Condensed Bold" charset="0"/>
                <a:cs typeface="Arial Black" panose="020B0604020202020204" pitchFamily="34" charset="0"/>
              </a:rPr>
              <a:t>THE SCOPE OF FOOD WASTE</a:t>
            </a:r>
            <a:endParaRPr lang="en-US" sz="6600" b="0" i="0" u="none" strike="noStrike" kern="1200" cap="none" spc="0" normalizeH="0" baseline="0" noProof="0">
              <a:ln>
                <a:noFill/>
              </a:ln>
              <a:solidFill>
                <a:srgbClr val="FFFFFF"/>
              </a:solidFill>
              <a:effectLst/>
              <a:uLnTx/>
              <a:uFillTx/>
              <a:latin typeface="Arial Black" panose="020B0604020202020204" pitchFamily="34" charset="0"/>
              <a:ea typeface="Tw Cen MT Condensed Bold" charset="0"/>
              <a:cs typeface="Arial Black" panose="020B0604020202020204" pitchFamily="34" charset="0"/>
            </a:endParaRPr>
          </a:p>
        </p:txBody>
      </p:sp>
    </p:spTree>
    <p:extLst>
      <p:ext uri="{BB962C8B-B14F-4D97-AF65-F5344CB8AC3E}">
        <p14:creationId xmlns:p14="http://schemas.microsoft.com/office/powerpoint/2010/main" val="147684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6C2E69-4A86-4368-A4E8-878AFBE9AD56}"/>
              </a:ext>
            </a:extLst>
          </p:cNvPr>
          <p:cNvSpPr>
            <a:spLocks noGrp="1"/>
          </p:cNvSpPr>
          <p:nvPr>
            <p:ph idx="1"/>
          </p:nvPr>
        </p:nvSpPr>
        <p:spPr/>
        <p:txBody>
          <a:bodyPr/>
          <a:lstStyle/>
          <a:p>
            <a:r>
              <a:rPr lang="en-US"/>
              <a:t>Insert best if used Save the Food ad with Milk</a:t>
            </a:r>
          </a:p>
        </p:txBody>
      </p:sp>
      <p:pic>
        <p:nvPicPr>
          <p:cNvPr id="1026" name="Picture 2">
            <a:extLst>
              <a:ext uri="{FF2B5EF4-FFF2-40B4-BE49-F238E27FC236}">
                <a16:creationId xmlns:a16="http://schemas.microsoft.com/office/drawing/2014/main" id="{ED957FBC-0894-4FA3-8636-B2684CCFD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1" y="535258"/>
            <a:ext cx="12153714" cy="5787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659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4A9BE6-3975-4D8E-BC3F-883B73634952}"/>
              </a:ext>
            </a:extLst>
          </p:cNvPr>
          <p:cNvSpPr>
            <a:spLocks noGrp="1"/>
          </p:cNvSpPr>
          <p:nvPr>
            <p:ph type="title"/>
          </p:nvPr>
        </p:nvSpPr>
        <p:spPr>
          <a:xfrm>
            <a:off x="1805332" y="535880"/>
            <a:ext cx="9932515" cy="777633"/>
          </a:xfrm>
        </p:spPr>
        <p:txBody>
          <a:bodyPr/>
          <a:lstStyle/>
          <a:p>
            <a:r>
              <a:rPr lang="en-US" sz="3600" spc="-10"/>
              <a:t>WHERE </a:t>
            </a:r>
            <a:r>
              <a:rPr lang="en-US" sz="3600" spc="-20"/>
              <a:t>FOOD WASTE</a:t>
            </a:r>
            <a:r>
              <a:rPr lang="en-US" sz="3600" spc="385"/>
              <a:t> </a:t>
            </a:r>
            <a:r>
              <a:rPr lang="en-US" sz="3600" spc="-5"/>
              <a:t>HAPPENS</a:t>
            </a:r>
            <a:endParaRPr lang="en-US" sz="3600"/>
          </a:p>
        </p:txBody>
      </p:sp>
      <p:sp>
        <p:nvSpPr>
          <p:cNvPr id="9" name="Footer Placeholder 2">
            <a:extLst>
              <a:ext uri="{FF2B5EF4-FFF2-40B4-BE49-F238E27FC236}">
                <a16:creationId xmlns:a16="http://schemas.microsoft.com/office/drawing/2014/main" id="{55530DFF-4B8C-467B-806C-E5FA45AE155E}"/>
              </a:ext>
            </a:extLst>
          </p:cNvPr>
          <p:cNvSpPr txBox="1">
            <a:spLocks/>
          </p:cNvSpPr>
          <p:nvPr/>
        </p:nvSpPr>
        <p:spPr>
          <a:xfrm>
            <a:off x="3343414" y="6173787"/>
            <a:ext cx="867441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b="1">
                <a:latin typeface="Arial" panose="020B0604020202020204" pitchFamily="34" charset="0"/>
                <a:cs typeface="Arial" panose="020B0604020202020204" pitchFamily="34" charset="0"/>
              </a:rPr>
              <a:t>Source: </a:t>
            </a:r>
            <a:r>
              <a:rPr lang="en-US" sz="700" i="1">
                <a:latin typeface="Arial" panose="020B0604020202020204" pitchFamily="34" charset="0"/>
                <a:cs typeface="Arial" panose="020B0604020202020204" pitchFamily="34" charset="0"/>
              </a:rPr>
              <a:t>A Roadmap to Reduce U.S. Food Waste by 20 Percent, </a:t>
            </a:r>
            <a:r>
              <a:rPr lang="en-US" sz="700" i="1" err="1">
                <a:latin typeface="Arial" panose="020B0604020202020204" pitchFamily="34" charset="0"/>
                <a:cs typeface="Arial" panose="020B0604020202020204" pitchFamily="34" charset="0"/>
              </a:rPr>
              <a:t>ReFED</a:t>
            </a:r>
            <a:r>
              <a:rPr lang="en-US" sz="700" i="1">
                <a:latin typeface="Arial" panose="020B0604020202020204" pitchFamily="34" charset="0"/>
                <a:cs typeface="Arial" panose="020B0604020202020204" pitchFamily="34" charset="0"/>
              </a:rPr>
              <a:t>, March 2016. https://www.refed.com/downloads/ReFED_Report_2016.pdf</a:t>
            </a:r>
          </a:p>
        </p:txBody>
      </p:sp>
      <p:graphicFrame>
        <p:nvGraphicFramePr>
          <p:cNvPr id="10" name="Chart 9">
            <a:extLst>
              <a:ext uri="{FF2B5EF4-FFF2-40B4-BE49-F238E27FC236}">
                <a16:creationId xmlns:a16="http://schemas.microsoft.com/office/drawing/2014/main" id="{8A5674B8-1AD9-4156-8072-1E159203C78E}"/>
              </a:ext>
            </a:extLst>
          </p:cNvPr>
          <p:cNvGraphicFramePr/>
          <p:nvPr>
            <p:extLst>
              <p:ext uri="{D42A27DB-BD31-4B8C-83A1-F6EECF244321}">
                <p14:modId xmlns:p14="http://schemas.microsoft.com/office/powerpoint/2010/main" val="986010957"/>
              </p:ext>
            </p:extLst>
          </p:nvPr>
        </p:nvGraphicFramePr>
        <p:xfrm>
          <a:off x="174171" y="914400"/>
          <a:ext cx="10907486" cy="5366657"/>
        </p:xfrm>
        <a:graphic>
          <a:graphicData uri="http://schemas.openxmlformats.org/drawingml/2006/chart">
            <c:chart xmlns:c="http://schemas.openxmlformats.org/drawingml/2006/chart" xmlns:r="http://schemas.openxmlformats.org/officeDocument/2006/relationships" r:id="rId3"/>
          </a:graphicData>
        </a:graphic>
      </p:graphicFrame>
      <p:sp>
        <p:nvSpPr>
          <p:cNvPr id="11" name="Oval 10">
            <a:extLst>
              <a:ext uri="{FF2B5EF4-FFF2-40B4-BE49-F238E27FC236}">
                <a16:creationId xmlns:a16="http://schemas.microsoft.com/office/drawing/2014/main" id="{EDDF3C02-F852-419F-B0FE-71020B19A1ED}"/>
              </a:ext>
            </a:extLst>
          </p:cNvPr>
          <p:cNvSpPr/>
          <p:nvPr/>
        </p:nvSpPr>
        <p:spPr>
          <a:xfrm>
            <a:off x="4469615" y="2474081"/>
            <a:ext cx="2312185" cy="22503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994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4A9BE6-3975-4D8E-BC3F-883B73634952}"/>
              </a:ext>
            </a:extLst>
          </p:cNvPr>
          <p:cNvSpPr>
            <a:spLocks noGrp="1"/>
          </p:cNvSpPr>
          <p:nvPr>
            <p:ph type="title"/>
          </p:nvPr>
        </p:nvSpPr>
        <p:spPr>
          <a:xfrm>
            <a:off x="1805332" y="535880"/>
            <a:ext cx="9932515" cy="777633"/>
          </a:xfrm>
        </p:spPr>
        <p:txBody>
          <a:bodyPr/>
          <a:lstStyle/>
          <a:p>
            <a:r>
              <a:rPr lang="en-US" sz="3600" spc="-10"/>
              <a:t>WHERE </a:t>
            </a:r>
            <a:r>
              <a:rPr lang="en-US" sz="3600" spc="-20"/>
              <a:t>FOOD WASTE</a:t>
            </a:r>
            <a:r>
              <a:rPr lang="en-US" sz="3600" spc="385"/>
              <a:t> </a:t>
            </a:r>
            <a:r>
              <a:rPr lang="en-US" sz="3600" spc="-5"/>
              <a:t>HAPPENS</a:t>
            </a:r>
            <a:endParaRPr lang="en-US" sz="3600"/>
          </a:p>
        </p:txBody>
      </p:sp>
      <p:sp>
        <p:nvSpPr>
          <p:cNvPr id="9" name="Footer Placeholder 2">
            <a:extLst>
              <a:ext uri="{FF2B5EF4-FFF2-40B4-BE49-F238E27FC236}">
                <a16:creationId xmlns:a16="http://schemas.microsoft.com/office/drawing/2014/main" id="{55530DFF-4B8C-467B-806C-E5FA45AE155E}"/>
              </a:ext>
            </a:extLst>
          </p:cNvPr>
          <p:cNvSpPr txBox="1">
            <a:spLocks/>
          </p:cNvSpPr>
          <p:nvPr/>
        </p:nvSpPr>
        <p:spPr>
          <a:xfrm>
            <a:off x="3343414" y="6173787"/>
            <a:ext cx="867441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b="1">
                <a:latin typeface="Arial" panose="020B0604020202020204" pitchFamily="34" charset="0"/>
                <a:cs typeface="Arial" panose="020B0604020202020204" pitchFamily="34" charset="0"/>
              </a:rPr>
              <a:t>Source: </a:t>
            </a:r>
            <a:r>
              <a:rPr lang="en-US" sz="700" i="1">
                <a:latin typeface="Arial" panose="020B0604020202020204" pitchFamily="34" charset="0"/>
                <a:cs typeface="Arial" panose="020B0604020202020204" pitchFamily="34" charset="0"/>
              </a:rPr>
              <a:t>A Roadmap to Reduce U.S. Food Waste by 20 Percent, </a:t>
            </a:r>
            <a:r>
              <a:rPr lang="en-US" sz="700" i="1" err="1">
                <a:latin typeface="Arial" panose="020B0604020202020204" pitchFamily="34" charset="0"/>
                <a:cs typeface="Arial" panose="020B0604020202020204" pitchFamily="34" charset="0"/>
              </a:rPr>
              <a:t>ReFED</a:t>
            </a:r>
            <a:r>
              <a:rPr lang="en-US" sz="700" i="1">
                <a:latin typeface="Arial" panose="020B0604020202020204" pitchFamily="34" charset="0"/>
                <a:cs typeface="Arial" panose="020B0604020202020204" pitchFamily="34" charset="0"/>
              </a:rPr>
              <a:t>, March 2016. https://www.refed.com/downloads/ReFED_Report_2016.pdf</a:t>
            </a:r>
          </a:p>
        </p:txBody>
      </p:sp>
      <p:graphicFrame>
        <p:nvGraphicFramePr>
          <p:cNvPr id="10" name="Chart 9">
            <a:extLst>
              <a:ext uri="{FF2B5EF4-FFF2-40B4-BE49-F238E27FC236}">
                <a16:creationId xmlns:a16="http://schemas.microsoft.com/office/drawing/2014/main" id="{8A5674B8-1AD9-4156-8072-1E159203C78E}"/>
              </a:ext>
            </a:extLst>
          </p:cNvPr>
          <p:cNvGraphicFramePr/>
          <p:nvPr>
            <p:extLst>
              <p:ext uri="{D42A27DB-BD31-4B8C-83A1-F6EECF244321}">
                <p14:modId xmlns:p14="http://schemas.microsoft.com/office/powerpoint/2010/main" val="1172609369"/>
              </p:ext>
            </p:extLst>
          </p:nvPr>
        </p:nvGraphicFramePr>
        <p:xfrm>
          <a:off x="174171" y="914400"/>
          <a:ext cx="10907486" cy="5366657"/>
        </p:xfrm>
        <a:graphic>
          <a:graphicData uri="http://schemas.openxmlformats.org/drawingml/2006/chart">
            <c:chart xmlns:c="http://schemas.openxmlformats.org/drawingml/2006/chart" xmlns:r="http://schemas.openxmlformats.org/officeDocument/2006/relationships" r:id="rId3"/>
          </a:graphicData>
        </a:graphic>
      </p:graphicFrame>
      <p:sp>
        <p:nvSpPr>
          <p:cNvPr id="11" name="Oval 10">
            <a:extLst>
              <a:ext uri="{FF2B5EF4-FFF2-40B4-BE49-F238E27FC236}">
                <a16:creationId xmlns:a16="http://schemas.microsoft.com/office/drawing/2014/main" id="{EDDF3C02-F852-419F-B0FE-71020B19A1ED}"/>
              </a:ext>
            </a:extLst>
          </p:cNvPr>
          <p:cNvSpPr/>
          <p:nvPr/>
        </p:nvSpPr>
        <p:spPr>
          <a:xfrm>
            <a:off x="4469615" y="2474081"/>
            <a:ext cx="2312185" cy="22503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44E07BA-7C1D-4635-B1AC-DC1597198DDD}"/>
              </a:ext>
            </a:extLst>
          </p:cNvPr>
          <p:cNvSpPr/>
          <p:nvPr/>
        </p:nvSpPr>
        <p:spPr>
          <a:xfrm>
            <a:off x="7849131" y="2738313"/>
            <a:ext cx="1517893" cy="129842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891D1CC-B8C5-4823-9972-2467CF6C3FA7}"/>
              </a:ext>
            </a:extLst>
          </p:cNvPr>
          <p:cNvSpPr/>
          <p:nvPr/>
        </p:nvSpPr>
        <p:spPr>
          <a:xfrm>
            <a:off x="6921674" y="5140711"/>
            <a:ext cx="1517893" cy="103307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DB91ECC-DB2D-4D91-A84E-EA491C8C50AA}"/>
              </a:ext>
            </a:extLst>
          </p:cNvPr>
          <p:cNvSpPr/>
          <p:nvPr/>
        </p:nvSpPr>
        <p:spPr>
          <a:xfrm>
            <a:off x="3060213" y="5578716"/>
            <a:ext cx="1517893" cy="77763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7594FD6-AA43-445D-B65F-72CC9A5CCA67}"/>
              </a:ext>
            </a:extLst>
          </p:cNvPr>
          <p:cNvSpPr txBox="1"/>
          <p:nvPr/>
        </p:nvSpPr>
        <p:spPr>
          <a:xfrm>
            <a:off x="4661056" y="2812898"/>
            <a:ext cx="1929302" cy="1569660"/>
          </a:xfrm>
          <a:prstGeom prst="rect">
            <a:avLst/>
          </a:prstGeom>
          <a:noFill/>
        </p:spPr>
        <p:txBody>
          <a:bodyPr wrap="square" rtlCol="0">
            <a:spAutoFit/>
          </a:bodyPr>
          <a:lstStyle/>
          <a:p>
            <a:pPr algn="ctr" fontAlgn="base"/>
            <a:r>
              <a:rPr lang="en-US" sz="1600">
                <a:latin typeface="Georgia" panose="02040502050405020303" pitchFamily="18" charset="0"/>
              </a:rPr>
              <a:t>As a health inspector, you probably have frequent direct interactions with these sectors</a:t>
            </a:r>
          </a:p>
        </p:txBody>
      </p:sp>
      <p:cxnSp>
        <p:nvCxnSpPr>
          <p:cNvPr id="22" name="Straight Arrow Connector 21">
            <a:extLst>
              <a:ext uri="{FF2B5EF4-FFF2-40B4-BE49-F238E27FC236}">
                <a16:creationId xmlns:a16="http://schemas.microsoft.com/office/drawing/2014/main" id="{D7EF1B00-D31E-4418-9B60-12209B5B87CA}"/>
              </a:ext>
            </a:extLst>
          </p:cNvPr>
          <p:cNvCxnSpPr>
            <a:cxnSpLocks/>
            <a:stCxn id="11" idx="4"/>
          </p:cNvCxnSpPr>
          <p:nvPr/>
        </p:nvCxnSpPr>
        <p:spPr>
          <a:xfrm flipH="1">
            <a:off x="4578106" y="4724400"/>
            <a:ext cx="1047602" cy="10875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7550C78-1453-4D3A-8D2F-A2AA288B1999}"/>
              </a:ext>
            </a:extLst>
          </p:cNvPr>
          <p:cNvCxnSpPr>
            <a:cxnSpLocks/>
          </p:cNvCxnSpPr>
          <p:nvPr/>
        </p:nvCxnSpPr>
        <p:spPr>
          <a:xfrm>
            <a:off x="6265484" y="4382558"/>
            <a:ext cx="849948" cy="8543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E0EE408-ECE3-4639-B553-9AE784EC9ECD}"/>
              </a:ext>
            </a:extLst>
          </p:cNvPr>
          <p:cNvCxnSpPr>
            <a:cxnSpLocks/>
          </p:cNvCxnSpPr>
          <p:nvPr/>
        </p:nvCxnSpPr>
        <p:spPr>
          <a:xfrm flipV="1">
            <a:off x="6376546" y="3387527"/>
            <a:ext cx="1472585" cy="92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6712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C752C10-926E-4045-8DFA-45F7FEC45AB3}"/>
              </a:ext>
            </a:extLst>
          </p:cNvPr>
          <p:cNvSpPr/>
          <p:nvPr/>
        </p:nvSpPr>
        <p:spPr>
          <a:xfrm>
            <a:off x="1523997" y="5337732"/>
            <a:ext cx="9842501" cy="620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02A47AB-271D-4890-82EC-B3FDD84556FF}"/>
              </a:ext>
            </a:extLst>
          </p:cNvPr>
          <p:cNvSpPr/>
          <p:nvPr/>
        </p:nvSpPr>
        <p:spPr>
          <a:xfrm>
            <a:off x="1523998" y="4256988"/>
            <a:ext cx="9842501" cy="6204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716C7ED-9CA1-4658-98BA-3B5B64DB9C48}"/>
              </a:ext>
            </a:extLst>
          </p:cNvPr>
          <p:cNvSpPr/>
          <p:nvPr/>
        </p:nvSpPr>
        <p:spPr>
          <a:xfrm>
            <a:off x="1523999" y="3176244"/>
            <a:ext cx="9842501" cy="6204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4EB040A-9AB9-4F94-9AD1-88E61AE53887}"/>
              </a:ext>
            </a:extLst>
          </p:cNvPr>
          <p:cNvSpPr/>
          <p:nvPr/>
        </p:nvSpPr>
        <p:spPr>
          <a:xfrm>
            <a:off x="1523999" y="2095500"/>
            <a:ext cx="9842501" cy="620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86035173-2250-44BD-A682-B4304645EA1D}"/>
              </a:ext>
            </a:extLst>
          </p:cNvPr>
          <p:cNvSpPr>
            <a:spLocks noGrp="1"/>
          </p:cNvSpPr>
          <p:nvPr>
            <p:ph type="title"/>
          </p:nvPr>
        </p:nvSpPr>
        <p:spPr>
          <a:xfrm>
            <a:off x="454152" y="535880"/>
            <a:ext cx="11283696" cy="777633"/>
          </a:xfrm>
        </p:spPr>
        <p:txBody>
          <a:bodyPr/>
          <a:lstStyle/>
          <a:p>
            <a:r>
              <a:rPr lang="en-US" sz="3600" spc="-10" dirty="0">
                <a:latin typeface="Arial Black"/>
              </a:rPr>
              <a:t>FOOD WASTE COSTS OF</a:t>
            </a:r>
            <a:r>
              <a:rPr lang="en-US" spc="-10" dirty="0">
                <a:latin typeface="Arial Black"/>
              </a:rPr>
              <a:t> FOOD FACILITIES NATIONALLY</a:t>
            </a:r>
            <a:endParaRPr lang="en-US" sz="3600" dirty="0">
              <a:latin typeface="Arial Black"/>
            </a:endParaRPr>
          </a:p>
        </p:txBody>
      </p:sp>
      <p:sp>
        <p:nvSpPr>
          <p:cNvPr id="9" name="Footer Placeholder 2">
            <a:extLst>
              <a:ext uri="{FF2B5EF4-FFF2-40B4-BE49-F238E27FC236}">
                <a16:creationId xmlns:a16="http://schemas.microsoft.com/office/drawing/2014/main" id="{CEB9AAB7-0495-4EE9-9C95-CC9C9894045A}"/>
              </a:ext>
            </a:extLst>
          </p:cNvPr>
          <p:cNvSpPr txBox="1">
            <a:spLocks/>
          </p:cNvSpPr>
          <p:nvPr/>
        </p:nvSpPr>
        <p:spPr>
          <a:xfrm>
            <a:off x="3378233" y="6034488"/>
            <a:ext cx="867441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b="1" dirty="0">
                <a:latin typeface="Arial" panose="020B0604020202020204" pitchFamily="34" charset="0"/>
                <a:cs typeface="Arial" panose="020B0604020202020204" pitchFamily="34" charset="0"/>
              </a:rPr>
              <a:t>Source: Restaurant Food Waste Action Guide</a:t>
            </a:r>
            <a:r>
              <a:rPr lang="en-US" sz="700" i="1" dirty="0">
                <a:latin typeface="Arial" panose="020B0604020202020204" pitchFamily="34" charset="0"/>
                <a:cs typeface="Arial" panose="020B0604020202020204" pitchFamily="34" charset="0"/>
              </a:rPr>
              <a:t>, </a:t>
            </a:r>
            <a:r>
              <a:rPr lang="en-US" sz="700" i="1" dirty="0" err="1">
                <a:latin typeface="Arial" panose="020B0604020202020204" pitchFamily="34" charset="0"/>
                <a:cs typeface="Arial" panose="020B0604020202020204" pitchFamily="34" charset="0"/>
              </a:rPr>
              <a:t>ReFED</a:t>
            </a:r>
            <a:r>
              <a:rPr lang="en-US" sz="700" i="1" dirty="0">
                <a:latin typeface="Arial" panose="020B0604020202020204" pitchFamily="34" charset="0"/>
                <a:cs typeface="Arial" panose="020B0604020202020204" pitchFamily="34" charset="0"/>
              </a:rPr>
              <a:t>, 2018. </a:t>
            </a:r>
            <a:r>
              <a:rPr lang="en-US" sz="700" dirty="0">
                <a:latin typeface="Arial" panose="020B0604020202020204" pitchFamily="34" charset="0"/>
                <a:cs typeface="Arial" panose="020B0604020202020204" pitchFamily="34" charset="0"/>
                <a:hlinkClick r:id="rId3"/>
              </a:rPr>
              <a:t>https://www.refed.com/downloads/Restaurant_Guide_Web.pdf</a:t>
            </a:r>
            <a:endParaRPr lang="en-US" sz="700" dirty="0">
              <a:latin typeface="Arial" panose="020B0604020202020204" pitchFamily="34" charset="0"/>
              <a:cs typeface="Arial" panose="020B0604020202020204" pitchFamily="34" charset="0"/>
            </a:endParaRPr>
          </a:p>
          <a:p>
            <a:pPr algn="r"/>
            <a:r>
              <a:rPr lang="en-US" sz="700" dirty="0">
                <a:latin typeface="Arial" panose="020B0604020202020204" pitchFamily="34" charset="0"/>
                <a:cs typeface="Arial" panose="020B0604020202020204" pitchFamily="34" charset="0"/>
              </a:rPr>
              <a:t>By the Numbers: The Business Case for Reducing Food Loss and Waste, </a:t>
            </a:r>
            <a:r>
              <a:rPr lang="en-US" sz="700" i="1" dirty="0">
                <a:latin typeface="Arial" panose="020B0604020202020204" pitchFamily="34" charset="0"/>
                <a:cs typeface="Arial" panose="020B0604020202020204" pitchFamily="34" charset="0"/>
              </a:rPr>
              <a:t>Champions 12.3, 2017. </a:t>
            </a:r>
            <a:r>
              <a:rPr lang="en-US" sz="700" i="1" dirty="0">
                <a:latin typeface="Arial" panose="020B0604020202020204" pitchFamily="34" charset="0"/>
                <a:cs typeface="Arial" panose="020B0604020202020204" pitchFamily="34" charset="0"/>
                <a:hlinkClick r:id="rId4"/>
              </a:rPr>
              <a:t>https://champions123.org/sites/default/files/2020-08/business-case-for-reducing-food-loss-and-waste.pdf</a:t>
            </a:r>
            <a:r>
              <a:rPr lang="en-US" sz="700" i="1" dirty="0">
                <a:latin typeface="Arial" panose="020B0604020202020204" pitchFamily="34" charset="0"/>
                <a:cs typeface="Arial" panose="020B0604020202020204" pitchFamily="34" charset="0"/>
              </a:rPr>
              <a:t> </a:t>
            </a:r>
            <a:endParaRPr lang="en-US" sz="700" dirty="0">
              <a:latin typeface="Arial" panose="020B0604020202020204" pitchFamily="34" charset="0"/>
              <a:cs typeface="Arial" panose="020B0604020202020204" pitchFamily="34" charset="0"/>
            </a:endParaRPr>
          </a:p>
          <a:p>
            <a:pPr algn="r"/>
            <a:endParaRPr lang="en-US" sz="700" i="1" dirty="0">
              <a:latin typeface="Arial" panose="020B0604020202020204" pitchFamily="34" charset="0"/>
              <a:cs typeface="Arial" panose="020B0604020202020204" pitchFamily="34" charset="0"/>
            </a:endParaRPr>
          </a:p>
        </p:txBody>
      </p:sp>
      <p:pic>
        <p:nvPicPr>
          <p:cNvPr id="10" name="Graphic 9" descr="Garbage">
            <a:extLst>
              <a:ext uri="{FF2B5EF4-FFF2-40B4-BE49-F238E27FC236}">
                <a16:creationId xmlns:a16="http://schemas.microsoft.com/office/drawing/2014/main" id="{5068E07E-CF05-4B99-824A-29E39EB4D1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6547" y="2873564"/>
            <a:ext cx="1005840" cy="1005840"/>
          </a:xfrm>
          <a:prstGeom prst="rect">
            <a:avLst/>
          </a:prstGeom>
        </p:spPr>
      </p:pic>
      <p:pic>
        <p:nvPicPr>
          <p:cNvPr id="11" name="Graphic 10" descr="Chef">
            <a:extLst>
              <a:ext uri="{FF2B5EF4-FFF2-40B4-BE49-F238E27FC236}">
                <a16:creationId xmlns:a16="http://schemas.microsoft.com/office/drawing/2014/main" id="{20D10DA1-CBB0-46F8-87AF-2A3AA9064F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6547" y="1935010"/>
            <a:ext cx="1005840" cy="1005840"/>
          </a:xfrm>
          <a:prstGeom prst="rect">
            <a:avLst/>
          </a:prstGeom>
        </p:spPr>
      </p:pic>
      <p:sp>
        <p:nvSpPr>
          <p:cNvPr id="12" name="TextBox 11">
            <a:extLst>
              <a:ext uri="{FF2B5EF4-FFF2-40B4-BE49-F238E27FC236}">
                <a16:creationId xmlns:a16="http://schemas.microsoft.com/office/drawing/2014/main" id="{EA127390-1AEC-4DBE-9396-715B582E1DAA}"/>
              </a:ext>
            </a:extLst>
          </p:cNvPr>
          <p:cNvSpPr txBox="1"/>
          <p:nvPr/>
        </p:nvSpPr>
        <p:spPr>
          <a:xfrm>
            <a:off x="1709768" y="2112810"/>
            <a:ext cx="6616700" cy="584775"/>
          </a:xfrm>
          <a:prstGeom prst="rect">
            <a:avLst/>
          </a:prstGeom>
          <a:noFill/>
        </p:spPr>
        <p:txBody>
          <a:bodyPr wrap="square" lIns="91440" tIns="45720" rIns="91440" bIns="45720" rtlCol="0" anchor="t">
            <a:spAutoFit/>
          </a:bodyPr>
          <a:lstStyle/>
          <a:p>
            <a:r>
              <a:rPr lang="en-US" sz="1600">
                <a:solidFill>
                  <a:schemeClr val="bg1"/>
                </a:solidFill>
                <a:latin typeface="Georgia"/>
              </a:rPr>
              <a:t>Consumer-facing businesses account for  </a:t>
            </a:r>
            <a:r>
              <a:rPr lang="en-US" sz="3200">
                <a:solidFill>
                  <a:schemeClr val="bg1"/>
                </a:solidFill>
                <a:latin typeface="Arial Black"/>
              </a:rPr>
              <a:t>40% </a:t>
            </a:r>
            <a:r>
              <a:rPr lang="en-US" sz="1600">
                <a:solidFill>
                  <a:schemeClr val="bg1"/>
                </a:solidFill>
                <a:latin typeface="Georgia"/>
              </a:rPr>
              <a:t>of food waste</a:t>
            </a:r>
          </a:p>
        </p:txBody>
      </p:sp>
      <p:sp>
        <p:nvSpPr>
          <p:cNvPr id="15" name="TextBox 14">
            <a:extLst>
              <a:ext uri="{FF2B5EF4-FFF2-40B4-BE49-F238E27FC236}">
                <a16:creationId xmlns:a16="http://schemas.microsoft.com/office/drawing/2014/main" id="{1DB35738-6428-48AC-95DA-6337E7EA1C03}"/>
              </a:ext>
            </a:extLst>
          </p:cNvPr>
          <p:cNvSpPr txBox="1"/>
          <p:nvPr/>
        </p:nvSpPr>
        <p:spPr>
          <a:xfrm>
            <a:off x="1709768" y="3193056"/>
            <a:ext cx="10240973" cy="584775"/>
          </a:xfrm>
          <a:prstGeom prst="rect">
            <a:avLst/>
          </a:prstGeom>
          <a:noFill/>
        </p:spPr>
        <p:txBody>
          <a:bodyPr wrap="square" lIns="91440" tIns="45720" rIns="91440" bIns="45720" rtlCol="0" anchor="t">
            <a:spAutoFit/>
          </a:bodyPr>
          <a:lstStyle/>
          <a:p>
            <a:r>
              <a:rPr lang="en-US" sz="1600">
                <a:solidFill>
                  <a:schemeClr val="bg1"/>
                </a:solidFill>
                <a:latin typeface="Georgia"/>
              </a:rPr>
              <a:t>The US restaurant sector generates</a:t>
            </a:r>
            <a:r>
              <a:rPr lang="en-US" sz="3200">
                <a:solidFill>
                  <a:schemeClr val="bg1"/>
                </a:solidFill>
                <a:latin typeface="Arial Black"/>
              </a:rPr>
              <a:t>11.4 million </a:t>
            </a:r>
            <a:r>
              <a:rPr lang="en-US" sz="1600">
                <a:solidFill>
                  <a:schemeClr val="bg1"/>
                </a:solidFill>
                <a:latin typeface="Georgia"/>
              </a:rPr>
              <a:t>tons of food waste annually</a:t>
            </a:r>
          </a:p>
        </p:txBody>
      </p:sp>
      <p:pic>
        <p:nvPicPr>
          <p:cNvPr id="16" name="Graphic 15" descr="Coins">
            <a:extLst>
              <a:ext uri="{FF2B5EF4-FFF2-40B4-BE49-F238E27FC236}">
                <a16:creationId xmlns:a16="http://schemas.microsoft.com/office/drawing/2014/main" id="{656D9D04-8220-485B-BEDC-4DC68BA29E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7627" y="4041510"/>
            <a:ext cx="1005840" cy="1005840"/>
          </a:xfrm>
          <a:prstGeom prst="rect">
            <a:avLst/>
          </a:prstGeom>
        </p:spPr>
      </p:pic>
      <p:sp>
        <p:nvSpPr>
          <p:cNvPr id="18" name="TextBox 17">
            <a:extLst>
              <a:ext uri="{FF2B5EF4-FFF2-40B4-BE49-F238E27FC236}">
                <a16:creationId xmlns:a16="http://schemas.microsoft.com/office/drawing/2014/main" id="{ED7E4F2B-2A28-457E-9DA1-97CA48C19E9A}"/>
              </a:ext>
            </a:extLst>
          </p:cNvPr>
          <p:cNvSpPr txBox="1"/>
          <p:nvPr/>
        </p:nvSpPr>
        <p:spPr>
          <a:xfrm>
            <a:off x="1709768" y="4277267"/>
            <a:ext cx="7975292" cy="584775"/>
          </a:xfrm>
          <a:prstGeom prst="rect">
            <a:avLst/>
          </a:prstGeom>
          <a:noFill/>
        </p:spPr>
        <p:txBody>
          <a:bodyPr wrap="square" rtlCol="0">
            <a:spAutoFit/>
          </a:bodyPr>
          <a:lstStyle/>
          <a:p>
            <a:r>
              <a:rPr lang="en-US" sz="1600">
                <a:solidFill>
                  <a:schemeClr val="bg1"/>
                </a:solidFill>
                <a:latin typeface="Georgia" panose="02040502050405020303" pitchFamily="18" charset="0"/>
              </a:rPr>
              <a:t>Which adds up to a cost of more than </a:t>
            </a:r>
            <a:r>
              <a:rPr lang="en-US" sz="3200">
                <a:solidFill>
                  <a:schemeClr val="bg1"/>
                </a:solidFill>
                <a:latin typeface="Arial Black" panose="020B0A04020102020204" pitchFamily="34" charset="0"/>
              </a:rPr>
              <a:t>$25 billion </a:t>
            </a:r>
            <a:r>
              <a:rPr lang="en-US" sz="1600">
                <a:solidFill>
                  <a:schemeClr val="bg1"/>
                </a:solidFill>
                <a:latin typeface="Georgia" panose="02040502050405020303" pitchFamily="18" charset="0"/>
              </a:rPr>
              <a:t>annually</a:t>
            </a:r>
          </a:p>
        </p:txBody>
      </p:sp>
      <p:sp>
        <p:nvSpPr>
          <p:cNvPr id="21" name="TextBox 20">
            <a:extLst>
              <a:ext uri="{FF2B5EF4-FFF2-40B4-BE49-F238E27FC236}">
                <a16:creationId xmlns:a16="http://schemas.microsoft.com/office/drawing/2014/main" id="{C3EC24FC-71C6-4959-B35E-DEFE0927B959}"/>
              </a:ext>
            </a:extLst>
          </p:cNvPr>
          <p:cNvSpPr txBox="1"/>
          <p:nvPr/>
        </p:nvSpPr>
        <p:spPr>
          <a:xfrm>
            <a:off x="1709768" y="5340506"/>
            <a:ext cx="9563100" cy="584775"/>
          </a:xfrm>
          <a:prstGeom prst="rect">
            <a:avLst/>
          </a:prstGeom>
          <a:noFill/>
        </p:spPr>
        <p:txBody>
          <a:bodyPr wrap="square" lIns="91440" tIns="45720" rIns="91440" bIns="45720" rtlCol="0" anchor="t">
            <a:spAutoFit/>
          </a:bodyPr>
          <a:lstStyle/>
          <a:p>
            <a:r>
              <a:rPr lang="en-US" sz="1600" dirty="0">
                <a:solidFill>
                  <a:schemeClr val="bg1"/>
                </a:solidFill>
                <a:latin typeface="Georgia"/>
              </a:rPr>
              <a:t>For every dollar invested in food waste reduction, restaurants can realize  </a:t>
            </a:r>
            <a:r>
              <a:rPr lang="en-US" sz="3200" dirty="0">
                <a:solidFill>
                  <a:schemeClr val="bg1"/>
                </a:solidFill>
                <a:latin typeface="Arial Black"/>
              </a:rPr>
              <a:t>$14 </a:t>
            </a:r>
            <a:r>
              <a:rPr lang="en-US" sz="1600" dirty="0">
                <a:solidFill>
                  <a:schemeClr val="bg1"/>
                </a:solidFill>
                <a:latin typeface="Georgia"/>
              </a:rPr>
              <a:t>cost savings</a:t>
            </a:r>
          </a:p>
        </p:txBody>
      </p:sp>
      <p:pic>
        <p:nvPicPr>
          <p:cNvPr id="24" name="Graphic 23" descr="Register">
            <a:extLst>
              <a:ext uri="{FF2B5EF4-FFF2-40B4-BE49-F238E27FC236}">
                <a16:creationId xmlns:a16="http://schemas.microsoft.com/office/drawing/2014/main" id="{ED718DF7-A800-4FD1-8E15-46D79403440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2253" y="5138301"/>
            <a:ext cx="1005840" cy="1005840"/>
          </a:xfrm>
          <a:prstGeom prst="rect">
            <a:avLst/>
          </a:prstGeom>
        </p:spPr>
      </p:pic>
      <p:cxnSp>
        <p:nvCxnSpPr>
          <p:cNvPr id="3" name="Straight Connector 2">
            <a:extLst>
              <a:ext uri="{FF2B5EF4-FFF2-40B4-BE49-F238E27FC236}">
                <a16:creationId xmlns:a16="http://schemas.microsoft.com/office/drawing/2014/main" id="{D9BD9F2E-373A-42CB-AC83-FB98F0AA0156}"/>
              </a:ext>
            </a:extLst>
          </p:cNvPr>
          <p:cNvCxnSpPr/>
          <p:nvPr/>
        </p:nvCxnSpPr>
        <p:spPr>
          <a:xfrm>
            <a:off x="1524000" y="1935010"/>
            <a:ext cx="0" cy="420913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3022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C752C10-926E-4045-8DFA-45F7FEC45AB3}"/>
              </a:ext>
            </a:extLst>
          </p:cNvPr>
          <p:cNvSpPr/>
          <p:nvPr/>
        </p:nvSpPr>
        <p:spPr>
          <a:xfrm>
            <a:off x="1523997" y="5154852"/>
            <a:ext cx="9842501" cy="620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02A47AB-271D-4890-82EC-B3FDD84556FF}"/>
              </a:ext>
            </a:extLst>
          </p:cNvPr>
          <p:cNvSpPr/>
          <p:nvPr/>
        </p:nvSpPr>
        <p:spPr>
          <a:xfrm>
            <a:off x="1523998" y="4074108"/>
            <a:ext cx="9842501" cy="6204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716C7ED-9CA1-4658-98BA-3B5B64DB9C48}"/>
              </a:ext>
            </a:extLst>
          </p:cNvPr>
          <p:cNvSpPr/>
          <p:nvPr/>
        </p:nvSpPr>
        <p:spPr>
          <a:xfrm>
            <a:off x="1523999" y="2993364"/>
            <a:ext cx="9842501" cy="6204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4EB040A-9AB9-4F94-9AD1-88E61AE53887}"/>
              </a:ext>
            </a:extLst>
          </p:cNvPr>
          <p:cNvSpPr/>
          <p:nvPr/>
        </p:nvSpPr>
        <p:spPr>
          <a:xfrm>
            <a:off x="1523999" y="1912620"/>
            <a:ext cx="9842501" cy="620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86035173-2250-44BD-A682-B4304645EA1D}"/>
              </a:ext>
            </a:extLst>
          </p:cNvPr>
          <p:cNvSpPr>
            <a:spLocks noGrp="1"/>
          </p:cNvSpPr>
          <p:nvPr>
            <p:ph type="title"/>
          </p:nvPr>
        </p:nvSpPr>
        <p:spPr>
          <a:xfrm>
            <a:off x="454152" y="535880"/>
            <a:ext cx="11283696" cy="777633"/>
          </a:xfrm>
        </p:spPr>
        <p:txBody>
          <a:bodyPr/>
          <a:lstStyle/>
          <a:p>
            <a:r>
              <a:rPr lang="en-US" sz="3600" spc="-10" dirty="0">
                <a:latin typeface="Arial Black"/>
              </a:rPr>
              <a:t>FOOD WASTE COSTS AT FOOD FACILITIES</a:t>
            </a:r>
            <a:endParaRPr lang="en-US" sz="3600" dirty="0">
              <a:latin typeface="Arial Black"/>
            </a:endParaRPr>
          </a:p>
        </p:txBody>
      </p:sp>
      <p:pic>
        <p:nvPicPr>
          <p:cNvPr id="10" name="Graphic 9" descr="Downward trend">
            <a:extLst>
              <a:ext uri="{FF2B5EF4-FFF2-40B4-BE49-F238E27FC236}">
                <a16:creationId xmlns:a16="http://schemas.microsoft.com/office/drawing/2014/main" id="{5068E07E-CF05-4B99-824A-29E39EB4D1F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96547" y="2754184"/>
            <a:ext cx="1005840" cy="1005840"/>
          </a:xfrm>
          <a:prstGeom prst="rect">
            <a:avLst/>
          </a:prstGeom>
        </p:spPr>
      </p:pic>
      <p:pic>
        <p:nvPicPr>
          <p:cNvPr id="11" name="Graphic 10" descr="Shopping cart">
            <a:extLst>
              <a:ext uri="{FF2B5EF4-FFF2-40B4-BE49-F238E27FC236}">
                <a16:creationId xmlns:a16="http://schemas.microsoft.com/office/drawing/2014/main" id="{20D10DA1-CBB0-46F8-87AF-2A3AA9064F7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96547" y="1752130"/>
            <a:ext cx="1005840" cy="1005840"/>
          </a:xfrm>
          <a:prstGeom prst="rect">
            <a:avLst/>
          </a:prstGeom>
        </p:spPr>
      </p:pic>
      <p:sp>
        <p:nvSpPr>
          <p:cNvPr id="12" name="TextBox 11">
            <a:extLst>
              <a:ext uri="{FF2B5EF4-FFF2-40B4-BE49-F238E27FC236}">
                <a16:creationId xmlns:a16="http://schemas.microsoft.com/office/drawing/2014/main" id="{EA127390-1AEC-4DBE-9396-715B582E1DAA}"/>
              </a:ext>
            </a:extLst>
          </p:cNvPr>
          <p:cNvSpPr txBox="1"/>
          <p:nvPr/>
        </p:nvSpPr>
        <p:spPr>
          <a:xfrm>
            <a:off x="1709768" y="1929930"/>
            <a:ext cx="6616700" cy="584775"/>
          </a:xfrm>
          <a:prstGeom prst="rect">
            <a:avLst/>
          </a:prstGeom>
          <a:noFill/>
        </p:spPr>
        <p:txBody>
          <a:bodyPr wrap="square" lIns="91440" tIns="45720" rIns="91440" bIns="45720" rtlCol="0" anchor="t">
            <a:spAutoFit/>
          </a:bodyPr>
          <a:lstStyle/>
          <a:p>
            <a:r>
              <a:rPr lang="en-US" sz="1600" dirty="0">
                <a:solidFill>
                  <a:schemeClr val="bg1"/>
                </a:solidFill>
                <a:latin typeface="Georgia"/>
              </a:rPr>
              <a:t>Wasting 10 pounds of steak can be </a:t>
            </a:r>
            <a:r>
              <a:rPr lang="en-US" sz="3200" dirty="0">
                <a:solidFill>
                  <a:schemeClr val="bg1"/>
                </a:solidFill>
                <a:latin typeface="Arial Black"/>
              </a:rPr>
              <a:t>$73 </a:t>
            </a:r>
            <a:r>
              <a:rPr lang="en-US" sz="1600" dirty="0">
                <a:solidFill>
                  <a:schemeClr val="bg1"/>
                </a:solidFill>
                <a:latin typeface="Georgia" panose="02040502050405020303" pitchFamily="18" charset="0"/>
              </a:rPr>
              <a:t>in wholesale costs lost</a:t>
            </a:r>
            <a:r>
              <a:rPr lang="en-US" sz="1600" dirty="0">
                <a:solidFill>
                  <a:schemeClr val="bg1"/>
                </a:solidFill>
                <a:latin typeface="Arial Black"/>
              </a:rPr>
              <a:t> </a:t>
            </a:r>
            <a:r>
              <a:rPr lang="en-US" sz="1600" dirty="0">
                <a:solidFill>
                  <a:schemeClr val="bg1"/>
                </a:solidFill>
                <a:latin typeface="Georgia"/>
              </a:rPr>
              <a:t>  </a:t>
            </a:r>
          </a:p>
        </p:txBody>
      </p:sp>
      <p:sp>
        <p:nvSpPr>
          <p:cNvPr id="15" name="TextBox 14">
            <a:extLst>
              <a:ext uri="{FF2B5EF4-FFF2-40B4-BE49-F238E27FC236}">
                <a16:creationId xmlns:a16="http://schemas.microsoft.com/office/drawing/2014/main" id="{1DB35738-6428-48AC-95DA-6337E7EA1C03}"/>
              </a:ext>
            </a:extLst>
          </p:cNvPr>
          <p:cNvSpPr txBox="1"/>
          <p:nvPr/>
        </p:nvSpPr>
        <p:spPr>
          <a:xfrm>
            <a:off x="1709768" y="3010176"/>
            <a:ext cx="10240973" cy="584775"/>
          </a:xfrm>
          <a:prstGeom prst="rect">
            <a:avLst/>
          </a:prstGeom>
          <a:noFill/>
        </p:spPr>
        <p:txBody>
          <a:bodyPr wrap="square" lIns="91440" tIns="45720" rIns="91440" bIns="45720" rtlCol="0" anchor="t">
            <a:spAutoFit/>
          </a:bodyPr>
          <a:lstStyle/>
          <a:p>
            <a:r>
              <a:rPr lang="en-US" sz="1600" dirty="0">
                <a:solidFill>
                  <a:schemeClr val="bg1"/>
                </a:solidFill>
                <a:latin typeface="Georgia"/>
              </a:rPr>
              <a:t>That can be an average of </a:t>
            </a:r>
            <a:r>
              <a:rPr lang="en-US" sz="3200" dirty="0">
                <a:solidFill>
                  <a:schemeClr val="bg1"/>
                </a:solidFill>
                <a:latin typeface="Arial Black"/>
              </a:rPr>
              <a:t>$300 </a:t>
            </a:r>
            <a:r>
              <a:rPr lang="en-US" sz="1600" dirty="0">
                <a:solidFill>
                  <a:schemeClr val="bg1"/>
                </a:solidFill>
                <a:latin typeface="Georgia"/>
              </a:rPr>
              <a:t>in lost profits if those steaks had been sold</a:t>
            </a:r>
          </a:p>
        </p:txBody>
      </p:sp>
      <p:pic>
        <p:nvPicPr>
          <p:cNvPr id="16" name="Graphic 15" descr="Car">
            <a:extLst>
              <a:ext uri="{FF2B5EF4-FFF2-40B4-BE49-F238E27FC236}">
                <a16:creationId xmlns:a16="http://schemas.microsoft.com/office/drawing/2014/main" id="{656D9D04-8220-485B-BEDC-4DC68BA29EC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7627" y="3858630"/>
            <a:ext cx="1005840" cy="1005840"/>
          </a:xfrm>
          <a:prstGeom prst="rect">
            <a:avLst/>
          </a:prstGeom>
        </p:spPr>
      </p:pic>
      <p:sp>
        <p:nvSpPr>
          <p:cNvPr id="18" name="TextBox 17">
            <a:extLst>
              <a:ext uri="{FF2B5EF4-FFF2-40B4-BE49-F238E27FC236}">
                <a16:creationId xmlns:a16="http://schemas.microsoft.com/office/drawing/2014/main" id="{ED7E4F2B-2A28-457E-9DA1-97CA48C19E9A}"/>
              </a:ext>
            </a:extLst>
          </p:cNvPr>
          <p:cNvSpPr txBox="1"/>
          <p:nvPr/>
        </p:nvSpPr>
        <p:spPr>
          <a:xfrm>
            <a:off x="1709767" y="4094387"/>
            <a:ext cx="9842495" cy="584775"/>
          </a:xfrm>
          <a:prstGeom prst="rect">
            <a:avLst/>
          </a:prstGeom>
          <a:noFill/>
        </p:spPr>
        <p:txBody>
          <a:bodyPr wrap="square" rtlCol="0">
            <a:spAutoFit/>
          </a:bodyPr>
          <a:lstStyle/>
          <a:p>
            <a:r>
              <a:rPr lang="en-US" sz="1600" dirty="0">
                <a:solidFill>
                  <a:schemeClr val="bg1"/>
                </a:solidFill>
                <a:latin typeface="Georgia" panose="02040502050405020303" pitchFamily="18" charset="0"/>
              </a:rPr>
              <a:t>Which is the equivalent of  </a:t>
            </a:r>
            <a:r>
              <a:rPr lang="en-US" sz="3200" dirty="0">
                <a:solidFill>
                  <a:schemeClr val="bg1"/>
                </a:solidFill>
                <a:latin typeface="Arial Black" panose="020B0A04020102020204" pitchFamily="34" charset="0"/>
              </a:rPr>
              <a:t>670 </a:t>
            </a:r>
            <a:r>
              <a:rPr lang="en-US" sz="1600" dirty="0">
                <a:solidFill>
                  <a:schemeClr val="bg1"/>
                </a:solidFill>
                <a:latin typeface="Georgia" panose="02040502050405020303" pitchFamily="18" charset="0"/>
              </a:rPr>
              <a:t>passenger miles driven in GHG emissions generated from the steaks</a:t>
            </a:r>
          </a:p>
        </p:txBody>
      </p:sp>
      <p:sp>
        <p:nvSpPr>
          <p:cNvPr id="21" name="TextBox 20">
            <a:extLst>
              <a:ext uri="{FF2B5EF4-FFF2-40B4-BE49-F238E27FC236}">
                <a16:creationId xmlns:a16="http://schemas.microsoft.com/office/drawing/2014/main" id="{C3EC24FC-71C6-4959-B35E-DEFE0927B959}"/>
              </a:ext>
            </a:extLst>
          </p:cNvPr>
          <p:cNvSpPr txBox="1"/>
          <p:nvPr/>
        </p:nvSpPr>
        <p:spPr>
          <a:xfrm>
            <a:off x="1709768" y="5157626"/>
            <a:ext cx="9563100" cy="584775"/>
          </a:xfrm>
          <a:prstGeom prst="rect">
            <a:avLst/>
          </a:prstGeom>
          <a:noFill/>
        </p:spPr>
        <p:txBody>
          <a:bodyPr wrap="square" lIns="91440" tIns="45720" rIns="91440" bIns="45720" rtlCol="0" anchor="t">
            <a:spAutoFit/>
          </a:bodyPr>
          <a:lstStyle/>
          <a:p>
            <a:r>
              <a:rPr lang="en-US" sz="1600" dirty="0">
                <a:solidFill>
                  <a:schemeClr val="bg1"/>
                </a:solidFill>
                <a:latin typeface="Georgia"/>
              </a:rPr>
              <a:t>And a loss of </a:t>
            </a:r>
            <a:r>
              <a:rPr lang="en-US" sz="3200" dirty="0">
                <a:solidFill>
                  <a:schemeClr val="bg1"/>
                </a:solidFill>
                <a:latin typeface="Arial Black"/>
              </a:rPr>
              <a:t>18,453</a:t>
            </a:r>
            <a:r>
              <a:rPr lang="en-US" sz="1600" dirty="0">
                <a:solidFill>
                  <a:schemeClr val="bg1"/>
                </a:solidFill>
                <a:latin typeface="Georgia"/>
              </a:rPr>
              <a:t> gallons of water lost from growing, processing and transporting the steaks</a:t>
            </a:r>
          </a:p>
        </p:txBody>
      </p:sp>
      <p:pic>
        <p:nvPicPr>
          <p:cNvPr id="24" name="Graphic 23" descr="Shower">
            <a:extLst>
              <a:ext uri="{FF2B5EF4-FFF2-40B4-BE49-F238E27FC236}">
                <a16:creationId xmlns:a16="http://schemas.microsoft.com/office/drawing/2014/main" id="{ED718DF7-A800-4FD1-8E15-46D79403440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52253" y="4955421"/>
            <a:ext cx="1005840" cy="1005840"/>
          </a:xfrm>
          <a:prstGeom prst="rect">
            <a:avLst/>
          </a:prstGeom>
        </p:spPr>
      </p:pic>
      <p:cxnSp>
        <p:nvCxnSpPr>
          <p:cNvPr id="3" name="Straight Connector 2">
            <a:extLst>
              <a:ext uri="{FF2B5EF4-FFF2-40B4-BE49-F238E27FC236}">
                <a16:creationId xmlns:a16="http://schemas.microsoft.com/office/drawing/2014/main" id="{D9BD9F2E-373A-42CB-AC83-FB98F0AA0156}"/>
              </a:ext>
            </a:extLst>
          </p:cNvPr>
          <p:cNvCxnSpPr/>
          <p:nvPr/>
        </p:nvCxnSpPr>
        <p:spPr>
          <a:xfrm>
            <a:off x="1524000" y="1752130"/>
            <a:ext cx="0" cy="4209131"/>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06570ED-A6B9-43AD-8ECD-55DC89674E8F}"/>
              </a:ext>
            </a:extLst>
          </p:cNvPr>
          <p:cNvSpPr/>
          <p:nvPr/>
        </p:nvSpPr>
        <p:spPr>
          <a:xfrm>
            <a:off x="248588" y="1198474"/>
            <a:ext cx="11694823" cy="660502"/>
          </a:xfrm>
          <a:prstGeom prst="rect">
            <a:avLst/>
          </a:prstGeom>
        </p:spPr>
        <p:txBody>
          <a:bodyPr wrap="square">
            <a:spAutoFit/>
          </a:bodyPr>
          <a:lstStyle/>
          <a:p>
            <a:pPr algn="ctr">
              <a:lnSpc>
                <a:spcPct val="105000"/>
              </a:lnSpc>
            </a:pPr>
            <a:r>
              <a:rPr lang="en-US" dirty="0">
                <a:latin typeface="Georgia"/>
              </a:rPr>
              <a:t>When a food establishment wastes food, they also </a:t>
            </a:r>
            <a:r>
              <a:rPr lang="en-US" dirty="0">
                <a:latin typeface="Georgia" panose="02040502050405020303" pitchFamily="18" charset="0"/>
              </a:rPr>
              <a:t>waste</a:t>
            </a:r>
            <a:r>
              <a:rPr lang="en-US" dirty="0">
                <a:latin typeface="Arial Black" panose="020B0A04020102020204" pitchFamily="34" charset="0"/>
              </a:rPr>
              <a:t> </a:t>
            </a:r>
            <a:r>
              <a:rPr lang="en-US" dirty="0">
                <a:latin typeface="Georgia" panose="02040502050405020303" pitchFamily="18" charset="0"/>
              </a:rPr>
              <a:t>the</a:t>
            </a:r>
            <a:r>
              <a:rPr lang="en-US" dirty="0">
                <a:solidFill>
                  <a:schemeClr val="tx2"/>
                </a:solidFill>
                <a:latin typeface="Arial Black" panose="020B0A04020102020204" pitchFamily="34" charset="0"/>
              </a:rPr>
              <a:t> </a:t>
            </a:r>
            <a:r>
              <a:rPr lang="en-US" dirty="0">
                <a:solidFill>
                  <a:schemeClr val="accent3"/>
                </a:solidFill>
                <a:latin typeface="Arial Black" panose="020B0A04020102020204" pitchFamily="34" charset="0"/>
              </a:rPr>
              <a:t>original cost </a:t>
            </a:r>
            <a:r>
              <a:rPr lang="en-US" dirty="0">
                <a:latin typeface="Georgia" panose="02040502050405020303" pitchFamily="18" charset="0"/>
              </a:rPr>
              <a:t>of the food, the </a:t>
            </a:r>
            <a:r>
              <a:rPr lang="en-US" dirty="0">
                <a:solidFill>
                  <a:schemeClr val="accent5"/>
                </a:solidFill>
                <a:latin typeface="Arial Black" panose="020B0A04020102020204" pitchFamily="34" charset="0"/>
              </a:rPr>
              <a:t>potential profit </a:t>
            </a:r>
            <a:r>
              <a:rPr lang="en-US" dirty="0">
                <a:latin typeface="Georgia" panose="02040502050405020303" pitchFamily="18" charset="0"/>
              </a:rPr>
              <a:t>if sold</a:t>
            </a:r>
            <a:r>
              <a:rPr lang="en-US" dirty="0">
                <a:solidFill>
                  <a:schemeClr val="tx2"/>
                </a:solidFill>
                <a:latin typeface="Georgia" panose="02040502050405020303" pitchFamily="18" charset="0"/>
              </a:rPr>
              <a:t>, </a:t>
            </a:r>
            <a:r>
              <a:rPr lang="en-US" dirty="0">
                <a:solidFill>
                  <a:schemeClr val="accent6"/>
                </a:solidFill>
                <a:latin typeface="Arial Black" panose="020B0A04020102020204" pitchFamily="34" charset="0"/>
              </a:rPr>
              <a:t>environmental resources</a:t>
            </a:r>
            <a:r>
              <a:rPr lang="en-US" dirty="0">
                <a:solidFill>
                  <a:schemeClr val="accent6"/>
                </a:solidFill>
                <a:latin typeface="Georgia" panose="02040502050405020303" pitchFamily="18" charset="0"/>
              </a:rPr>
              <a:t>, </a:t>
            </a:r>
            <a:r>
              <a:rPr lang="en-US" dirty="0">
                <a:latin typeface="Georgia" panose="02040502050405020303" pitchFamily="18" charset="0"/>
              </a:rPr>
              <a:t>and </a:t>
            </a:r>
            <a:r>
              <a:rPr lang="en-US" dirty="0">
                <a:solidFill>
                  <a:schemeClr val="tx2"/>
                </a:solidFill>
                <a:latin typeface="Arial Black" panose="020B0A04020102020204" pitchFamily="34" charset="0"/>
              </a:rPr>
              <a:t>water</a:t>
            </a:r>
          </a:p>
        </p:txBody>
      </p:sp>
      <p:sp>
        <p:nvSpPr>
          <p:cNvPr id="17" name="Footer Placeholder 2">
            <a:extLst>
              <a:ext uri="{FF2B5EF4-FFF2-40B4-BE49-F238E27FC236}">
                <a16:creationId xmlns:a16="http://schemas.microsoft.com/office/drawing/2014/main" id="{09083D72-7705-4732-85E7-A1CBF3A176A6}"/>
              </a:ext>
            </a:extLst>
          </p:cNvPr>
          <p:cNvSpPr txBox="1">
            <a:spLocks/>
          </p:cNvSpPr>
          <p:nvPr/>
        </p:nvSpPr>
        <p:spPr>
          <a:xfrm>
            <a:off x="3378233" y="5851608"/>
            <a:ext cx="8674415" cy="4705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b="1" dirty="0">
                <a:latin typeface="Arial" panose="020B0604020202020204" pitchFamily="34" charset="0"/>
                <a:cs typeface="Arial" panose="020B0604020202020204" pitchFamily="34" charset="0"/>
              </a:rPr>
              <a:t>Source: </a:t>
            </a:r>
            <a:r>
              <a:rPr lang="en-US" sz="700" b="1" i="1" dirty="0">
                <a:latin typeface="Arial" panose="020B0604020202020204" pitchFamily="34" charset="0"/>
                <a:cs typeface="Arial" panose="020B0604020202020204" pitchFamily="34" charset="0"/>
              </a:rPr>
              <a:t>Wholesale Price Update. </a:t>
            </a:r>
            <a:r>
              <a:rPr lang="en-US" sz="700" b="1" dirty="0">
                <a:latin typeface="Arial" panose="020B0604020202020204" pitchFamily="34" charset="0"/>
                <a:cs typeface="Arial" panose="020B0604020202020204" pitchFamily="34" charset="0"/>
              </a:rPr>
              <a:t>Beef. It’s What’s for Dinner. 2021.</a:t>
            </a:r>
            <a:r>
              <a:rPr lang="en-US" sz="800" b="0" i="0" u="sng" strike="noStrike" dirty="0">
                <a:solidFill>
                  <a:srgbClr val="0563C1"/>
                </a:solidFill>
                <a:effectLst/>
                <a:latin typeface="Calibri" panose="020F0502020204030204" pitchFamily="34" charset="0"/>
                <a:hlinkClick r:id="rId11"/>
              </a:rPr>
              <a:t> https://www.beefitswhatsfordinner.com/resources/wholesale-price-update</a:t>
            </a:r>
            <a:endParaRPr lang="en-US" sz="800" b="0" i="0" u="sng" strike="noStrike" dirty="0">
              <a:solidFill>
                <a:srgbClr val="0563C1"/>
              </a:solidFill>
              <a:effectLst/>
              <a:latin typeface="Calibri" panose="020F0502020204030204" pitchFamily="34" charset="0"/>
            </a:endParaRPr>
          </a:p>
          <a:p>
            <a:pPr algn="r"/>
            <a:r>
              <a:rPr lang="en-US" sz="800" i="1" dirty="0">
                <a:solidFill>
                  <a:srgbClr val="142849"/>
                </a:solidFill>
                <a:latin typeface="Calibri" panose="020F0502020204030204" pitchFamily="34" charset="0"/>
              </a:rPr>
              <a:t>Product gallery. </a:t>
            </a:r>
            <a:r>
              <a:rPr lang="en-US" sz="800" dirty="0">
                <a:solidFill>
                  <a:srgbClr val="142849"/>
                </a:solidFill>
                <a:latin typeface="Calibri" panose="020F0502020204030204" pitchFamily="34" charset="0"/>
              </a:rPr>
              <a:t>Water Footprint Network. </a:t>
            </a:r>
            <a:r>
              <a:rPr lang="en-US" sz="800" dirty="0">
                <a:solidFill>
                  <a:srgbClr val="142849"/>
                </a:solidFill>
                <a:latin typeface="Calibri" panose="020F0502020204030204" pitchFamily="34" charset="0"/>
                <a:hlinkClick r:id="rId12"/>
              </a:rPr>
              <a:t>https://waterfootprint.org/en/resources/interactive-tools/product-gallery/</a:t>
            </a:r>
            <a:endParaRPr lang="en-US" sz="800" dirty="0">
              <a:solidFill>
                <a:srgbClr val="142849"/>
              </a:solidFill>
              <a:latin typeface="Calibri" panose="020F0502020204030204" pitchFamily="34" charset="0"/>
            </a:endParaRPr>
          </a:p>
          <a:p>
            <a:pPr algn="r"/>
            <a:r>
              <a:rPr lang="en-US" sz="800" i="1" dirty="0">
                <a:solidFill>
                  <a:srgbClr val="142849"/>
                </a:solidFill>
                <a:latin typeface="Calibri" panose="020F0502020204030204" pitchFamily="34" charset="0"/>
              </a:rPr>
              <a:t>Greenhouse gas equivalencies calculator. </a:t>
            </a:r>
            <a:r>
              <a:rPr lang="en-US" sz="800" dirty="0">
                <a:solidFill>
                  <a:srgbClr val="142849"/>
                </a:solidFill>
                <a:latin typeface="Calibri" panose="020F0502020204030204" pitchFamily="34" charset="0"/>
              </a:rPr>
              <a:t>United States Environmental Protection Agency. 2021. </a:t>
            </a:r>
            <a:r>
              <a:rPr lang="en-US" sz="800" dirty="0">
                <a:solidFill>
                  <a:srgbClr val="142849"/>
                </a:solidFill>
                <a:latin typeface="Calibri" panose="020F0502020204030204" pitchFamily="34" charset="0"/>
                <a:hlinkClick r:id="rId13"/>
              </a:rPr>
              <a:t>https://www.epa.gov/energy/greenhouse-gas-equivalencies-calculator</a:t>
            </a:r>
            <a:r>
              <a:rPr lang="en-US" sz="800" dirty="0">
                <a:solidFill>
                  <a:srgbClr val="142849"/>
                </a:solidFill>
                <a:latin typeface="Calibri" panose="020F0502020204030204" pitchFamily="34" charset="0"/>
              </a:rPr>
              <a:t>  </a:t>
            </a:r>
            <a:endParaRPr lang="en-US" sz="800" i="1" dirty="0">
              <a:solidFill>
                <a:srgbClr val="142849"/>
              </a:solidFill>
              <a:latin typeface="Calibri" panose="020F0502020204030204" pitchFamily="34" charset="0"/>
            </a:endParaRPr>
          </a:p>
          <a:p>
            <a:pPr algn="r"/>
            <a:r>
              <a:rPr lang="en-US" sz="800" b="0" i="0" dirty="0">
                <a:solidFill>
                  <a:srgbClr val="000000"/>
                </a:solidFill>
                <a:effectLst/>
                <a:latin typeface="Calibri" panose="020F0502020204030204" pitchFamily="34" charset="0"/>
              </a:rPr>
              <a:t> </a:t>
            </a:r>
          </a:p>
          <a:p>
            <a:pPr algn="r"/>
            <a:r>
              <a:rPr lang="en-US" sz="700" b="1" dirty="0">
                <a:latin typeface="Arial" panose="020B0604020202020204" pitchFamily="34" charset="0"/>
                <a:cs typeface="Arial" panose="020B0604020202020204" pitchFamily="34" charset="0"/>
              </a:rPr>
              <a:t>  </a:t>
            </a:r>
            <a:endParaRPr lang="en-US" sz="7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1137204"/>
      </p:ext>
    </p:extLst>
  </p:cSld>
  <p:clrMapOvr>
    <a:masterClrMapping/>
  </p:clrMapOvr>
</p:sld>
</file>

<file path=ppt/theme/theme1.xml><?xml version="1.0" encoding="utf-8"?>
<a:theme xmlns:a="http://schemas.openxmlformats.org/drawingml/2006/main" name="Top Title">
  <a:themeElements>
    <a:clrScheme name="NRDC">
      <a:dk1>
        <a:srgbClr val="102345"/>
      </a:dk1>
      <a:lt1>
        <a:srgbClr val="FFFFFF"/>
      </a:lt1>
      <a:dk2>
        <a:srgbClr val="00B6F0"/>
      </a:dk2>
      <a:lt2>
        <a:srgbClr val="F1F2F2"/>
      </a:lt2>
      <a:accent1>
        <a:srgbClr val="51555E"/>
      </a:accent1>
      <a:accent2>
        <a:srgbClr val="FFDA43"/>
      </a:accent2>
      <a:accent3>
        <a:srgbClr val="FF605C"/>
      </a:accent3>
      <a:accent4>
        <a:srgbClr val="FFA310"/>
      </a:accent4>
      <a:accent5>
        <a:srgbClr val="18D1AE"/>
      </a:accent5>
      <a:accent6>
        <a:srgbClr val="ADD036"/>
      </a:accent6>
      <a:hlink>
        <a:srgbClr val="00B6F0"/>
      </a:hlink>
      <a:folHlink>
        <a:srgbClr val="10234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enter Text">
  <a:themeElements>
    <a:clrScheme name="NRDC">
      <a:dk1>
        <a:srgbClr val="102345"/>
      </a:dk1>
      <a:lt1>
        <a:srgbClr val="FFFFFF"/>
      </a:lt1>
      <a:dk2>
        <a:srgbClr val="00B6F0"/>
      </a:dk2>
      <a:lt2>
        <a:srgbClr val="F1F2F2"/>
      </a:lt2>
      <a:accent1>
        <a:srgbClr val="51555E"/>
      </a:accent1>
      <a:accent2>
        <a:srgbClr val="FFDA43"/>
      </a:accent2>
      <a:accent3>
        <a:srgbClr val="FF605C"/>
      </a:accent3>
      <a:accent4>
        <a:srgbClr val="FFA310"/>
      </a:accent4>
      <a:accent5>
        <a:srgbClr val="18D1AE"/>
      </a:accent5>
      <a:accent6>
        <a:srgbClr val="ADD036"/>
      </a:accent6>
      <a:hlink>
        <a:srgbClr val="00B6F0"/>
      </a:hlink>
      <a:folHlink>
        <a:srgbClr val="10234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F348189640644CBEC6CB9BDFDD018B" ma:contentTypeVersion="13" ma:contentTypeDescription="Create a new document." ma:contentTypeScope="" ma:versionID="71ecb2fb04d5cc020c84a348fa62b704">
  <xsd:schema xmlns:xsd="http://www.w3.org/2001/XMLSchema" xmlns:xs="http://www.w3.org/2001/XMLSchema" xmlns:p="http://schemas.microsoft.com/office/2006/metadata/properties" xmlns:ns2="398e38e6-035b-4067-b26d-70a1fb993bcb" xmlns:ns3="3fb10929-3839-4ecb-9218-a1b2bed0954c" targetNamespace="http://schemas.microsoft.com/office/2006/metadata/properties" ma:root="true" ma:fieldsID="3f3736241500a9d5d06a10d3273179ca" ns2:_="" ns3:_="">
    <xsd:import namespace="398e38e6-035b-4067-b26d-70a1fb993bcb"/>
    <xsd:import namespace="3fb10929-3839-4ecb-9218-a1b2bed095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element ref="ns2:MediaServiceAutoTags" minOccurs="0"/>
                <xsd:element ref="ns2:MediaServiceDateTaken" minOccurs="0"/>
                <xsd:element ref="ns2:MediaServiceLocation" minOccurs="0"/>
                <xsd:element ref="ns2:MediaServiceOCR" minOccurs="0"/>
                <xsd:element ref="ns2:MediaServiceAutoKeyPoints" minOccurs="0"/>
                <xsd:element ref="ns2:MediaServiceKeyPoint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8e38e6-035b-4067-b26d-70a1fb993b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b10929-3839-4ecb-9218-a1b2bed0954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fb10929-3839-4ecb-9218-a1b2bed0954c">
      <UserInfo>
        <DisplayName>Brown, Margaret</DisplayName>
        <AccountId>22</AccountId>
        <AccountType/>
      </UserInfo>
    </SharedWithUsers>
    <_Flow_SignoffStatus xmlns="398e38e6-035b-4067-b26d-70a1fb993bcb" xsi:nil="true"/>
  </documentManagement>
</p:properties>
</file>

<file path=customXml/itemProps1.xml><?xml version="1.0" encoding="utf-8"?>
<ds:datastoreItem xmlns:ds="http://schemas.openxmlformats.org/officeDocument/2006/customXml" ds:itemID="{159851F8-D47E-4A52-BB00-BD68E673476D}">
  <ds:schemaRefs>
    <ds:schemaRef ds:uri="398e38e6-035b-4067-b26d-70a1fb993bcb"/>
    <ds:schemaRef ds:uri="3fb10929-3839-4ecb-9218-a1b2bed095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004C343-74AE-4C0F-AD19-5EB25BA8447D}">
  <ds:schemaRefs>
    <ds:schemaRef ds:uri="http://schemas.microsoft.com/sharepoint/v3/contenttype/forms"/>
  </ds:schemaRefs>
</ds:datastoreItem>
</file>

<file path=customXml/itemProps3.xml><?xml version="1.0" encoding="utf-8"?>
<ds:datastoreItem xmlns:ds="http://schemas.openxmlformats.org/officeDocument/2006/customXml" ds:itemID="{FDE91D30-A99E-4BA5-9889-38514F9C56D9}">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3fb10929-3839-4ecb-9218-a1b2bed0954c"/>
    <ds:schemaRef ds:uri="398e38e6-035b-4067-b26d-70a1fb993bc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3729</TotalTime>
  <Words>7578</Words>
  <Application>Microsoft Office PowerPoint</Application>
  <PresentationFormat>Widescreen</PresentationFormat>
  <Paragraphs>347</Paragraphs>
  <Slides>33</Slides>
  <Notes>33</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Top Title</vt:lpstr>
      <vt:lpstr>Center Text</vt:lpstr>
      <vt:lpstr> FOOD WASTE PREVENTION AND SAFE FOOD DONATIONS IN FOOD FACILITIES</vt:lpstr>
      <vt:lpstr>PowerPoint Presentation</vt:lpstr>
      <vt:lpstr>WHY HEALTH INSPECTORS?</vt:lpstr>
      <vt:lpstr>PowerPoint Presentation</vt:lpstr>
      <vt:lpstr>PowerPoint Presentation</vt:lpstr>
      <vt:lpstr>WHERE FOOD WASTE HAPPENS</vt:lpstr>
      <vt:lpstr>WHERE FOOD WASTE HAPPENS</vt:lpstr>
      <vt:lpstr>FOOD WASTE COSTS OF FOOD FACILITIES NATIONALLY</vt:lpstr>
      <vt:lpstr>FOOD WASTE COSTS AT FOOD FACILITIES</vt:lpstr>
      <vt:lpstr>WHAT ELSE IS WASTED?</vt:lpstr>
      <vt:lpstr>MANAGING FOOD WASTE REDUCTION</vt:lpstr>
      <vt:lpstr>PowerPoint Presentation</vt:lpstr>
      <vt:lpstr>MESSAGES AND TOOLS FOR WASTED FOOD PREVENTION</vt:lpstr>
      <vt:lpstr>IDEAS FOR FOOD WASTE REDUCTION </vt:lpstr>
      <vt:lpstr>WHAT ARE YOU SEEING IN YOUR COMMUNITY?</vt:lpstr>
      <vt:lpstr>PowerPoint Presentation</vt:lpstr>
      <vt:lpstr>FOOD INSECURITY IN [YOUR CITY] </vt:lpstr>
      <vt:lpstr>THE LINK BETWEEN WASTING FOOD AND FOOD RESCUE</vt:lpstr>
      <vt:lpstr>GROWTH AREAS IN SPECIFIC TYPES OF FOOD FACILITIES</vt:lpstr>
      <vt:lpstr>MYTHS AND BARRIERS THAT DETER DONATION</vt:lpstr>
      <vt:lpstr>LIABILITY PROTECTIONS</vt:lpstr>
      <vt:lpstr>TAX SAVINGS</vt:lpstr>
      <vt:lpstr>THE TRADITIONAL FOOD DONATION CHAIN</vt:lpstr>
      <vt:lpstr>HOW TO DONATE FOOD SAFELY</vt:lpstr>
      <vt:lpstr>FOODS THAT CAN/CANNOT BE DONATED</vt:lpstr>
      <vt:lpstr>PowerPoint Presentation</vt:lpstr>
      <vt:lpstr> OUTREACH MATERIALS</vt:lpstr>
      <vt:lpstr>FOOD WASTE PREVENTION HANDOUT FOR MANAGERS</vt:lpstr>
      <vt:lpstr>SAFE FOOD DONATION TRI-FOLD BROCHURE </vt:lpstr>
      <vt:lpstr>SAFE FOOD DONATION ONE-PAGER </vt:lpstr>
      <vt:lpstr>  SAFE FOOD DONATION TECHNICAL GUIDANCE</vt:lpstr>
      <vt:lpstr> RECORDING DATA</vt:lpstr>
      <vt:lpstr>Thank you!    For more information on NRDC’s Food Matters Initiative visit  https://www.nrdc.org/food-matters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WASTE REDUCTION AND SAFE FOOD DONATION</dc:title>
  <dc:creator>Keating, Maddie</dc:creator>
  <cp:lastModifiedBy>Keating, Madeline</cp:lastModifiedBy>
  <cp:revision>6</cp:revision>
  <dcterms:created xsi:type="dcterms:W3CDTF">2020-08-05T15:28:30Z</dcterms:created>
  <dcterms:modified xsi:type="dcterms:W3CDTF">2022-01-05T16:29:11Z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0x0101004DF348189640644CBEC6CB9BDFDD018B</vt:lpwstr>
  </property>
</Properties>
</file>