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Lst>
  <p:notesMasterIdLst>
    <p:notesMasterId r:id="rId21"/>
  </p:notesMasterIdLst>
  <p:sldIdLst>
    <p:sldId id="256" r:id="rId2"/>
    <p:sldId id="257" r:id="rId3"/>
    <p:sldId id="258" r:id="rId4"/>
    <p:sldId id="289" r:id="rId5"/>
    <p:sldId id="293" r:id="rId6"/>
    <p:sldId id="295" r:id="rId7"/>
    <p:sldId id="308" r:id="rId8"/>
    <p:sldId id="309" r:id="rId9"/>
    <p:sldId id="302" r:id="rId10"/>
    <p:sldId id="304" r:id="rId11"/>
    <p:sldId id="294" r:id="rId12"/>
    <p:sldId id="303" r:id="rId13"/>
    <p:sldId id="299" r:id="rId14"/>
    <p:sldId id="305" r:id="rId15"/>
    <p:sldId id="307" r:id="rId16"/>
    <p:sldId id="306" r:id="rId17"/>
    <p:sldId id="300" r:id="rId18"/>
    <p:sldId id="301" r:id="rId19"/>
    <p:sldId id="265" r:id="rId2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David" initials="D" lastIdx="13"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AFEE"/>
    <a:srgbClr val="313F60"/>
    <a:srgbClr val="737476"/>
    <a:srgbClr val="FAAB32"/>
    <a:srgbClr val="00A6E8"/>
    <a:srgbClr val="0C214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6980" autoAdjust="0"/>
    <p:restoredTop sz="72054" autoAdjust="0"/>
  </p:normalViewPr>
  <p:slideViewPr>
    <p:cSldViewPr snapToGrid="0" snapToObjects="1">
      <p:cViewPr varScale="1">
        <p:scale>
          <a:sx n="82" d="100"/>
          <a:sy n="82" d="100"/>
        </p:scale>
        <p:origin x="912" y="120"/>
      </p:cViewPr>
      <p:guideLst>
        <p:guide orient="horz" pos="2160"/>
        <p:guide pos="3840"/>
      </p:guideLst>
    </p:cSldViewPr>
  </p:slideViewPr>
  <p:notesTextViewPr>
    <p:cViewPr>
      <p:scale>
        <a:sx n="1" d="1"/>
        <a:sy n="1" d="1"/>
      </p:scale>
      <p:origin x="0" y="0"/>
    </p:cViewPr>
  </p:notesTextViewPr>
  <p:sorterViewPr>
    <p:cViewPr>
      <p:scale>
        <a:sx n="66" d="100"/>
        <a:sy n="66" d="100"/>
      </p:scale>
      <p:origin x="0" y="0"/>
    </p:cViewPr>
  </p:sorterViewPr>
  <p:notesViewPr>
    <p:cSldViewPr snapToGrid="0" snapToObjects="1">
      <p:cViewPr varScale="1">
        <p:scale>
          <a:sx n="82" d="100"/>
          <a:sy n="82" d="100"/>
        </p:scale>
        <p:origin x="-3776" y="-96"/>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commentAuthors" Target="commentAuthors.xml"/><Relationship Id="rId27" Type="http://schemas.microsoft.com/office/2015/10/relationships/revisionInfo" Target="revisionInfo.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A8FDD84-F6B7-744D-A28C-1B43ADF139B9}" type="datetimeFigureOut">
              <a:rPr lang="en-US" smtClean="0"/>
              <a:pPr/>
              <a:t>6/22/2018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FB084A7-69D3-DE4E-AA54-18D13FD5B543}" type="slidenum">
              <a:rPr lang="en-US" smtClean="0"/>
              <a:pPr/>
              <a:t>‹#›</a:t>
            </a:fld>
            <a:endParaRPr lang="en-US"/>
          </a:p>
        </p:txBody>
      </p:sp>
    </p:spTree>
    <p:extLst>
      <p:ext uri="{BB962C8B-B14F-4D97-AF65-F5344CB8AC3E}">
        <p14:creationId xmlns:p14="http://schemas.microsoft.com/office/powerpoint/2010/main" val="200798624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www.mercuryconvention.org/Convention/tabid/3426/Default.aspx" TargetMode="External"/><Relationship Id="rId2" Type="http://schemas.openxmlformats.org/officeDocument/2006/relationships/slide" Target="../slides/slide2.xml"/><Relationship Id="rId1" Type="http://schemas.openxmlformats.org/officeDocument/2006/relationships/notesMaster" Target="../notesMasters/notesMaster1.xml"/><Relationship Id="rId4" Type="http://schemas.openxmlformats.org/officeDocument/2006/relationships/hyperlink" Target="https://www.nrdc.org/resources/minamata-convention-mercury-contents-guidance-and-resources" TargetMode="Externa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www.mercuryconvention.org/Implementationsupport/tabid/3799/Default.aspx" TargetMode="External"/><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www.mercuryconvention.org/Implementationsupport/tabid/3799/Default.aspx" TargetMode="External"/><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This training module was produced by NRDC, with the financial support of the United Nations Environmental </a:t>
            </a:r>
            <a:r>
              <a:rPr lang="en-US" sz="1200" kern="1200" dirty="0" err="1">
                <a:solidFill>
                  <a:schemeClr val="tx1"/>
                </a:solidFill>
                <a:effectLst/>
                <a:latin typeface="+mn-lt"/>
                <a:ea typeface="+mn-ea"/>
                <a:cs typeface="+mn-cs"/>
              </a:rPr>
              <a:t>Programme</a:t>
            </a:r>
            <a:r>
              <a:rPr lang="en-US" sz="1200" kern="1200" dirty="0">
                <a:solidFill>
                  <a:schemeClr val="tx1"/>
                </a:solidFill>
                <a:effectLst/>
                <a:latin typeface="+mn-lt"/>
                <a:ea typeface="+mn-ea"/>
                <a:cs typeface="+mn-cs"/>
              </a:rPr>
              <a:t> (UNEP).  The module describes the relevant obligations of Parties under the </a:t>
            </a:r>
            <a:r>
              <a:rPr lang="en-US" sz="1200" kern="1200" dirty="0" err="1">
                <a:solidFill>
                  <a:schemeClr val="tx1"/>
                </a:solidFill>
                <a:effectLst/>
                <a:latin typeface="+mn-lt"/>
                <a:ea typeface="+mn-ea"/>
                <a:cs typeface="+mn-cs"/>
              </a:rPr>
              <a:t>Minamata</a:t>
            </a:r>
            <a:r>
              <a:rPr lang="en-US" sz="1200" kern="1200" dirty="0">
                <a:solidFill>
                  <a:schemeClr val="tx1"/>
                </a:solidFill>
                <a:effectLst/>
                <a:latin typeface="+mn-lt"/>
                <a:ea typeface="+mn-ea"/>
                <a:cs typeface="+mn-cs"/>
              </a:rPr>
              <a:t> Convention on Mercury, and the legal authorities which may be needed to implement those Convention obligations.  It is intended to provide guidance to governments and others undertaking </a:t>
            </a:r>
            <a:r>
              <a:rPr lang="en-US" sz="1200" kern="1200" dirty="0" err="1">
                <a:solidFill>
                  <a:schemeClr val="tx1"/>
                </a:solidFill>
                <a:effectLst/>
                <a:latin typeface="+mn-lt"/>
                <a:ea typeface="+mn-ea"/>
                <a:cs typeface="+mn-cs"/>
              </a:rPr>
              <a:t>Minamata</a:t>
            </a:r>
            <a:r>
              <a:rPr lang="en-US" sz="1200" kern="1200" dirty="0">
                <a:solidFill>
                  <a:schemeClr val="tx1"/>
                </a:solidFill>
                <a:effectLst/>
                <a:latin typeface="+mn-lt"/>
                <a:ea typeface="+mn-ea"/>
                <a:cs typeface="+mn-cs"/>
              </a:rPr>
              <a:t> Convention on Mercury legal capacity assessments (as part of a </a:t>
            </a:r>
            <a:r>
              <a:rPr lang="en-US" sz="1200" kern="1200" dirty="0" err="1">
                <a:solidFill>
                  <a:schemeClr val="tx1"/>
                </a:solidFill>
                <a:effectLst/>
                <a:latin typeface="+mn-lt"/>
                <a:ea typeface="+mn-ea"/>
                <a:cs typeface="+mn-cs"/>
              </a:rPr>
              <a:t>Minamata</a:t>
            </a:r>
            <a:r>
              <a:rPr lang="en-US" sz="1200" kern="1200" dirty="0">
                <a:solidFill>
                  <a:schemeClr val="tx1"/>
                </a:solidFill>
                <a:effectLst/>
                <a:latin typeface="+mn-lt"/>
                <a:ea typeface="+mn-ea"/>
                <a:cs typeface="+mn-cs"/>
              </a:rPr>
              <a:t> Initial Assessment or otherwise).  Practical advice regarding Convention preparation and implementation activities is also provided. </a:t>
            </a:r>
          </a:p>
        </p:txBody>
      </p:sp>
      <p:sp>
        <p:nvSpPr>
          <p:cNvPr id="4" name="Slide Number Placeholder 3"/>
          <p:cNvSpPr>
            <a:spLocks noGrp="1"/>
          </p:cNvSpPr>
          <p:nvPr>
            <p:ph type="sldNum" sz="quarter" idx="10"/>
          </p:nvPr>
        </p:nvSpPr>
        <p:spPr/>
        <p:txBody>
          <a:bodyPr/>
          <a:lstStyle/>
          <a:p>
            <a:fld id="{0FB084A7-69D3-DE4E-AA54-18D13FD5B543}" type="slidenum">
              <a:rPr lang="en-US" smtClean="0"/>
              <a:pPr/>
              <a:t>1</a:t>
            </a:fld>
            <a:endParaRPr lang="en-US"/>
          </a:p>
        </p:txBody>
      </p:sp>
    </p:spTree>
    <p:extLst>
      <p:ext uri="{BB962C8B-B14F-4D97-AF65-F5344CB8AC3E}">
        <p14:creationId xmlns:p14="http://schemas.microsoft.com/office/powerpoint/2010/main" val="176250137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Article 8.11 requires each Party to report on the measures it has taken, and the effectiveness of the measures.  Some of the reporting details were resolved at INC 7; the remainder will be decided at COP 1.</a:t>
            </a:r>
            <a:r>
              <a:rPr lang="en-US" dirty="0">
                <a:effectLst/>
              </a:rPr>
              <a:t> </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0FB084A7-69D3-DE4E-AA54-18D13FD5B543}" type="slidenum">
              <a:rPr lang="en-US" smtClean="0"/>
              <a:pPr/>
              <a:t>10</a:t>
            </a:fld>
            <a:endParaRPr lang="en-US"/>
          </a:p>
        </p:txBody>
      </p:sp>
    </p:spTree>
    <p:extLst>
      <p:ext uri="{BB962C8B-B14F-4D97-AF65-F5344CB8AC3E}">
        <p14:creationId xmlns:p14="http://schemas.microsoft.com/office/powerpoint/2010/main" val="50700758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National environmental and air pollution laws are the most like sources of relevant authorities to implement the Article 8 obligations.  Facility emissions reporting to facilitate inventories may be covered by release reporting or pollution registry laws.</a:t>
            </a:r>
            <a:r>
              <a:rPr lang="en-US" dirty="0">
                <a:effectLst/>
              </a:rPr>
              <a:t> </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0FB084A7-69D3-DE4E-AA54-18D13FD5B543}" type="slidenum">
              <a:rPr lang="en-US" smtClean="0"/>
              <a:pPr/>
              <a:t>11</a:t>
            </a:fld>
            <a:endParaRPr lang="en-US"/>
          </a:p>
        </p:txBody>
      </p:sp>
    </p:spTree>
    <p:extLst>
      <p:ext uri="{BB962C8B-B14F-4D97-AF65-F5344CB8AC3E}">
        <p14:creationId xmlns:p14="http://schemas.microsoft.com/office/powerpoint/2010/main" val="152501361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The authority to exclude facilities from regulation may be most useful where a country has many facilities within a source category, but not all contribute significantly to the total emissions from the category.  Coal-fired industrial boilers may be such a category in some countries, given the varying degrees in size and equipment.</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A multi-pollutant control strategy may be a particularly useful option where governments are considering regulating a source category for a range of pollutants such as particulate matter and sulfur dioxide, not just mercury.  By addressing all the pollutants at once, the government can consider the air pollution control equipment necessary to address particulate matter and the other pollutants, determine the level of mercury emission control achievable through this air pollution control equipment and how mercury control performance of the equipment can be optimized, and then evaluate what additional measures or equipment may be required (if any) to achieve the level of mercury control desired.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A tool which may assist governments pursuing this strategy is the Process Optimization Guidance for power plants and its associated software.</a:t>
            </a:r>
            <a:r>
              <a:rPr lang="en-US" sz="1200" kern="1200" baseline="0" dirty="0">
                <a:solidFill>
                  <a:schemeClr val="tx1"/>
                </a:solidFill>
                <a:effectLst/>
                <a:latin typeface="+mn-lt"/>
                <a:ea typeface="+mn-ea"/>
                <a:cs typeface="+mn-cs"/>
              </a:rPr>
              <a:t>  The link to the website is provided on the last slide of this module.</a:t>
            </a:r>
            <a:endParaRPr lang="en-US" sz="1200"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Governments with many sources may wish to consider developing and maintaining facility electronic reporting capacity, to facilitate the gathering and analysis of the emissions data, and public access to the information.</a:t>
            </a:r>
          </a:p>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0FB084A7-69D3-DE4E-AA54-18D13FD5B543}" type="slidenum">
              <a:rPr lang="en-US" smtClean="0"/>
              <a:pPr/>
              <a:t>12</a:t>
            </a:fld>
            <a:endParaRPr lang="en-US"/>
          </a:p>
        </p:txBody>
      </p:sp>
    </p:spTree>
    <p:extLst>
      <p:ext uri="{BB962C8B-B14F-4D97-AF65-F5344CB8AC3E}">
        <p14:creationId xmlns:p14="http://schemas.microsoft.com/office/powerpoint/2010/main" val="209114192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Under Article 9, each Party must identify and then control “relevant sources” of releases to land and water, defined as significant point sources of mercury releases to land and water that are “not addressed by other provisions of the Convention.” There is no required list of sources like in Article 8, so the sources controlled under Article 9 will vary from country to country.  Parties without such significant point sources of mercury releases have no Article 9 obligations.</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The Convention does not specify which sources are “not addressed by other parts of the Convention.”  However, where other Articles of the Convention expressly require control of releases to land and water, governments may reasonably consider those sources “addressed” by other provisions of the Convention.  Examples of such sources may include ASGM sites regulated under Article 7 and Annex C.1(e), and industrial process sites listed in Annex B and controlled under Article 5.5(a).  On the other hand, existing primary mercury mines are phased out over 15 years under Article 3, but releases to land and water from such mining sites are not addressed under Article 3 while the mines are in operation.</a:t>
            </a:r>
          </a:p>
        </p:txBody>
      </p:sp>
      <p:sp>
        <p:nvSpPr>
          <p:cNvPr id="4" name="Slide Number Placeholder 3"/>
          <p:cNvSpPr>
            <a:spLocks noGrp="1"/>
          </p:cNvSpPr>
          <p:nvPr>
            <p:ph type="sldNum" sz="quarter" idx="10"/>
          </p:nvPr>
        </p:nvSpPr>
        <p:spPr/>
        <p:txBody>
          <a:bodyPr/>
          <a:lstStyle/>
          <a:p>
            <a:fld id="{0FB084A7-69D3-DE4E-AA54-18D13FD5B543}" type="slidenum">
              <a:rPr lang="en-US" smtClean="0"/>
              <a:pPr/>
              <a:t>13</a:t>
            </a:fld>
            <a:endParaRPr lang="en-US"/>
          </a:p>
        </p:txBody>
      </p:sp>
    </p:spTree>
    <p:extLst>
      <p:ext uri="{BB962C8B-B14F-4D97-AF65-F5344CB8AC3E}">
        <p14:creationId xmlns:p14="http://schemas.microsoft.com/office/powerpoint/2010/main" val="184928153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A Party may apply a similar approach to all relevant sources, or adopt varying approaches for different source categories. “Release limit value” is similar to an emissions limit value, and means a limit on the concentration or mass of mercury or mercury compounds, often expressed as “total mercury”, released from a point source to land or water.  The COP is required to develop BAT/BEP guidance for Article 9 at an unspecified time in the future.</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The Article 8 and 9 definitions of “new” and “existing” facilities are the same.  However, unlike under Article 8, in Article 9, the  Convention makes no distinction between new and existing sources in terms of possible control options.  Four options can be considered for both new and existing sources.</a:t>
            </a:r>
          </a:p>
        </p:txBody>
      </p:sp>
      <p:sp>
        <p:nvSpPr>
          <p:cNvPr id="4" name="Slide Number Placeholder 3"/>
          <p:cNvSpPr>
            <a:spLocks noGrp="1"/>
          </p:cNvSpPr>
          <p:nvPr>
            <p:ph type="sldNum" sz="quarter" idx="10"/>
          </p:nvPr>
        </p:nvSpPr>
        <p:spPr/>
        <p:txBody>
          <a:bodyPr/>
          <a:lstStyle/>
          <a:p>
            <a:fld id="{0FB084A7-69D3-DE4E-AA54-18D13FD5B543}" type="slidenum">
              <a:rPr lang="en-US" smtClean="0"/>
              <a:pPr/>
              <a:t>14</a:t>
            </a:fld>
            <a:endParaRPr lang="en-US"/>
          </a:p>
        </p:txBody>
      </p:sp>
    </p:spTree>
    <p:extLst>
      <p:ext uri="{BB962C8B-B14F-4D97-AF65-F5344CB8AC3E}">
        <p14:creationId xmlns:p14="http://schemas.microsoft.com/office/powerpoint/2010/main" val="75684781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As required by Article 9.6, a Party must establish and maintain an inventory of emissions from the relevant sources, as soon as practicable, but no later than 5 years after entry into force of the Convention for that Party.</a:t>
            </a:r>
            <a:r>
              <a:rPr lang="en-US" dirty="0">
                <a:effectLst/>
              </a:rPr>
              <a:t> </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0FB084A7-69D3-DE4E-AA54-18D13FD5B543}" type="slidenum">
              <a:rPr lang="en-US" smtClean="0"/>
              <a:pPr/>
              <a:t>15</a:t>
            </a:fld>
            <a:endParaRPr lang="en-US"/>
          </a:p>
        </p:txBody>
      </p:sp>
    </p:spTree>
    <p:extLst>
      <p:ext uri="{BB962C8B-B14F-4D97-AF65-F5344CB8AC3E}">
        <p14:creationId xmlns:p14="http://schemas.microsoft.com/office/powerpoint/2010/main" val="32909501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Article 9.8 requires each Party to report on the measures it has taken, and the effectiveness of the measures.  Some of the reporting details were resolved at INC 7; the remainder will be decided at COP 1.</a:t>
            </a:r>
            <a:r>
              <a:rPr lang="en-US" dirty="0">
                <a:effectLst/>
              </a:rPr>
              <a:t> </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0FB084A7-69D3-DE4E-AA54-18D13FD5B543}" type="slidenum">
              <a:rPr lang="en-US" smtClean="0"/>
              <a:pPr/>
              <a:t>16</a:t>
            </a:fld>
            <a:endParaRPr lang="en-US"/>
          </a:p>
        </p:txBody>
      </p:sp>
    </p:spTree>
    <p:extLst>
      <p:ext uri="{BB962C8B-B14F-4D97-AF65-F5344CB8AC3E}">
        <p14:creationId xmlns:p14="http://schemas.microsoft.com/office/powerpoint/2010/main" val="39060624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National environmental and water pollution laws are the most like sources of relevant authorities.  Facility release reporting to facilitate inventories may be covered by release reporting or pollution registry laws.</a:t>
            </a:r>
            <a:r>
              <a:rPr lang="en-US" dirty="0">
                <a:effectLst/>
              </a:rPr>
              <a:t> </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0FB084A7-69D3-DE4E-AA54-18D13FD5B543}" type="slidenum">
              <a:rPr lang="en-US" smtClean="0"/>
              <a:pPr/>
              <a:t>17</a:t>
            </a:fld>
            <a:endParaRPr lang="en-US"/>
          </a:p>
        </p:txBody>
      </p:sp>
    </p:spTree>
    <p:extLst>
      <p:ext uri="{BB962C8B-B14F-4D97-AF65-F5344CB8AC3E}">
        <p14:creationId xmlns:p14="http://schemas.microsoft.com/office/powerpoint/2010/main" val="48203335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In considering which sectors warrant controls on releases to land and water, Parties may wish to consider the quantities of mercury currently released, and the potential for human exposure to such releases.  Releases contributing to elevated levels of mercury in fish and other food sources may warrant Article 9 controls.</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Governments with many sources may wish to consider developing and maintaining facility electronic reporting capacity, to facilitate the gathering and analysis of the releases data, and public access to the information.</a:t>
            </a:r>
          </a:p>
        </p:txBody>
      </p:sp>
      <p:sp>
        <p:nvSpPr>
          <p:cNvPr id="4" name="Slide Number Placeholder 3"/>
          <p:cNvSpPr>
            <a:spLocks noGrp="1"/>
          </p:cNvSpPr>
          <p:nvPr>
            <p:ph type="sldNum" sz="quarter" idx="10"/>
          </p:nvPr>
        </p:nvSpPr>
        <p:spPr/>
        <p:txBody>
          <a:bodyPr/>
          <a:lstStyle/>
          <a:p>
            <a:fld id="{0FB084A7-69D3-DE4E-AA54-18D13FD5B543}" type="slidenum">
              <a:rPr lang="en-US" smtClean="0"/>
              <a:pPr/>
              <a:t>18</a:t>
            </a:fld>
            <a:endParaRPr lang="en-US"/>
          </a:p>
        </p:txBody>
      </p:sp>
    </p:spTree>
    <p:extLst>
      <p:ext uri="{BB962C8B-B14F-4D97-AF65-F5344CB8AC3E}">
        <p14:creationId xmlns:p14="http://schemas.microsoft.com/office/powerpoint/2010/main" val="115562780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a:t>
            </a:r>
            <a:r>
              <a:rPr lang="en-US" dirty="0" err="1"/>
              <a:t>www.unep.org</a:t>
            </a:r>
            <a:r>
              <a:rPr lang="en-US" dirty="0"/>
              <a:t>/PDF/</a:t>
            </a:r>
            <a:r>
              <a:rPr lang="en-US" dirty="0" err="1"/>
              <a:t>PressReleases</a:t>
            </a:r>
            <a:r>
              <a:rPr lang="en-US" dirty="0"/>
              <a:t>/GlobalMercuryAssessment2013.pdf</a:t>
            </a:r>
          </a:p>
          <a:p>
            <a:endParaRPr lang="en-US" dirty="0"/>
          </a:p>
          <a:p>
            <a:r>
              <a:rPr lang="en-US" sz="1200" kern="1200" dirty="0">
                <a:solidFill>
                  <a:schemeClr val="tx1"/>
                </a:solidFill>
                <a:effectLst/>
                <a:latin typeface="+mn-lt"/>
                <a:ea typeface="+mn-ea"/>
                <a:cs typeface="+mn-cs"/>
              </a:rPr>
              <a:t>http://</a:t>
            </a:r>
            <a:r>
              <a:rPr lang="en-US" sz="1200" kern="1200" dirty="0" err="1">
                <a:solidFill>
                  <a:schemeClr val="tx1"/>
                </a:solidFill>
                <a:effectLst/>
                <a:latin typeface="+mn-lt"/>
                <a:ea typeface="+mn-ea"/>
                <a:cs typeface="+mn-cs"/>
              </a:rPr>
              <a:t>web.unep.org</a:t>
            </a:r>
            <a:r>
              <a:rPr lang="en-US" sz="1200" kern="1200" dirty="0">
                <a:solidFill>
                  <a:schemeClr val="tx1"/>
                </a:solidFill>
                <a:effectLst/>
                <a:latin typeface="+mn-lt"/>
                <a:ea typeface="+mn-ea"/>
                <a:cs typeface="+mn-cs"/>
              </a:rPr>
              <a:t>/</a:t>
            </a:r>
            <a:r>
              <a:rPr lang="en-US" sz="1200" kern="1200" dirty="0" err="1">
                <a:solidFill>
                  <a:schemeClr val="tx1"/>
                </a:solidFill>
                <a:effectLst/>
                <a:latin typeface="+mn-lt"/>
                <a:ea typeface="+mn-ea"/>
                <a:cs typeface="+mn-cs"/>
              </a:rPr>
              <a:t>chemicalsandwaste</a:t>
            </a:r>
            <a:r>
              <a:rPr lang="en-US" sz="1200" kern="1200" dirty="0">
                <a:solidFill>
                  <a:schemeClr val="tx1"/>
                </a:solidFill>
                <a:effectLst/>
                <a:latin typeface="+mn-lt"/>
                <a:ea typeface="+mn-ea"/>
                <a:cs typeface="+mn-cs"/>
              </a:rPr>
              <a:t>/what-we-do/technology-and-metals/mercury/toolkit-identification-and-quantification-mercury-releases</a:t>
            </a:r>
            <a:endParaRPr lang="en-US" dirty="0"/>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http://</a:t>
            </a:r>
            <a:r>
              <a:rPr lang="en-US" sz="1200" kern="1200" dirty="0" err="1">
                <a:solidFill>
                  <a:schemeClr val="tx1"/>
                </a:solidFill>
                <a:effectLst/>
                <a:latin typeface="+mn-lt"/>
                <a:ea typeface="+mn-ea"/>
                <a:cs typeface="+mn-cs"/>
              </a:rPr>
              <a:t>web.unep.org</a:t>
            </a:r>
            <a:r>
              <a:rPr lang="en-US" sz="1200" kern="1200" dirty="0">
                <a:solidFill>
                  <a:schemeClr val="tx1"/>
                </a:solidFill>
                <a:effectLst/>
                <a:latin typeface="+mn-lt"/>
                <a:ea typeface="+mn-ea"/>
                <a:cs typeface="+mn-cs"/>
              </a:rPr>
              <a:t>/</a:t>
            </a:r>
            <a:r>
              <a:rPr lang="en-US" sz="1200" kern="1200" dirty="0" err="1">
                <a:solidFill>
                  <a:schemeClr val="tx1"/>
                </a:solidFill>
                <a:effectLst/>
                <a:latin typeface="+mn-lt"/>
                <a:ea typeface="+mn-ea"/>
                <a:cs typeface="+mn-cs"/>
              </a:rPr>
              <a:t>chemicalsandwaste</a:t>
            </a:r>
            <a:r>
              <a:rPr lang="en-US" sz="1200" kern="1200" dirty="0">
                <a:solidFill>
                  <a:schemeClr val="tx1"/>
                </a:solidFill>
                <a:effectLst/>
                <a:latin typeface="+mn-lt"/>
                <a:ea typeface="+mn-ea"/>
                <a:cs typeface="+mn-cs"/>
              </a:rPr>
              <a:t>/global-mercury-partnership/coal-combustion/process-optimization-guidance</a:t>
            </a:r>
            <a:endParaRPr lang="en-US" dirty="0"/>
          </a:p>
          <a:p>
            <a:endParaRPr lang="en-US" dirty="0"/>
          </a:p>
        </p:txBody>
      </p:sp>
      <p:sp>
        <p:nvSpPr>
          <p:cNvPr id="4" name="Slide Number Placeholder 3"/>
          <p:cNvSpPr>
            <a:spLocks noGrp="1"/>
          </p:cNvSpPr>
          <p:nvPr>
            <p:ph type="sldNum" sz="quarter" idx="10"/>
          </p:nvPr>
        </p:nvSpPr>
        <p:spPr/>
        <p:txBody>
          <a:bodyPr/>
          <a:lstStyle/>
          <a:p>
            <a:fld id="{0FB084A7-69D3-DE4E-AA54-18D13FD5B543}" type="slidenum">
              <a:rPr lang="en-US" smtClean="0"/>
              <a:pPr/>
              <a:t>19</a:t>
            </a:fld>
            <a:endParaRPr lang="en-US"/>
          </a:p>
        </p:txBody>
      </p:sp>
    </p:spTree>
    <p:extLst>
      <p:ext uri="{BB962C8B-B14F-4D97-AF65-F5344CB8AC3E}">
        <p14:creationId xmlns:p14="http://schemas.microsoft.com/office/powerpoint/2010/main" val="201802652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This training module covers Articles 8 and 9 of the Convention.  The purpose of Article 8 is to control and where feasible reduce mercury emissions to air from five of the most significant source categories identified during the Convention negotiations, as identified in Annex D.  The purpose of Article 9 is to control and where feasible reduce mercury releases to land and water from sources not addressed by other provisions of the Convention. </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NRDC has produced two other training modules: (1) mercury supply and trade, and artisanal and small-scale gold mining (ASGM) (Articles 3 and 7 of the Convention); and (2) mercury use in products, processes, and associated exemptions (Articles 4-6 of the Convention).</a:t>
            </a:r>
            <a:r>
              <a:rPr lang="en-US" sz="1200" kern="1200" baseline="0" dirty="0">
                <a:solidFill>
                  <a:schemeClr val="tx1"/>
                </a:solidFill>
                <a:effectLst/>
                <a:latin typeface="+mn-lt"/>
                <a:ea typeface="+mn-ea"/>
                <a:cs typeface="+mn-cs"/>
              </a:rPr>
              <a:t> </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baseline="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Users of this module should have a copy of the Convention text readily available for easy reference during this training module.</a:t>
            </a:r>
            <a:r>
              <a:rPr lang="en-US" sz="120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The Convention text can be found at </a:t>
            </a:r>
            <a:r>
              <a:rPr lang="en-US" sz="1200" u="sng" kern="1200" dirty="0">
                <a:solidFill>
                  <a:schemeClr val="tx1"/>
                </a:solidFill>
                <a:effectLst/>
                <a:latin typeface="+mn-lt"/>
                <a:ea typeface="+mn-ea"/>
                <a:cs typeface="+mn-cs"/>
                <a:hlinkClick r:id="rId3"/>
              </a:rPr>
              <a:t>http://www.mercuryconvention.org/Convention/tabid/3426/Default.aspx</a:t>
            </a:r>
            <a:r>
              <a:rPr lang="en-US" sz="1200" kern="1200" dirty="0">
                <a:solidFill>
                  <a:schemeClr val="tx1"/>
                </a:solidFill>
                <a:effectLst/>
                <a:latin typeface="+mn-lt"/>
                <a:ea typeface="+mn-ea"/>
                <a:cs typeface="+mn-cs"/>
              </a:rPr>
              <a:t>.  A further description and explanation of the Convention text can be found in a Convention Manual co-authored by NRDC, available in English, French, and Spanish at </a:t>
            </a:r>
            <a:r>
              <a:rPr lang="en-US" sz="1200" u="sng" kern="1200" dirty="0">
                <a:solidFill>
                  <a:schemeClr val="tx1"/>
                </a:solidFill>
                <a:effectLst/>
                <a:latin typeface="+mn-lt"/>
                <a:ea typeface="+mn-ea"/>
                <a:cs typeface="+mn-cs"/>
                <a:hlinkClick r:id="rId4"/>
              </a:rPr>
              <a:t>https://www.nrdc.org/resources/minamata-convention-mercury-contents-guidance-and-resources</a:t>
            </a:r>
            <a:r>
              <a:rPr lang="en-US" sz="1200" kern="1200" dirty="0">
                <a:solidFill>
                  <a:schemeClr val="tx1"/>
                </a:solidFill>
                <a:effectLst/>
                <a:latin typeface="+mn-lt"/>
                <a:ea typeface="+mn-ea"/>
                <a:cs typeface="+mn-cs"/>
              </a:rPr>
              <a:t>. </a:t>
            </a:r>
            <a:endParaRPr lang="en-US" dirty="0"/>
          </a:p>
          <a:p>
            <a:endParaRPr lang="en-US" dirty="0"/>
          </a:p>
        </p:txBody>
      </p:sp>
      <p:sp>
        <p:nvSpPr>
          <p:cNvPr id="4" name="Slide Number Placeholder 3"/>
          <p:cNvSpPr>
            <a:spLocks noGrp="1"/>
          </p:cNvSpPr>
          <p:nvPr>
            <p:ph type="sldNum" sz="quarter" idx="10"/>
          </p:nvPr>
        </p:nvSpPr>
        <p:spPr/>
        <p:txBody>
          <a:bodyPr/>
          <a:lstStyle/>
          <a:p>
            <a:fld id="{0FB084A7-69D3-DE4E-AA54-18D13FD5B543}" type="slidenum">
              <a:rPr lang="en-US" smtClean="0"/>
              <a:pPr/>
              <a:t>2</a:t>
            </a:fld>
            <a:endParaRPr lang="en-US"/>
          </a:p>
        </p:txBody>
      </p:sp>
    </p:spTree>
    <p:extLst>
      <p:ext uri="{BB962C8B-B14F-4D97-AF65-F5344CB8AC3E}">
        <p14:creationId xmlns:p14="http://schemas.microsoft.com/office/powerpoint/2010/main" val="211868336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Coal and other fossil fuels contain mercury as a natural impurity. A significant amount of mercury is released into the atmosphere and environment from coal combusted in coal-burning power plants and industrial boilers, mainly due to the volume of coal burnt. Metal ores and limestone also contain naturally occurring mercury, which can be emitted during metal smelting and cement manufacturing, in addition to mercury which may be released from their fuel sources. </a:t>
            </a:r>
          </a:p>
        </p:txBody>
      </p:sp>
      <p:sp>
        <p:nvSpPr>
          <p:cNvPr id="4" name="Slide Number Placeholder 3"/>
          <p:cNvSpPr>
            <a:spLocks noGrp="1"/>
          </p:cNvSpPr>
          <p:nvPr>
            <p:ph type="sldNum" sz="quarter" idx="10"/>
          </p:nvPr>
        </p:nvSpPr>
        <p:spPr/>
        <p:txBody>
          <a:bodyPr/>
          <a:lstStyle/>
          <a:p>
            <a:fld id="{0FB084A7-69D3-DE4E-AA54-18D13FD5B543}" type="slidenum">
              <a:rPr lang="en-US" smtClean="0"/>
              <a:pPr/>
              <a:t>3</a:t>
            </a:fld>
            <a:endParaRPr lang="en-US"/>
          </a:p>
        </p:txBody>
      </p:sp>
    </p:spTree>
    <p:extLst>
      <p:ext uri="{BB962C8B-B14F-4D97-AF65-F5344CB8AC3E}">
        <p14:creationId xmlns:p14="http://schemas.microsoft.com/office/powerpoint/2010/main" val="128489742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Mercury is also emitted to air during the incineration of wastes. Waste incineration facilities includes incinerators that burn hazardous waste, municipal waste, medical waste, and/or sewage sludge.  The cement production source category can be expected to cover the co-burning of wastes in cement plants. </a:t>
            </a:r>
            <a:endParaRPr lang="en-US" dirty="0"/>
          </a:p>
        </p:txBody>
      </p:sp>
      <p:sp>
        <p:nvSpPr>
          <p:cNvPr id="4" name="Slide Number Placeholder 3"/>
          <p:cNvSpPr>
            <a:spLocks noGrp="1"/>
          </p:cNvSpPr>
          <p:nvPr>
            <p:ph type="sldNum" sz="quarter" idx="10"/>
          </p:nvPr>
        </p:nvSpPr>
        <p:spPr/>
        <p:txBody>
          <a:bodyPr/>
          <a:lstStyle/>
          <a:p>
            <a:fld id="{0FB084A7-69D3-DE4E-AA54-18D13FD5B543}" type="slidenum">
              <a:rPr lang="en-US" smtClean="0"/>
              <a:pPr/>
              <a:t>4</a:t>
            </a:fld>
            <a:endParaRPr lang="en-US"/>
          </a:p>
        </p:txBody>
      </p:sp>
    </p:spTree>
    <p:extLst>
      <p:ext uri="{BB962C8B-B14F-4D97-AF65-F5344CB8AC3E}">
        <p14:creationId xmlns:p14="http://schemas.microsoft.com/office/powerpoint/2010/main" val="88025612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Annex D defines “non-ferrous metals” as lead, zinc, copper and industrial gold production.  Only these four non-ferrous metals are currently regulated.   The mining facilities covered in Article 8 are large, industrial operations where mercury is present as an impurity in the mined ore body and can be captured in emission control devices.  Artisanal and small-scale gold mining is covered under Article 7.  Because</a:t>
            </a:r>
            <a:r>
              <a:rPr lang="en-US" sz="120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roasting and smelting processes involve large amounts of heat, significant amounts of mercury can be emitted during these processes.</a:t>
            </a:r>
            <a:r>
              <a:rPr lang="en-US" dirty="0">
                <a:effectLst/>
              </a:rPr>
              <a:t> </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0FB084A7-69D3-DE4E-AA54-18D13FD5B543}" type="slidenum">
              <a:rPr lang="en-US" smtClean="0"/>
              <a:pPr/>
              <a:t>5</a:t>
            </a:fld>
            <a:endParaRPr lang="en-US"/>
          </a:p>
        </p:txBody>
      </p:sp>
    </p:spTree>
    <p:extLst>
      <p:ext uri="{BB962C8B-B14F-4D97-AF65-F5344CB8AC3E}">
        <p14:creationId xmlns:p14="http://schemas.microsoft.com/office/powerpoint/2010/main" val="50975317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Governments may choose not to regulate every facility within a source category, provided the sources they do regulate account for at least 75% of the emissions within the category.  This flexibility may be particularly useful where the country has many sources of varying characteristics within a category.  Guidance regarding this option was adopted on a provisional basis at INC 7.  See </a:t>
            </a:r>
            <a:r>
              <a:rPr lang="en-US" sz="1200" u="sng" kern="1200" dirty="0">
                <a:solidFill>
                  <a:schemeClr val="tx1"/>
                </a:solidFill>
                <a:effectLst/>
                <a:latin typeface="+mn-lt"/>
                <a:ea typeface="+mn-ea"/>
                <a:cs typeface="+mn-cs"/>
                <a:hlinkClick r:id="rId3"/>
              </a:rPr>
              <a:t>http://www.mercuryconvention.org/Implementationsupport/tabid/3799/Default.aspx</a:t>
            </a:r>
            <a:r>
              <a:rPr lang="en-US" sz="1200" kern="1200" dirty="0">
                <a:solidFill>
                  <a:schemeClr val="tx1"/>
                </a:solidFill>
                <a:effectLst/>
                <a:latin typeface="+mn-lt"/>
                <a:ea typeface="+mn-ea"/>
                <a:cs typeface="+mn-cs"/>
              </a:rPr>
              <a:t>.</a:t>
            </a:r>
            <a:r>
              <a:rPr lang="en-US" dirty="0">
                <a:effectLst/>
              </a:rPr>
              <a:t> </a:t>
            </a:r>
            <a:endParaRPr lang="en-US" dirty="0"/>
          </a:p>
        </p:txBody>
      </p:sp>
      <p:sp>
        <p:nvSpPr>
          <p:cNvPr id="4" name="Slide Number Placeholder 3"/>
          <p:cNvSpPr>
            <a:spLocks noGrp="1"/>
          </p:cNvSpPr>
          <p:nvPr>
            <p:ph type="sldNum" sz="quarter" idx="10"/>
          </p:nvPr>
        </p:nvSpPr>
        <p:spPr/>
        <p:txBody>
          <a:bodyPr/>
          <a:lstStyle/>
          <a:p>
            <a:fld id="{0FB084A7-69D3-DE4E-AA54-18D13FD5B543}" type="slidenum">
              <a:rPr lang="en-US" smtClean="0"/>
              <a:pPr/>
              <a:t>6</a:t>
            </a:fld>
            <a:endParaRPr lang="en-US"/>
          </a:p>
        </p:txBody>
      </p:sp>
    </p:spTree>
    <p:extLst>
      <p:ext uri="{BB962C8B-B14F-4D97-AF65-F5344CB8AC3E}">
        <p14:creationId xmlns:p14="http://schemas.microsoft.com/office/powerpoint/2010/main" val="17475953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A “new” source is a source where construction begins at least one year after the Convention enters into force for the Party.  For guidance on when the Convention comes into force for a government, please</a:t>
            </a:r>
            <a:r>
              <a:rPr lang="en-US" sz="1200" kern="1200" baseline="0" dirty="0">
                <a:solidFill>
                  <a:schemeClr val="tx1"/>
                </a:solidFill>
                <a:effectLst/>
                <a:latin typeface="+mn-lt"/>
                <a:ea typeface="+mn-ea"/>
                <a:cs typeface="+mn-cs"/>
              </a:rPr>
              <a:t> go the training module on Supply and Trade/ASGM.  </a:t>
            </a:r>
          </a:p>
          <a:p>
            <a:endParaRPr lang="en-US" sz="1200" kern="1200" baseline="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An existing source becomes a new source if it is “substantially modified” at</a:t>
            </a:r>
            <a:r>
              <a:rPr lang="en-US" sz="1200" kern="1200" baseline="0" dirty="0">
                <a:solidFill>
                  <a:schemeClr val="tx1"/>
                </a:solidFill>
                <a:effectLst/>
                <a:latin typeface="+mn-lt"/>
                <a:ea typeface="+mn-ea"/>
                <a:cs typeface="+mn-cs"/>
              </a:rPr>
              <a:t> least</a:t>
            </a:r>
            <a:r>
              <a:rPr lang="en-US" sz="1200" kern="1200" dirty="0">
                <a:solidFill>
                  <a:schemeClr val="tx1"/>
                </a:solidFill>
                <a:effectLst/>
                <a:latin typeface="+mn-lt"/>
                <a:ea typeface="+mn-ea"/>
                <a:cs typeface="+mn-cs"/>
              </a:rPr>
              <a:t> one year from when the Convention comes into force for the Party.  The term “substantial modification” is generally defined as a modification resulting in a significant increase in mercury emissions.  Typically, such modifications may include a major expansion in capacity or output.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For “new” sources, Parties must apply best available techniques (BAT) and best environmental practices (BEP) to control emissions, or set emission limit values (ELVs) consistent with BAT, as soon as practicable but no later than five years after the Convention enters into force for that Party. Guidance on defining BAT/BEP and issuing ELVs was provisionally adopted at INC 7.  See </a:t>
            </a:r>
            <a:r>
              <a:rPr lang="en-US" sz="1200" u="sng" kern="1200" dirty="0">
                <a:solidFill>
                  <a:schemeClr val="tx1"/>
                </a:solidFill>
                <a:effectLst/>
                <a:latin typeface="+mn-lt"/>
                <a:ea typeface="+mn-ea"/>
                <a:cs typeface="+mn-cs"/>
                <a:hlinkClick r:id="rId3"/>
              </a:rPr>
              <a:t>http://www.mercuryconvention.org/Implementationsupport/tabid/3799/Default.aspx</a:t>
            </a:r>
            <a:r>
              <a:rPr lang="en-US" sz="1200" kern="1200" dirty="0">
                <a:solidFill>
                  <a:schemeClr val="tx1"/>
                </a:solidFill>
                <a:effectLst/>
                <a:latin typeface="+mn-lt"/>
                <a:ea typeface="+mn-ea"/>
                <a:cs typeface="+mn-cs"/>
              </a:rPr>
              <a:t>.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Even though compliance with BAT/BEP is not required until five years after the Convention comes into force, the definition of a “new” facility applies to facilities starting construction after just one year. This means that as a practical matter, facilities identified as “new” should be designed, constructed, and operated to meet BAT/BEP from the start.</a:t>
            </a:r>
          </a:p>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0FB084A7-69D3-DE4E-AA54-18D13FD5B543}" type="slidenum">
              <a:rPr lang="en-US" smtClean="0"/>
              <a:pPr/>
              <a:t>7</a:t>
            </a:fld>
            <a:endParaRPr lang="en-US"/>
          </a:p>
        </p:txBody>
      </p:sp>
    </p:spTree>
    <p:extLst>
      <p:ext uri="{BB962C8B-B14F-4D97-AF65-F5344CB8AC3E}">
        <p14:creationId xmlns:p14="http://schemas.microsoft.com/office/powerpoint/2010/main" val="102398092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For existing sources, a government may choose among five options to control mercury emissions.  The five options specified in the Convention text are: </a:t>
            </a:r>
          </a:p>
          <a:p>
            <a:endParaRPr lang="en-US"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a) A quantified goal for controlling and, where feasible, reducing emissions from relevant sources;</a:t>
            </a:r>
          </a:p>
          <a:p>
            <a:pPr lvl="0"/>
            <a:endParaRPr lang="en-US"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b) Emission limit values for controlling and, where feasible, reducing emissions from relevant sources;</a:t>
            </a:r>
          </a:p>
          <a:p>
            <a:pPr lvl="0"/>
            <a:endParaRPr lang="en-US"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c) The use of best available techniques and best environmental practices to control emissions from relevant sources;</a:t>
            </a:r>
          </a:p>
          <a:p>
            <a:pPr lvl="0"/>
            <a:endParaRPr lang="en-US"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d) A multi-pollutant control strategy that would deliver co-benefits for control of mercury emissions; and</a:t>
            </a:r>
          </a:p>
          <a:p>
            <a:pPr lvl="0"/>
            <a:endParaRPr lang="en-US"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e) Alternative measures to reduce emissions from relevant sources</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A Party may choose different options for each of the five source categories in Annex D, and for individual sources within the source category.  Note only the fifth option requires emission “reduction”, while the other options specify “control” (and sometimes reduction “where feasible”).  Reduction means overall emissions from the source category should go down, while control means that emissions must be controlled from individual facilities in the category, but overall emissions will not necessarily be reduced. This difference becomes particularly important where many new facilities are constructed within a source category.  With an</a:t>
            </a:r>
            <a:r>
              <a:rPr lang="en-US" sz="120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expanded number of facilities, control will not always translate into overall reductions within the source category, even when individual facility emissions are controlled.</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The provisionally adopted guidance for defining BAT/BEP and issuing ELVs mentioned above applies to existing facilities as well.  The selection of BAT/BEP may differ between new and existing sources.  A multi-pollutant control strategy refers to a strategy that takes advantage of optimizing existing air pollution control originally installed to control other pollutants, such as particulate matter, sulfur dioxide (SO</a:t>
            </a:r>
            <a:r>
              <a:rPr lang="en-US" sz="1200" kern="1200" baseline="-25000" dirty="0">
                <a:solidFill>
                  <a:schemeClr val="tx1"/>
                </a:solidFill>
                <a:effectLst/>
                <a:latin typeface="+mn-lt"/>
                <a:ea typeface="+mn-ea"/>
                <a:cs typeface="+mn-cs"/>
              </a:rPr>
              <a:t>2</a:t>
            </a:r>
            <a:r>
              <a:rPr lang="en-US" sz="1200" kern="1200" dirty="0">
                <a:solidFill>
                  <a:schemeClr val="tx1"/>
                </a:solidFill>
                <a:effectLst/>
                <a:latin typeface="+mn-lt"/>
                <a:ea typeface="+mn-ea"/>
                <a:cs typeface="+mn-cs"/>
              </a:rPr>
              <a:t>) or nitrogen oxide (NOx), in order to capture mercury as well.   </a:t>
            </a:r>
          </a:p>
          <a:p>
            <a:endParaRPr lang="en-US" sz="1200"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0FB084A7-69D3-DE4E-AA54-18D13FD5B543}" type="slidenum">
              <a:rPr lang="en-US" smtClean="0"/>
              <a:pPr/>
              <a:t>8</a:t>
            </a:fld>
            <a:endParaRPr lang="en-US"/>
          </a:p>
        </p:txBody>
      </p:sp>
    </p:spTree>
    <p:extLst>
      <p:ext uri="{BB962C8B-B14F-4D97-AF65-F5344CB8AC3E}">
        <p14:creationId xmlns:p14="http://schemas.microsoft.com/office/powerpoint/2010/main" val="51189348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Guidance for developing and maintaining the emissions inventory was provisionally adopted at INC 7.  See http://www.mercuryconvention.org/Implementationsupport/Formsandguidance/tabid/5527/Default.aspx.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A UNEP toolkit for estimating emissions can be found at </a:t>
            </a:r>
            <a:r>
              <a:rPr lang="en-US" sz="1200" kern="1200">
                <a:solidFill>
                  <a:schemeClr val="tx1"/>
                </a:solidFill>
                <a:effectLst/>
                <a:latin typeface="+mn-lt"/>
                <a:ea typeface="+mn-ea"/>
                <a:cs typeface="+mn-cs"/>
              </a:rPr>
              <a:t>the</a:t>
            </a:r>
            <a:r>
              <a:rPr lang="en-US" sz="1200" kern="1200" baseline="0">
                <a:solidFill>
                  <a:schemeClr val="tx1"/>
                </a:solidFill>
                <a:effectLst/>
                <a:latin typeface="+mn-lt"/>
                <a:ea typeface="+mn-ea"/>
                <a:cs typeface="+mn-cs"/>
              </a:rPr>
              <a:t> website link </a:t>
            </a:r>
            <a:r>
              <a:rPr lang="en-US" sz="1200" kern="1200" baseline="0" dirty="0">
                <a:solidFill>
                  <a:schemeClr val="tx1"/>
                </a:solidFill>
                <a:effectLst/>
                <a:latin typeface="+mn-lt"/>
                <a:ea typeface="+mn-ea"/>
                <a:cs typeface="+mn-cs"/>
              </a:rPr>
              <a:t>on the last slide of this module.</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0FB084A7-69D3-DE4E-AA54-18D13FD5B543}" type="slidenum">
              <a:rPr lang="en-US" smtClean="0"/>
              <a:pPr/>
              <a:t>9</a:t>
            </a:fld>
            <a:endParaRPr lang="en-US"/>
          </a:p>
        </p:txBody>
      </p:sp>
    </p:spTree>
    <p:extLst>
      <p:ext uri="{BB962C8B-B14F-4D97-AF65-F5344CB8AC3E}">
        <p14:creationId xmlns:p14="http://schemas.microsoft.com/office/powerpoint/2010/main" val="75441021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Rectangle 2"/>
          <p:cNvSpPr/>
          <p:nvPr userDrawn="1"/>
        </p:nvSpPr>
        <p:spPr>
          <a:xfrm>
            <a:off x="0" y="6775450"/>
            <a:ext cx="12192000" cy="82550"/>
          </a:xfrm>
          <a:prstGeom prst="rect">
            <a:avLst/>
          </a:prstGeom>
          <a:solidFill>
            <a:srgbClr val="0C214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userDrawn="1"/>
        </p:nvSpPr>
        <p:spPr>
          <a:xfrm>
            <a:off x="6215269" y="6159466"/>
            <a:ext cx="5711687" cy="492443"/>
          </a:xfrm>
          <a:prstGeom prst="rect">
            <a:avLst/>
          </a:prstGeom>
          <a:noFill/>
        </p:spPr>
        <p:txBody>
          <a:bodyPr wrap="square" rtlCol="0">
            <a:spAutoFit/>
          </a:bodyPr>
          <a:lstStyle/>
          <a:p>
            <a:pPr algn="r"/>
            <a:r>
              <a:rPr lang="en-US" sz="1300" kern="1200" dirty="0">
                <a:solidFill>
                  <a:schemeClr val="tx1">
                    <a:lumMod val="65000"/>
                    <a:lumOff val="35000"/>
                  </a:schemeClr>
                </a:solidFill>
                <a:effectLst/>
                <a:latin typeface="+mn-lt"/>
                <a:ea typeface="+mn-ea"/>
                <a:cs typeface="+mn-cs"/>
              </a:rPr>
              <a:t>Produced by the Natural Resources Defense Council (NRDC), with the</a:t>
            </a:r>
            <a:br>
              <a:rPr lang="en-US" sz="1300" kern="1200" dirty="0">
                <a:solidFill>
                  <a:schemeClr val="tx1">
                    <a:lumMod val="65000"/>
                    <a:lumOff val="35000"/>
                  </a:schemeClr>
                </a:solidFill>
                <a:effectLst/>
                <a:latin typeface="+mn-lt"/>
                <a:ea typeface="+mn-ea"/>
                <a:cs typeface="+mn-cs"/>
              </a:rPr>
            </a:br>
            <a:r>
              <a:rPr lang="en-US" sz="1300" kern="1200" dirty="0">
                <a:solidFill>
                  <a:schemeClr val="tx1">
                    <a:lumMod val="65000"/>
                    <a:lumOff val="35000"/>
                  </a:schemeClr>
                </a:solidFill>
                <a:effectLst/>
                <a:latin typeface="+mn-lt"/>
                <a:ea typeface="+mn-ea"/>
                <a:cs typeface="+mn-cs"/>
              </a:rPr>
              <a:t>financial support of the United Nations Environmental </a:t>
            </a:r>
            <a:r>
              <a:rPr lang="en-US" sz="1300" kern="1200" dirty="0" err="1">
                <a:solidFill>
                  <a:schemeClr val="tx1">
                    <a:lumMod val="65000"/>
                    <a:lumOff val="35000"/>
                  </a:schemeClr>
                </a:solidFill>
                <a:effectLst/>
                <a:latin typeface="+mn-lt"/>
                <a:ea typeface="+mn-ea"/>
                <a:cs typeface="+mn-cs"/>
              </a:rPr>
              <a:t>Programme</a:t>
            </a:r>
            <a:r>
              <a:rPr lang="en-US" sz="1300" kern="1200" dirty="0">
                <a:solidFill>
                  <a:schemeClr val="tx1">
                    <a:lumMod val="65000"/>
                    <a:lumOff val="35000"/>
                  </a:schemeClr>
                </a:solidFill>
                <a:effectLst/>
                <a:latin typeface="+mn-lt"/>
                <a:ea typeface="+mn-ea"/>
                <a:cs typeface="+mn-cs"/>
              </a:rPr>
              <a:t> (UNEP)</a:t>
            </a:r>
            <a:endParaRPr lang="en-US" sz="1300" dirty="0">
              <a:solidFill>
                <a:schemeClr val="tx1">
                  <a:lumMod val="65000"/>
                  <a:lumOff val="35000"/>
                </a:schemeClr>
              </a:solidFill>
            </a:endParaRPr>
          </a:p>
        </p:txBody>
      </p:sp>
      <p:pic>
        <p:nvPicPr>
          <p:cNvPr id="5" name="Picture 4"/>
          <p:cNvPicPr>
            <a:picLocks noChangeAspect="1"/>
          </p:cNvPicPr>
          <p:nvPr userDrawn="1"/>
        </p:nvPicPr>
        <p:blipFill rotWithShape="1">
          <a:blip r:embed="rId2">
            <a:extLst>
              <a:ext uri="{28A0092B-C50C-407E-A947-70E740481C1C}">
                <a14:useLocalDpi xmlns:a14="http://schemas.microsoft.com/office/drawing/2010/main" val="0"/>
              </a:ext>
            </a:extLst>
          </a:blip>
          <a:srcRect t="-23276" b="23276"/>
          <a:stretch/>
        </p:blipFill>
        <p:spPr>
          <a:xfrm>
            <a:off x="0" y="-1828800"/>
            <a:ext cx="12192000" cy="7861300"/>
          </a:xfrm>
          <a:prstGeom prst="rect">
            <a:avLst/>
          </a:prstGeom>
        </p:spPr>
      </p:pic>
    </p:spTree>
    <p:extLst>
      <p:ext uri="{BB962C8B-B14F-4D97-AF65-F5344CB8AC3E}">
        <p14:creationId xmlns:p14="http://schemas.microsoft.com/office/powerpoint/2010/main" val="102585261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Vertical Text Placeholder 2"/>
          <p:cNvSpPr>
            <a:spLocks noGrp="1"/>
          </p:cNvSpPr>
          <p:nvPr>
            <p:ph type="body" orient="vert" idx="1"/>
          </p:nvPr>
        </p:nvSpPr>
        <p:spPr>
          <a:xfrm>
            <a:off x="838200" y="1825625"/>
            <a:ext cx="10515600" cy="43513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A28348C-4D12-C94D-A208-854C01077783}" type="datetime1">
              <a:rPr lang="en-US" smtClean="0"/>
              <a:pPr/>
              <a:t>6/22/2018</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p:txBody>
          <a:bodyPr/>
          <a:lstStyle/>
          <a:p>
            <a:fld id="{A4A541B3-CD79-0240-8A71-500DA69470F5}" type="slidenum">
              <a:rPr lang="en-US" smtClean="0"/>
              <a:pPr/>
              <a:t>‹#›</a:t>
            </a:fld>
            <a:endParaRPr lang="en-US"/>
          </a:p>
        </p:txBody>
      </p:sp>
    </p:spTree>
    <p:extLst>
      <p:ext uri="{BB962C8B-B14F-4D97-AF65-F5344CB8AC3E}">
        <p14:creationId xmlns:p14="http://schemas.microsoft.com/office/powerpoint/2010/main" val="1150560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7E281C3-9D32-BD43-8C14-8406D5AEA56D}" type="datetime1">
              <a:rPr lang="en-US" smtClean="0"/>
              <a:pPr/>
              <a:t>6/22/2018</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p:txBody>
          <a:bodyPr/>
          <a:lstStyle/>
          <a:p>
            <a:fld id="{A4A541B3-CD79-0240-8A71-500DA69470F5}" type="slidenum">
              <a:rPr lang="en-US" smtClean="0"/>
              <a:pPr/>
              <a:t>‹#›</a:t>
            </a:fld>
            <a:endParaRPr lang="en-US"/>
          </a:p>
        </p:txBody>
      </p:sp>
    </p:spTree>
    <p:extLst>
      <p:ext uri="{BB962C8B-B14F-4D97-AF65-F5344CB8AC3E}">
        <p14:creationId xmlns:p14="http://schemas.microsoft.com/office/powerpoint/2010/main" val="10111618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838200" y="1825625"/>
            <a:ext cx="10515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p:txBody>
          <a:bodyPr/>
          <a:lstStyle/>
          <a:p>
            <a:fld id="{A4A541B3-CD79-0240-8A71-500DA69470F5}" type="slidenum">
              <a:rPr lang="en-US" smtClean="0"/>
              <a:pPr/>
              <a:t>‹#›</a:t>
            </a:fld>
            <a:endParaRPr lang="en-US"/>
          </a:p>
        </p:txBody>
      </p:sp>
      <p:sp>
        <p:nvSpPr>
          <p:cNvPr id="7" name="Rectangle 6"/>
          <p:cNvSpPr/>
          <p:nvPr userDrawn="1"/>
        </p:nvSpPr>
        <p:spPr>
          <a:xfrm>
            <a:off x="0" y="0"/>
            <a:ext cx="12192000" cy="165100"/>
          </a:xfrm>
          <a:prstGeom prst="rect">
            <a:avLst/>
          </a:prstGeom>
          <a:solidFill>
            <a:srgbClr val="0C214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userDrawn="1"/>
        </p:nvSpPr>
        <p:spPr>
          <a:xfrm>
            <a:off x="0" y="6775450"/>
            <a:ext cx="12192000" cy="82550"/>
          </a:xfrm>
          <a:prstGeom prst="rect">
            <a:avLst/>
          </a:prstGeom>
          <a:solidFill>
            <a:srgbClr val="0C214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876667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a:prstGeom prst="rect">
            <a:avLst/>
          </a:prstGeo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115B6AF-3E89-474A-AB24-F047486C293B}" type="datetime1">
              <a:rPr lang="en-US" smtClean="0"/>
              <a:pPr/>
              <a:t>6/22/2018</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p:txBody>
          <a:bodyPr/>
          <a:lstStyle/>
          <a:p>
            <a:fld id="{A4A541B3-CD79-0240-8A71-500DA69470F5}" type="slidenum">
              <a:rPr lang="en-US" smtClean="0"/>
              <a:pPr/>
              <a:t>‹#›</a:t>
            </a:fld>
            <a:endParaRPr lang="en-US"/>
          </a:p>
        </p:txBody>
      </p:sp>
      <p:sp>
        <p:nvSpPr>
          <p:cNvPr id="7" name="Rectangle 6"/>
          <p:cNvSpPr/>
          <p:nvPr userDrawn="1"/>
        </p:nvSpPr>
        <p:spPr>
          <a:xfrm>
            <a:off x="0" y="0"/>
            <a:ext cx="12192000" cy="1709738"/>
          </a:xfrm>
          <a:prstGeom prst="rect">
            <a:avLst/>
          </a:prstGeom>
          <a:solidFill>
            <a:srgbClr val="0C214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userDrawn="1"/>
        </p:nvSpPr>
        <p:spPr>
          <a:xfrm>
            <a:off x="0" y="6775450"/>
            <a:ext cx="12192000" cy="82550"/>
          </a:xfrm>
          <a:prstGeom prst="rect">
            <a:avLst/>
          </a:prstGeom>
          <a:solidFill>
            <a:srgbClr val="0C214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4225746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FEED60E-5217-A54B-BBB1-4F1247DF3C9F}" type="datetime1">
              <a:rPr lang="en-US" smtClean="0"/>
              <a:pPr/>
              <a:t>6/22/2018</a:t>
            </a:fld>
            <a:endParaRPr lang="en-US"/>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p:cNvSpPr>
            <a:spLocks noGrp="1"/>
          </p:cNvSpPr>
          <p:nvPr>
            <p:ph type="sldNum" sz="quarter" idx="12"/>
          </p:nvPr>
        </p:nvSpPr>
        <p:spPr/>
        <p:txBody>
          <a:bodyPr/>
          <a:lstStyle/>
          <a:p>
            <a:fld id="{A4A541B3-CD79-0240-8A71-500DA69470F5}" type="slidenum">
              <a:rPr lang="en-US" smtClean="0"/>
              <a:pPr/>
              <a:t>‹#›</a:t>
            </a:fld>
            <a:endParaRPr lang="en-US"/>
          </a:p>
        </p:txBody>
      </p:sp>
    </p:spTree>
    <p:extLst>
      <p:ext uri="{BB962C8B-B14F-4D97-AF65-F5344CB8AC3E}">
        <p14:creationId xmlns:p14="http://schemas.microsoft.com/office/powerpoint/2010/main" val="17564464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a:prstGeom prst="rect">
            <a:avLst/>
          </a:prstGeo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113B7BF-725A-E547-BFB0-8BBF734AF561}" type="datetime1">
              <a:rPr lang="en-US" smtClean="0"/>
              <a:pPr/>
              <a:t>6/22/2018</a:t>
            </a:fld>
            <a:endParaRPr lang="en-US"/>
          </a:p>
        </p:txBody>
      </p:sp>
      <p:sp>
        <p:nvSpPr>
          <p:cNvPr id="8" name="Footer Placeholder 7"/>
          <p:cNvSpPr>
            <a:spLocks noGrp="1"/>
          </p:cNvSpPr>
          <p:nvPr>
            <p:ph type="ftr" sz="quarter" idx="11"/>
          </p:nvPr>
        </p:nvSpPr>
        <p:spPr>
          <a:xfrm>
            <a:off x="4038600" y="6356350"/>
            <a:ext cx="4114800" cy="365125"/>
          </a:xfrm>
          <a:prstGeom prst="rect">
            <a:avLst/>
          </a:prstGeom>
        </p:spPr>
        <p:txBody>
          <a:bodyPr/>
          <a:lstStyle/>
          <a:p>
            <a:endParaRPr lang="en-US"/>
          </a:p>
        </p:txBody>
      </p:sp>
      <p:sp>
        <p:nvSpPr>
          <p:cNvPr id="9" name="Slide Number Placeholder 8"/>
          <p:cNvSpPr>
            <a:spLocks noGrp="1"/>
          </p:cNvSpPr>
          <p:nvPr>
            <p:ph type="sldNum" sz="quarter" idx="12"/>
          </p:nvPr>
        </p:nvSpPr>
        <p:spPr/>
        <p:txBody>
          <a:bodyPr/>
          <a:lstStyle/>
          <a:p>
            <a:fld id="{A4A541B3-CD79-0240-8A71-500DA69470F5}" type="slidenum">
              <a:rPr lang="en-US" smtClean="0"/>
              <a:pPr/>
              <a:t>‹#›</a:t>
            </a:fld>
            <a:endParaRPr lang="en-US"/>
          </a:p>
        </p:txBody>
      </p:sp>
    </p:spTree>
    <p:extLst>
      <p:ext uri="{BB962C8B-B14F-4D97-AF65-F5344CB8AC3E}">
        <p14:creationId xmlns:p14="http://schemas.microsoft.com/office/powerpoint/2010/main" val="128539113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Date Placeholder 2"/>
          <p:cNvSpPr>
            <a:spLocks noGrp="1"/>
          </p:cNvSpPr>
          <p:nvPr>
            <p:ph type="dt" sz="half" idx="10"/>
          </p:nvPr>
        </p:nvSpPr>
        <p:spPr/>
        <p:txBody>
          <a:bodyPr/>
          <a:lstStyle/>
          <a:p>
            <a:fld id="{9DB4E50F-84E0-EF42-B481-B3935EF05C36}" type="datetime1">
              <a:rPr lang="en-US" smtClean="0"/>
              <a:pPr/>
              <a:t>6/22/2018</a:t>
            </a:fld>
            <a:endParaRPr lang="en-US"/>
          </a:p>
        </p:txBody>
      </p:sp>
      <p:sp>
        <p:nvSpPr>
          <p:cNvPr id="4" name="Footer Placeholder 3"/>
          <p:cNvSpPr>
            <a:spLocks noGrp="1"/>
          </p:cNvSpPr>
          <p:nvPr>
            <p:ph type="ftr" sz="quarter" idx="11"/>
          </p:nvPr>
        </p:nvSpPr>
        <p:spPr>
          <a:xfrm>
            <a:off x="4038600" y="6356350"/>
            <a:ext cx="4114800" cy="365125"/>
          </a:xfrm>
          <a:prstGeom prst="rect">
            <a:avLst/>
          </a:prstGeom>
        </p:spPr>
        <p:txBody>
          <a:bodyPr/>
          <a:lstStyle/>
          <a:p>
            <a:endParaRPr lang="en-US"/>
          </a:p>
        </p:txBody>
      </p:sp>
      <p:sp>
        <p:nvSpPr>
          <p:cNvPr id="5" name="Slide Number Placeholder 4"/>
          <p:cNvSpPr>
            <a:spLocks noGrp="1"/>
          </p:cNvSpPr>
          <p:nvPr>
            <p:ph type="sldNum" sz="quarter" idx="12"/>
          </p:nvPr>
        </p:nvSpPr>
        <p:spPr/>
        <p:txBody>
          <a:bodyPr/>
          <a:lstStyle/>
          <a:p>
            <a:fld id="{A4A541B3-CD79-0240-8A71-500DA69470F5}" type="slidenum">
              <a:rPr lang="en-US" smtClean="0"/>
              <a:pPr/>
              <a:t>‹#›</a:t>
            </a:fld>
            <a:endParaRPr lang="en-US"/>
          </a:p>
        </p:txBody>
      </p:sp>
    </p:spTree>
    <p:extLst>
      <p:ext uri="{BB962C8B-B14F-4D97-AF65-F5344CB8AC3E}">
        <p14:creationId xmlns:p14="http://schemas.microsoft.com/office/powerpoint/2010/main" val="203083438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DC3D818-D4F2-F947-A16E-BA4ECA7BC301}" type="datetime1">
              <a:rPr lang="en-US" smtClean="0"/>
              <a:pPr/>
              <a:t>6/22/2018</a:t>
            </a:fld>
            <a:endParaRPr lang="en-US"/>
          </a:p>
        </p:txBody>
      </p:sp>
      <p:sp>
        <p:nvSpPr>
          <p:cNvPr id="3" name="Footer Placeholder 2"/>
          <p:cNvSpPr>
            <a:spLocks noGrp="1"/>
          </p:cNvSpPr>
          <p:nvPr>
            <p:ph type="ftr" sz="quarter" idx="11"/>
          </p:nvPr>
        </p:nvSpPr>
        <p:spPr>
          <a:xfrm>
            <a:off x="4038600" y="6356350"/>
            <a:ext cx="4114800" cy="365125"/>
          </a:xfrm>
          <a:prstGeom prst="rect">
            <a:avLst/>
          </a:prstGeom>
        </p:spPr>
        <p:txBody>
          <a:bodyPr/>
          <a:lstStyle/>
          <a:p>
            <a:endParaRPr lang="en-US"/>
          </a:p>
        </p:txBody>
      </p:sp>
      <p:sp>
        <p:nvSpPr>
          <p:cNvPr id="4" name="Slide Number Placeholder 3"/>
          <p:cNvSpPr>
            <a:spLocks noGrp="1"/>
          </p:cNvSpPr>
          <p:nvPr>
            <p:ph type="sldNum" sz="quarter" idx="12"/>
          </p:nvPr>
        </p:nvSpPr>
        <p:spPr/>
        <p:txBody>
          <a:bodyPr/>
          <a:lstStyle/>
          <a:p>
            <a:fld id="{A4A541B3-CD79-0240-8A71-500DA69470F5}" type="slidenum">
              <a:rPr lang="en-US" smtClean="0"/>
              <a:pPr/>
              <a:t>‹#›</a:t>
            </a:fld>
            <a:endParaRPr lang="en-US"/>
          </a:p>
        </p:txBody>
      </p:sp>
    </p:spTree>
    <p:extLst>
      <p:ext uri="{BB962C8B-B14F-4D97-AF65-F5344CB8AC3E}">
        <p14:creationId xmlns:p14="http://schemas.microsoft.com/office/powerpoint/2010/main" val="1284400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B7966A6F-2D2E-4343-B264-95DB184F8790}" type="datetime1">
              <a:rPr lang="en-US" smtClean="0"/>
              <a:pPr/>
              <a:t>6/22/2018</a:t>
            </a:fld>
            <a:endParaRPr lang="en-US"/>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p:cNvSpPr>
            <a:spLocks noGrp="1"/>
          </p:cNvSpPr>
          <p:nvPr>
            <p:ph type="sldNum" sz="quarter" idx="12"/>
          </p:nvPr>
        </p:nvSpPr>
        <p:spPr/>
        <p:txBody>
          <a:bodyPr/>
          <a:lstStyle/>
          <a:p>
            <a:fld id="{A4A541B3-CD79-0240-8A71-500DA69470F5}" type="slidenum">
              <a:rPr lang="en-US" smtClean="0"/>
              <a:pPr/>
              <a:t>‹#›</a:t>
            </a:fld>
            <a:endParaRPr lang="en-US"/>
          </a:p>
        </p:txBody>
      </p:sp>
    </p:spTree>
    <p:extLst>
      <p:ext uri="{BB962C8B-B14F-4D97-AF65-F5344CB8AC3E}">
        <p14:creationId xmlns:p14="http://schemas.microsoft.com/office/powerpoint/2010/main" val="47142655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B4592350-F44F-D14B-99E5-20E67E6DA020}" type="datetime1">
              <a:rPr lang="en-US" smtClean="0"/>
              <a:pPr/>
              <a:t>6/22/2018</a:t>
            </a:fld>
            <a:endParaRPr lang="en-US"/>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p:cNvSpPr>
            <a:spLocks noGrp="1"/>
          </p:cNvSpPr>
          <p:nvPr>
            <p:ph type="sldNum" sz="quarter" idx="12"/>
          </p:nvPr>
        </p:nvSpPr>
        <p:spPr/>
        <p:txBody>
          <a:bodyPr/>
          <a:lstStyle/>
          <a:p>
            <a:fld id="{A4A541B3-CD79-0240-8A71-500DA69470F5}" type="slidenum">
              <a:rPr lang="en-US" smtClean="0"/>
              <a:pPr/>
              <a:t>‹#›</a:t>
            </a:fld>
            <a:endParaRPr lang="en-US"/>
          </a:p>
        </p:txBody>
      </p:sp>
    </p:spTree>
    <p:extLst>
      <p:ext uri="{BB962C8B-B14F-4D97-AF65-F5344CB8AC3E}">
        <p14:creationId xmlns:p14="http://schemas.microsoft.com/office/powerpoint/2010/main" val="119890248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10097888" y="6262566"/>
            <a:ext cx="972152"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2CE13EA-3496-B840-B02A-6E51BD176080}" type="datetime1">
              <a:rPr lang="en-US" smtClean="0"/>
              <a:pPr/>
              <a:t>6/22/2018</a:t>
            </a:fld>
            <a:endParaRPr lang="en-US" dirty="0"/>
          </a:p>
        </p:txBody>
      </p:sp>
      <p:sp>
        <p:nvSpPr>
          <p:cNvPr id="6" name="Slide Number Placeholder 5"/>
          <p:cNvSpPr>
            <a:spLocks noGrp="1"/>
          </p:cNvSpPr>
          <p:nvPr>
            <p:ph type="sldNum" sz="quarter" idx="4"/>
          </p:nvPr>
        </p:nvSpPr>
        <p:spPr>
          <a:xfrm>
            <a:off x="11070040" y="6262566"/>
            <a:ext cx="612006"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4A541B3-CD79-0240-8A71-500DA69470F5}" type="slidenum">
              <a:rPr lang="en-US" smtClean="0"/>
              <a:pPr/>
              <a:t>‹#›</a:t>
            </a:fld>
            <a:endParaRPr lang="en-US" dirty="0"/>
          </a:p>
        </p:txBody>
      </p:sp>
      <p:pic>
        <p:nvPicPr>
          <p:cNvPr id="5" name="Picture 4"/>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537606" y="6211727"/>
            <a:ext cx="1927298" cy="415964"/>
          </a:xfrm>
          <a:prstGeom prst="rect">
            <a:avLst/>
          </a:prstGeom>
        </p:spPr>
      </p:pic>
    </p:spTree>
    <p:extLst>
      <p:ext uri="{BB962C8B-B14F-4D97-AF65-F5344CB8AC3E}">
        <p14:creationId xmlns:p14="http://schemas.microsoft.com/office/powerpoint/2010/main" val="79800447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16.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hyperlink" Target="http://web.unep.org/chemicalsandwaste/global-mercury-partnership/coal-combustion/process-optimization-guidance" TargetMode="External"/><Relationship Id="rId5" Type="http://schemas.openxmlformats.org/officeDocument/2006/relationships/hyperlink" Target="http://web.unep.org/chemicalsandwaste/what-we-do/technology-and-metals/mercury/toolkit-identification-and-quantification-mercury-releases" TargetMode="External"/><Relationship Id="rId4" Type="http://schemas.openxmlformats.org/officeDocument/2006/relationships/hyperlink" Target="http://www.unep.org/PDF/PressReleases/GlobalMercuryAssessment2013.pdf" TargetMode="Externa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630936" y="493783"/>
            <a:ext cx="9554307" cy="1038746"/>
          </a:xfrm>
          <a:prstGeom prst="rect">
            <a:avLst/>
          </a:prstGeom>
          <a:noFill/>
        </p:spPr>
        <p:txBody>
          <a:bodyPr wrap="square" rtlCol="0">
            <a:spAutoFit/>
          </a:bodyPr>
          <a:lstStyle/>
          <a:p>
            <a:pPr>
              <a:lnSpc>
                <a:spcPct val="150000"/>
              </a:lnSpc>
            </a:pPr>
            <a:r>
              <a:rPr lang="en-US" sz="2300" dirty="0">
                <a:solidFill>
                  <a:schemeClr val="bg1"/>
                </a:solidFill>
                <a:latin typeface="+mj-lt"/>
              </a:rPr>
              <a:t>MINAMATA CONVENTION ON MERCURY:</a:t>
            </a:r>
            <a:br>
              <a:rPr lang="en-US" sz="2300" dirty="0">
                <a:solidFill>
                  <a:schemeClr val="bg1"/>
                </a:solidFill>
                <a:latin typeface="+mj-lt"/>
              </a:rPr>
            </a:br>
            <a:r>
              <a:rPr lang="en-US" dirty="0">
                <a:solidFill>
                  <a:schemeClr val="bg1"/>
                </a:solidFill>
              </a:rPr>
              <a:t>EMISSIONS AND RELEASES</a:t>
            </a:r>
          </a:p>
        </p:txBody>
      </p:sp>
      <p:sp>
        <p:nvSpPr>
          <p:cNvPr id="9" name="Rectangle 8"/>
          <p:cNvSpPr/>
          <p:nvPr/>
        </p:nvSpPr>
        <p:spPr>
          <a:xfrm>
            <a:off x="0" y="3216736"/>
            <a:ext cx="4828854" cy="1469273"/>
          </a:xfrm>
          <a:prstGeom prst="rect">
            <a:avLst/>
          </a:prstGeom>
          <a:solidFill>
            <a:schemeClr val="tx1">
              <a:alpha val="6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627457" y="3427637"/>
            <a:ext cx="4280909" cy="1077218"/>
          </a:xfrm>
          <a:prstGeom prst="rect">
            <a:avLst/>
          </a:prstGeom>
          <a:noFill/>
        </p:spPr>
        <p:txBody>
          <a:bodyPr wrap="square" rtlCol="0">
            <a:spAutoFit/>
          </a:bodyPr>
          <a:lstStyle/>
          <a:p>
            <a:r>
              <a:rPr lang="en-US" sz="1600" dirty="0">
                <a:solidFill>
                  <a:schemeClr val="bg1"/>
                </a:solidFill>
              </a:rPr>
              <a:t>Legal Assessment Training Module</a:t>
            </a:r>
            <a:br>
              <a:rPr lang="en-US" sz="1600" dirty="0">
                <a:solidFill>
                  <a:schemeClr val="bg1"/>
                </a:solidFill>
              </a:rPr>
            </a:br>
            <a:endParaRPr lang="en-US" sz="1600" dirty="0">
              <a:solidFill>
                <a:schemeClr val="bg1"/>
              </a:solidFill>
            </a:endParaRPr>
          </a:p>
          <a:p>
            <a:r>
              <a:rPr lang="en-US" sz="1600" dirty="0">
                <a:solidFill>
                  <a:schemeClr val="bg1"/>
                </a:solidFill>
              </a:rPr>
              <a:t>Natural Resources Defense Council</a:t>
            </a:r>
          </a:p>
          <a:p>
            <a:r>
              <a:rPr lang="en-US" sz="1600" dirty="0">
                <a:solidFill>
                  <a:schemeClr val="bg1"/>
                </a:solidFill>
              </a:rPr>
              <a:t>February 2017</a:t>
            </a:r>
          </a:p>
        </p:txBody>
      </p:sp>
    </p:spTree>
    <p:extLst>
      <p:ext uri="{BB962C8B-B14F-4D97-AF65-F5344CB8AC3E}">
        <p14:creationId xmlns:p14="http://schemas.microsoft.com/office/powerpoint/2010/main" val="15062158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a:blip r:embed="rId3"/>
          <a:stretch>
            <a:fillRect/>
          </a:stretch>
        </p:blipFill>
        <p:spPr>
          <a:xfrm>
            <a:off x="0" y="1246884"/>
            <a:ext cx="12162824" cy="4404436"/>
          </a:xfrm>
          <a:prstGeom prst="rect">
            <a:avLst/>
          </a:prstGeom>
        </p:spPr>
      </p:pic>
      <p:sp>
        <p:nvSpPr>
          <p:cNvPr id="5" name="Slide Number Placeholder 4"/>
          <p:cNvSpPr>
            <a:spLocks noGrp="1"/>
          </p:cNvSpPr>
          <p:nvPr>
            <p:ph type="sldNum" sz="quarter" idx="12"/>
          </p:nvPr>
        </p:nvSpPr>
        <p:spPr/>
        <p:txBody>
          <a:bodyPr/>
          <a:lstStyle/>
          <a:p>
            <a:fld id="{A4A541B3-CD79-0240-8A71-500DA69470F5}" type="slidenum">
              <a:rPr lang="en-US" smtClean="0"/>
              <a:pPr/>
              <a:t>10</a:t>
            </a:fld>
            <a:endParaRPr lang="en-US"/>
          </a:p>
        </p:txBody>
      </p:sp>
      <p:sp>
        <p:nvSpPr>
          <p:cNvPr id="9" name="Rectangle 8"/>
          <p:cNvSpPr/>
          <p:nvPr/>
        </p:nvSpPr>
        <p:spPr>
          <a:xfrm>
            <a:off x="9275628" y="183445"/>
            <a:ext cx="2916372" cy="6577474"/>
          </a:xfrm>
          <a:prstGeom prst="rect">
            <a:avLst/>
          </a:prstGeom>
          <a:solidFill>
            <a:schemeClr val="bg1">
              <a:lumMod val="9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 name="Title 1"/>
          <p:cNvSpPr>
            <a:spLocks noGrp="1"/>
          </p:cNvSpPr>
          <p:nvPr>
            <p:ph type="title"/>
          </p:nvPr>
        </p:nvSpPr>
        <p:spPr>
          <a:xfrm>
            <a:off x="554440" y="685800"/>
            <a:ext cx="8382522" cy="558800"/>
          </a:xfrm>
        </p:spPr>
        <p:txBody>
          <a:bodyPr/>
          <a:lstStyle/>
          <a:p>
            <a:r>
              <a:rPr lang="en-US" sz="2300" dirty="0">
                <a:solidFill>
                  <a:srgbClr val="00A6E8"/>
                </a:solidFill>
              </a:rPr>
              <a:t>REPORTING TO COP</a:t>
            </a:r>
            <a:endParaRPr lang="en-US" sz="2300" dirty="0">
              <a:solidFill>
                <a:srgbClr val="0C2146"/>
              </a:solidFill>
            </a:endParaRPr>
          </a:p>
        </p:txBody>
      </p:sp>
      <p:sp>
        <p:nvSpPr>
          <p:cNvPr id="13" name="Rectangle 12"/>
          <p:cNvSpPr/>
          <p:nvPr/>
        </p:nvSpPr>
        <p:spPr>
          <a:xfrm>
            <a:off x="-1" y="2095025"/>
            <a:ext cx="5291191" cy="2824833"/>
          </a:xfrm>
          <a:prstGeom prst="rect">
            <a:avLst/>
          </a:prstGeom>
          <a:solidFill>
            <a:schemeClr val="tx1">
              <a:alpha val="6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p:cNvSpPr txBox="1"/>
          <p:nvPr/>
        </p:nvSpPr>
        <p:spPr>
          <a:xfrm>
            <a:off x="554440" y="2264440"/>
            <a:ext cx="4623735" cy="2308324"/>
          </a:xfrm>
          <a:prstGeom prst="rect">
            <a:avLst/>
          </a:prstGeom>
          <a:noFill/>
        </p:spPr>
        <p:txBody>
          <a:bodyPr wrap="square" rtlCol="0">
            <a:spAutoFit/>
          </a:bodyPr>
          <a:lstStyle/>
          <a:p>
            <a:pPr marL="285750" indent="-285750">
              <a:lnSpc>
                <a:spcPct val="200000"/>
              </a:lnSpc>
              <a:buClr>
                <a:srgbClr val="00A6E8"/>
              </a:buClr>
              <a:buSzPct val="135000"/>
              <a:buFont typeface="Arial" charset="0"/>
              <a:buChar char="•"/>
            </a:pPr>
            <a:r>
              <a:rPr lang="en-US" dirty="0">
                <a:solidFill>
                  <a:schemeClr val="bg1"/>
                </a:solidFill>
              </a:rPr>
              <a:t>Source categories within country</a:t>
            </a:r>
          </a:p>
          <a:p>
            <a:pPr marL="285750" indent="-285750">
              <a:lnSpc>
                <a:spcPct val="200000"/>
              </a:lnSpc>
              <a:buClr>
                <a:srgbClr val="00A6E8"/>
              </a:buClr>
              <a:buSzPct val="135000"/>
              <a:buFont typeface="Arial" charset="0"/>
              <a:buChar char="•"/>
            </a:pPr>
            <a:r>
              <a:rPr lang="en-US" dirty="0">
                <a:solidFill>
                  <a:schemeClr val="bg1"/>
                </a:solidFill>
              </a:rPr>
              <a:t>Control measures chosen</a:t>
            </a:r>
          </a:p>
          <a:p>
            <a:pPr marL="285750" indent="-285750">
              <a:lnSpc>
                <a:spcPct val="200000"/>
              </a:lnSpc>
              <a:buClr>
                <a:srgbClr val="00A6E8"/>
              </a:buClr>
              <a:buSzPct val="135000"/>
              <a:buFont typeface="Arial" charset="0"/>
              <a:buChar char="•"/>
            </a:pPr>
            <a:r>
              <a:rPr lang="en-US" dirty="0">
                <a:solidFill>
                  <a:schemeClr val="bg1"/>
                </a:solidFill>
              </a:rPr>
              <a:t>Progress/effectiveness</a:t>
            </a:r>
          </a:p>
          <a:p>
            <a:pPr marL="285750" indent="-285750">
              <a:lnSpc>
                <a:spcPct val="200000"/>
              </a:lnSpc>
              <a:buClr>
                <a:srgbClr val="00A6E8"/>
              </a:buClr>
              <a:buSzPct val="135000"/>
              <a:buFont typeface="Arial" charset="0"/>
              <a:buChar char="•"/>
            </a:pPr>
            <a:r>
              <a:rPr lang="en-US" dirty="0">
                <a:solidFill>
                  <a:schemeClr val="bg1"/>
                </a:solidFill>
              </a:rPr>
              <a:t>Other details decided at COP 1</a:t>
            </a:r>
          </a:p>
        </p:txBody>
      </p:sp>
      <p:sp>
        <p:nvSpPr>
          <p:cNvPr id="11" name="TextBox 10"/>
          <p:cNvSpPr txBox="1"/>
          <p:nvPr/>
        </p:nvSpPr>
        <p:spPr>
          <a:xfrm>
            <a:off x="9369777" y="416309"/>
            <a:ext cx="3048000" cy="4616648"/>
          </a:xfrm>
          <a:prstGeom prst="rect">
            <a:avLst/>
          </a:prstGeom>
          <a:noFill/>
        </p:spPr>
        <p:txBody>
          <a:bodyPr wrap="square" rtlCol="0">
            <a:spAutoFit/>
          </a:bodyPr>
          <a:lstStyle/>
          <a:p>
            <a:pPr>
              <a:lnSpc>
                <a:spcPct val="140000"/>
              </a:lnSpc>
            </a:pPr>
            <a:r>
              <a:rPr lang="en-US" sz="1000" dirty="0">
                <a:solidFill>
                  <a:schemeClr val="tx1">
                    <a:lumMod val="65000"/>
                    <a:lumOff val="35000"/>
                  </a:schemeClr>
                </a:solidFill>
              </a:rPr>
              <a:t>ARTICLE 8 (AIR EMISSIONS)</a:t>
            </a:r>
          </a:p>
          <a:p>
            <a:pPr>
              <a:lnSpc>
                <a:spcPct val="140000"/>
              </a:lnSpc>
            </a:pPr>
            <a:r>
              <a:rPr lang="en-US" sz="1000" dirty="0">
                <a:solidFill>
                  <a:schemeClr val="tx1">
                    <a:lumMod val="65000"/>
                    <a:lumOff val="35000"/>
                  </a:schemeClr>
                </a:solidFill>
              </a:rPr>
              <a:t>    FIVE SOURCE CATEGORIES COVERED</a:t>
            </a:r>
          </a:p>
          <a:p>
            <a:pPr>
              <a:lnSpc>
                <a:spcPct val="140000"/>
              </a:lnSpc>
            </a:pPr>
            <a:r>
              <a:rPr lang="en-US" sz="1000" dirty="0">
                <a:solidFill>
                  <a:schemeClr val="tx1">
                    <a:lumMod val="65000"/>
                    <a:lumOff val="35000"/>
                  </a:schemeClr>
                </a:solidFill>
              </a:rPr>
              <a:t>        Waste Incineration Subcategories</a:t>
            </a:r>
          </a:p>
          <a:p>
            <a:pPr>
              <a:lnSpc>
                <a:spcPct val="140000"/>
              </a:lnSpc>
            </a:pPr>
            <a:r>
              <a:rPr lang="en-US" sz="1000" dirty="0">
                <a:solidFill>
                  <a:schemeClr val="tx1">
                    <a:lumMod val="65000"/>
                    <a:lumOff val="35000"/>
                  </a:schemeClr>
                </a:solidFill>
              </a:rPr>
              <a:t>        Non-Ferrous Metals</a:t>
            </a:r>
          </a:p>
          <a:p>
            <a:pPr>
              <a:lnSpc>
                <a:spcPct val="140000"/>
              </a:lnSpc>
            </a:pPr>
            <a:r>
              <a:rPr lang="en-US" sz="1000" dirty="0">
                <a:solidFill>
                  <a:schemeClr val="tx1">
                    <a:lumMod val="65000"/>
                    <a:lumOff val="35000"/>
                  </a:schemeClr>
                </a:solidFill>
              </a:rPr>
              <a:t>        “Relevant Sources” within Categories</a:t>
            </a:r>
          </a:p>
          <a:p>
            <a:pPr>
              <a:lnSpc>
                <a:spcPct val="140000"/>
              </a:lnSpc>
            </a:pPr>
            <a:r>
              <a:rPr lang="en-US" sz="1000" dirty="0">
                <a:solidFill>
                  <a:schemeClr val="tx1">
                    <a:lumMod val="65000"/>
                    <a:lumOff val="35000"/>
                  </a:schemeClr>
                </a:solidFill>
              </a:rPr>
              <a:t>        New Source Controls</a:t>
            </a:r>
          </a:p>
          <a:p>
            <a:pPr>
              <a:lnSpc>
                <a:spcPct val="140000"/>
              </a:lnSpc>
            </a:pPr>
            <a:r>
              <a:rPr lang="en-US" sz="1000" dirty="0">
                <a:solidFill>
                  <a:schemeClr val="tx1">
                    <a:lumMod val="65000"/>
                    <a:lumOff val="35000"/>
                  </a:schemeClr>
                </a:solidFill>
              </a:rPr>
              <a:t>        Existing Source Controls</a:t>
            </a:r>
          </a:p>
          <a:p>
            <a:pPr>
              <a:lnSpc>
                <a:spcPct val="140000"/>
              </a:lnSpc>
            </a:pPr>
            <a:r>
              <a:rPr lang="en-US" sz="1000" dirty="0">
                <a:solidFill>
                  <a:schemeClr val="tx1">
                    <a:lumMod val="65000"/>
                    <a:lumOff val="35000"/>
                  </a:schemeClr>
                </a:solidFill>
              </a:rPr>
              <a:t>        Inventories</a:t>
            </a:r>
          </a:p>
          <a:p>
            <a:pPr>
              <a:lnSpc>
                <a:spcPct val="140000"/>
              </a:lnSpc>
            </a:pPr>
            <a:r>
              <a:rPr lang="en-US" sz="1000" b="1" dirty="0">
                <a:solidFill>
                  <a:srgbClr val="00AFEE"/>
                </a:solidFill>
              </a:rPr>
              <a:t>        REPORTING TO COP</a:t>
            </a:r>
          </a:p>
          <a:p>
            <a:pPr>
              <a:lnSpc>
                <a:spcPct val="140000"/>
              </a:lnSpc>
            </a:pPr>
            <a:r>
              <a:rPr lang="en-US" sz="1000" dirty="0">
                <a:solidFill>
                  <a:schemeClr val="tx1">
                    <a:lumMod val="65000"/>
                    <a:lumOff val="35000"/>
                  </a:schemeClr>
                </a:solidFill>
              </a:rPr>
              <a:t>        SECTION ONE SUMMARY: EMISSIONS LEGAL</a:t>
            </a:r>
          </a:p>
          <a:p>
            <a:pPr>
              <a:lnSpc>
                <a:spcPct val="140000"/>
              </a:lnSpc>
            </a:pPr>
            <a:r>
              <a:rPr lang="en-US" sz="1000" dirty="0">
                <a:solidFill>
                  <a:schemeClr val="tx1">
                    <a:lumMod val="65000"/>
                    <a:lumOff val="35000"/>
                  </a:schemeClr>
                </a:solidFill>
              </a:rPr>
              <a:t>        OBLIGATIONS</a:t>
            </a:r>
          </a:p>
          <a:p>
            <a:pPr>
              <a:lnSpc>
                <a:spcPct val="140000"/>
              </a:lnSpc>
            </a:pPr>
            <a:r>
              <a:rPr lang="en-US" sz="1000" dirty="0">
                <a:solidFill>
                  <a:schemeClr val="tx1">
                    <a:lumMod val="65000"/>
                    <a:lumOff val="35000"/>
                  </a:schemeClr>
                </a:solidFill>
              </a:rPr>
              <a:t>        Preparation/Implementation Considerations</a:t>
            </a:r>
          </a:p>
          <a:p>
            <a:pPr>
              <a:lnSpc>
                <a:spcPct val="140000"/>
              </a:lnSpc>
            </a:pPr>
            <a:r>
              <a:rPr lang="en-US" sz="1000" dirty="0">
                <a:solidFill>
                  <a:schemeClr val="tx1">
                    <a:lumMod val="65000"/>
                    <a:lumOff val="35000"/>
                  </a:schemeClr>
                </a:solidFill>
              </a:rPr>
              <a:t>ARTICLE 9 (RELEASES TO LAND AND WATER)</a:t>
            </a:r>
          </a:p>
          <a:p>
            <a:pPr>
              <a:lnSpc>
                <a:spcPct val="140000"/>
              </a:lnSpc>
            </a:pPr>
            <a:r>
              <a:rPr lang="en-US" sz="1000" dirty="0">
                <a:solidFill>
                  <a:schemeClr val="tx1">
                    <a:lumMod val="65000"/>
                    <a:lumOff val="35000"/>
                  </a:schemeClr>
                </a:solidFill>
              </a:rPr>
              <a:t>    RELEASES TO LAND AND WATER</a:t>
            </a:r>
          </a:p>
          <a:p>
            <a:pPr>
              <a:lnSpc>
                <a:spcPct val="140000"/>
              </a:lnSpc>
            </a:pPr>
            <a:r>
              <a:rPr lang="en-US" sz="1000" dirty="0">
                <a:solidFill>
                  <a:schemeClr val="tx1">
                    <a:lumMod val="65000"/>
                    <a:lumOff val="35000"/>
                  </a:schemeClr>
                </a:solidFill>
              </a:rPr>
              <a:t>        Release Controls</a:t>
            </a:r>
          </a:p>
          <a:p>
            <a:pPr>
              <a:lnSpc>
                <a:spcPct val="140000"/>
              </a:lnSpc>
            </a:pPr>
            <a:r>
              <a:rPr lang="en-US" sz="1000" dirty="0">
                <a:solidFill>
                  <a:schemeClr val="tx1">
                    <a:lumMod val="65000"/>
                    <a:lumOff val="35000"/>
                  </a:schemeClr>
                </a:solidFill>
              </a:rPr>
              <a:t>        Inventories</a:t>
            </a:r>
          </a:p>
          <a:p>
            <a:pPr>
              <a:lnSpc>
                <a:spcPct val="140000"/>
              </a:lnSpc>
            </a:pPr>
            <a:r>
              <a:rPr lang="en-US" sz="1000" dirty="0">
                <a:solidFill>
                  <a:schemeClr val="tx1">
                    <a:lumMod val="65000"/>
                    <a:lumOff val="35000"/>
                  </a:schemeClr>
                </a:solidFill>
              </a:rPr>
              <a:t>        Reporting to COP</a:t>
            </a:r>
          </a:p>
          <a:p>
            <a:pPr>
              <a:lnSpc>
                <a:spcPct val="140000"/>
              </a:lnSpc>
            </a:pPr>
            <a:r>
              <a:rPr lang="en-US" sz="1000" dirty="0">
                <a:solidFill>
                  <a:schemeClr val="tx1">
                    <a:lumMod val="65000"/>
                    <a:lumOff val="35000"/>
                  </a:schemeClr>
                </a:solidFill>
              </a:rPr>
              <a:t>        SECTION TWO SUMMARY: RELEASES LEGAL</a:t>
            </a:r>
          </a:p>
          <a:p>
            <a:pPr>
              <a:lnSpc>
                <a:spcPct val="140000"/>
              </a:lnSpc>
            </a:pPr>
            <a:r>
              <a:rPr lang="en-US" sz="1000" dirty="0">
                <a:solidFill>
                  <a:schemeClr val="tx1">
                    <a:lumMod val="65000"/>
                    <a:lumOff val="35000"/>
                  </a:schemeClr>
                </a:solidFill>
              </a:rPr>
              <a:t>        OBLIGATIONS</a:t>
            </a:r>
          </a:p>
          <a:p>
            <a:pPr>
              <a:lnSpc>
                <a:spcPct val="140000"/>
              </a:lnSpc>
            </a:pPr>
            <a:r>
              <a:rPr lang="en-US" sz="1000" dirty="0">
                <a:solidFill>
                  <a:schemeClr val="tx1">
                    <a:lumMod val="65000"/>
                    <a:lumOff val="35000"/>
                  </a:schemeClr>
                </a:solidFill>
              </a:rPr>
              <a:t>        Preparation/Implementation Considerations</a:t>
            </a:r>
          </a:p>
          <a:p>
            <a:pPr>
              <a:lnSpc>
                <a:spcPct val="140000"/>
              </a:lnSpc>
            </a:pPr>
            <a:r>
              <a:rPr lang="en-US" sz="1000" dirty="0">
                <a:solidFill>
                  <a:schemeClr val="tx1">
                    <a:lumMod val="65000"/>
                    <a:lumOff val="35000"/>
                  </a:schemeClr>
                </a:solidFill>
              </a:rPr>
              <a:t>RESOURCES</a:t>
            </a:r>
          </a:p>
        </p:txBody>
      </p:sp>
      <p:sp>
        <p:nvSpPr>
          <p:cNvPr id="16" name="Right Arrow Callout 15"/>
          <p:cNvSpPr/>
          <p:nvPr/>
        </p:nvSpPr>
        <p:spPr>
          <a:xfrm>
            <a:off x="9162739" y="2136014"/>
            <a:ext cx="252173" cy="282326"/>
          </a:xfrm>
          <a:prstGeom prst="rightArrowCallout">
            <a:avLst/>
          </a:prstGeom>
          <a:solidFill>
            <a:srgbClr val="00AFEE"/>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654370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A4A541B3-CD79-0240-8A71-500DA69470F5}" type="slidenum">
              <a:rPr lang="en-US" smtClean="0"/>
              <a:pPr/>
              <a:t>11</a:t>
            </a:fld>
            <a:endParaRPr lang="en-US"/>
          </a:p>
        </p:txBody>
      </p:sp>
      <p:sp>
        <p:nvSpPr>
          <p:cNvPr id="9" name="Rectangle 8"/>
          <p:cNvSpPr/>
          <p:nvPr/>
        </p:nvSpPr>
        <p:spPr>
          <a:xfrm>
            <a:off x="9275628" y="183445"/>
            <a:ext cx="2916372" cy="6577474"/>
          </a:xfrm>
          <a:prstGeom prst="rect">
            <a:avLst/>
          </a:prstGeom>
          <a:solidFill>
            <a:schemeClr val="bg1">
              <a:lumMod val="9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TextBox 12"/>
          <p:cNvSpPr txBox="1"/>
          <p:nvPr/>
        </p:nvSpPr>
        <p:spPr>
          <a:xfrm>
            <a:off x="2142562" y="2470999"/>
            <a:ext cx="9873671" cy="2585323"/>
          </a:xfrm>
          <a:prstGeom prst="rect">
            <a:avLst/>
          </a:prstGeom>
          <a:noFill/>
        </p:spPr>
        <p:txBody>
          <a:bodyPr wrap="square" rtlCol="0">
            <a:spAutoFit/>
          </a:bodyPr>
          <a:lstStyle/>
          <a:p>
            <a:pPr>
              <a:lnSpc>
                <a:spcPct val="150000"/>
              </a:lnSpc>
              <a:buClr>
                <a:srgbClr val="00A6E8"/>
              </a:buClr>
              <a:buSzPct val="135000"/>
            </a:pPr>
            <a:r>
              <a:rPr lang="en-US" dirty="0">
                <a:solidFill>
                  <a:srgbClr val="0C2146"/>
                </a:solidFill>
              </a:rPr>
              <a:t>BAT/BEP or associated ELVs for new facilities</a:t>
            </a:r>
            <a:br>
              <a:rPr lang="en-US" dirty="0">
                <a:solidFill>
                  <a:srgbClr val="0C2146"/>
                </a:solidFill>
              </a:rPr>
            </a:br>
            <a:endParaRPr lang="en-US" dirty="0">
              <a:solidFill>
                <a:srgbClr val="0C2146"/>
              </a:solidFill>
            </a:endParaRPr>
          </a:p>
          <a:p>
            <a:pPr>
              <a:lnSpc>
                <a:spcPct val="150000"/>
              </a:lnSpc>
              <a:buClr>
                <a:srgbClr val="00A6E8"/>
              </a:buClr>
              <a:buSzPct val="135000"/>
            </a:pPr>
            <a:r>
              <a:rPr lang="en-US" dirty="0">
                <a:solidFill>
                  <a:srgbClr val="0C2146"/>
                </a:solidFill>
              </a:rPr>
              <a:t>Measure(s) selected to control/reduce mercury emissions </a:t>
            </a:r>
            <a:br>
              <a:rPr lang="en-US" dirty="0">
                <a:solidFill>
                  <a:srgbClr val="0C2146"/>
                </a:solidFill>
              </a:rPr>
            </a:br>
            <a:r>
              <a:rPr lang="en-US" dirty="0">
                <a:solidFill>
                  <a:srgbClr val="0C2146"/>
                </a:solidFill>
              </a:rPr>
              <a:t>from existing sources</a:t>
            </a:r>
            <a:br>
              <a:rPr lang="en-US" dirty="0">
                <a:solidFill>
                  <a:srgbClr val="0C2146"/>
                </a:solidFill>
              </a:rPr>
            </a:br>
            <a:endParaRPr lang="en-US" dirty="0">
              <a:solidFill>
                <a:srgbClr val="0C2146"/>
              </a:solidFill>
            </a:endParaRPr>
          </a:p>
          <a:p>
            <a:pPr>
              <a:lnSpc>
                <a:spcPct val="150000"/>
              </a:lnSpc>
              <a:buClr>
                <a:srgbClr val="00A6E8"/>
              </a:buClr>
              <a:buSzPct val="135000"/>
            </a:pPr>
            <a:r>
              <a:rPr lang="en-US" dirty="0">
                <a:solidFill>
                  <a:srgbClr val="0C2146"/>
                </a:solidFill>
              </a:rPr>
              <a:t>Establish/maintain a mercury emissions inventory</a:t>
            </a:r>
          </a:p>
        </p:txBody>
      </p:sp>
      <p:sp>
        <p:nvSpPr>
          <p:cNvPr id="17" name="Rectangle 16"/>
          <p:cNvSpPr/>
          <p:nvPr/>
        </p:nvSpPr>
        <p:spPr>
          <a:xfrm>
            <a:off x="1474269" y="2410868"/>
            <a:ext cx="641522" cy="717184"/>
          </a:xfrm>
          <a:prstGeom prst="rect">
            <a:avLst/>
          </a:prstGeom>
        </p:spPr>
        <p:txBody>
          <a:bodyPr wrap="none">
            <a:spAutoFit/>
          </a:bodyPr>
          <a:lstStyle/>
          <a:p>
            <a:pPr>
              <a:lnSpc>
                <a:spcPct val="110000"/>
              </a:lnSpc>
            </a:pPr>
            <a:r>
              <a:rPr lang="en-US" sz="4000" dirty="0">
                <a:solidFill>
                  <a:schemeClr val="accent2"/>
                </a:solidFill>
                <a:latin typeface="Wingdings"/>
                <a:ea typeface="Wingdings"/>
                <a:cs typeface="Wingdings"/>
              </a:rPr>
              <a:t></a:t>
            </a:r>
          </a:p>
        </p:txBody>
      </p:sp>
      <p:sp>
        <p:nvSpPr>
          <p:cNvPr id="19" name="Oval 18"/>
          <p:cNvSpPr/>
          <p:nvPr/>
        </p:nvSpPr>
        <p:spPr>
          <a:xfrm>
            <a:off x="392785" y="183446"/>
            <a:ext cx="1749778" cy="1749778"/>
          </a:xfrm>
          <a:prstGeom prst="ellipse">
            <a:avLst/>
          </a:prstGeom>
          <a:solidFill>
            <a:srgbClr val="0C2146"/>
          </a:solidFill>
          <a:ln w="76200">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313F60"/>
              </a:solidFill>
            </a:endParaRPr>
          </a:p>
        </p:txBody>
      </p:sp>
      <p:pic>
        <p:nvPicPr>
          <p:cNvPr id="20" name="Picture 19" descr="Clipboard.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9675" y="381002"/>
            <a:ext cx="1017684" cy="1317002"/>
          </a:xfrm>
          <a:prstGeom prst="rect">
            <a:avLst/>
          </a:prstGeom>
        </p:spPr>
      </p:pic>
      <p:sp>
        <p:nvSpPr>
          <p:cNvPr id="21" name="Title 1"/>
          <p:cNvSpPr>
            <a:spLocks noGrp="1"/>
          </p:cNvSpPr>
          <p:nvPr>
            <p:ph type="title"/>
          </p:nvPr>
        </p:nvSpPr>
        <p:spPr>
          <a:xfrm>
            <a:off x="2467115" y="685800"/>
            <a:ext cx="9892262" cy="711958"/>
          </a:xfrm>
        </p:spPr>
        <p:txBody>
          <a:bodyPr/>
          <a:lstStyle/>
          <a:p>
            <a:r>
              <a:rPr lang="en-US" sz="2300" dirty="0">
                <a:solidFill>
                  <a:schemeClr val="bg1"/>
                </a:solidFill>
              </a:rPr>
              <a:t>SECTION ONE SUMMARY:</a:t>
            </a:r>
            <a:br>
              <a:rPr lang="en-US" sz="2300" dirty="0">
                <a:solidFill>
                  <a:schemeClr val="bg1"/>
                </a:solidFill>
              </a:rPr>
            </a:br>
            <a:r>
              <a:rPr lang="en-US" sz="2300" dirty="0">
                <a:solidFill>
                  <a:schemeClr val="bg1"/>
                </a:solidFill>
              </a:rPr>
              <a:t>EMISSIONS LEGAL OBLIGATIONS</a:t>
            </a:r>
          </a:p>
        </p:txBody>
      </p:sp>
      <p:sp>
        <p:nvSpPr>
          <p:cNvPr id="22" name="Rectangle 21"/>
          <p:cNvSpPr/>
          <p:nvPr/>
        </p:nvSpPr>
        <p:spPr>
          <a:xfrm>
            <a:off x="1474269" y="3401897"/>
            <a:ext cx="641522" cy="717184"/>
          </a:xfrm>
          <a:prstGeom prst="rect">
            <a:avLst/>
          </a:prstGeom>
        </p:spPr>
        <p:txBody>
          <a:bodyPr wrap="none">
            <a:spAutoFit/>
          </a:bodyPr>
          <a:lstStyle/>
          <a:p>
            <a:pPr>
              <a:lnSpc>
                <a:spcPct val="110000"/>
              </a:lnSpc>
            </a:pPr>
            <a:r>
              <a:rPr lang="en-US" sz="4000">
                <a:solidFill>
                  <a:schemeClr val="accent2"/>
                </a:solidFill>
                <a:latin typeface="Wingdings"/>
                <a:ea typeface="Wingdings"/>
                <a:cs typeface="Wingdings"/>
              </a:rPr>
              <a:t></a:t>
            </a:r>
            <a:endParaRPr lang="en-US" sz="4000" dirty="0">
              <a:solidFill>
                <a:schemeClr val="accent2"/>
              </a:solidFill>
              <a:latin typeface="Wingdings"/>
              <a:ea typeface="Wingdings"/>
              <a:cs typeface="Wingdings"/>
            </a:endParaRPr>
          </a:p>
        </p:txBody>
      </p:sp>
      <p:sp>
        <p:nvSpPr>
          <p:cNvPr id="23" name="Rectangle 22"/>
          <p:cNvSpPr/>
          <p:nvPr/>
        </p:nvSpPr>
        <p:spPr>
          <a:xfrm>
            <a:off x="1474269" y="4392925"/>
            <a:ext cx="641522" cy="717184"/>
          </a:xfrm>
          <a:prstGeom prst="rect">
            <a:avLst/>
          </a:prstGeom>
        </p:spPr>
        <p:txBody>
          <a:bodyPr wrap="none">
            <a:spAutoFit/>
          </a:bodyPr>
          <a:lstStyle/>
          <a:p>
            <a:pPr>
              <a:lnSpc>
                <a:spcPct val="110000"/>
              </a:lnSpc>
            </a:pPr>
            <a:r>
              <a:rPr lang="en-US" sz="4000">
                <a:solidFill>
                  <a:schemeClr val="accent2"/>
                </a:solidFill>
                <a:latin typeface="Wingdings"/>
                <a:ea typeface="Wingdings"/>
                <a:cs typeface="Wingdings"/>
              </a:rPr>
              <a:t></a:t>
            </a:r>
            <a:endParaRPr lang="en-US" sz="4000" dirty="0">
              <a:solidFill>
                <a:schemeClr val="accent2"/>
              </a:solidFill>
              <a:latin typeface="Wingdings"/>
              <a:ea typeface="Wingdings"/>
              <a:cs typeface="Wingdings"/>
            </a:endParaRPr>
          </a:p>
        </p:txBody>
      </p:sp>
      <p:sp>
        <p:nvSpPr>
          <p:cNvPr id="15" name="TextBox 14"/>
          <p:cNvSpPr txBox="1"/>
          <p:nvPr/>
        </p:nvSpPr>
        <p:spPr>
          <a:xfrm>
            <a:off x="9369777" y="416309"/>
            <a:ext cx="3048000" cy="4616648"/>
          </a:xfrm>
          <a:prstGeom prst="rect">
            <a:avLst/>
          </a:prstGeom>
          <a:noFill/>
        </p:spPr>
        <p:txBody>
          <a:bodyPr wrap="square" rtlCol="0">
            <a:spAutoFit/>
          </a:bodyPr>
          <a:lstStyle/>
          <a:p>
            <a:pPr>
              <a:lnSpc>
                <a:spcPct val="140000"/>
              </a:lnSpc>
            </a:pPr>
            <a:r>
              <a:rPr lang="en-US" sz="1000" dirty="0">
                <a:solidFill>
                  <a:schemeClr val="tx1">
                    <a:lumMod val="65000"/>
                    <a:lumOff val="35000"/>
                  </a:schemeClr>
                </a:solidFill>
              </a:rPr>
              <a:t>ARTICLE 8 (AIR EMISSIONS)</a:t>
            </a:r>
          </a:p>
          <a:p>
            <a:pPr>
              <a:lnSpc>
                <a:spcPct val="140000"/>
              </a:lnSpc>
            </a:pPr>
            <a:r>
              <a:rPr lang="en-US" sz="1000" dirty="0">
                <a:solidFill>
                  <a:schemeClr val="tx1">
                    <a:lumMod val="65000"/>
                    <a:lumOff val="35000"/>
                  </a:schemeClr>
                </a:solidFill>
              </a:rPr>
              <a:t>    FIVE SOURCE CATEGORIES COVERED</a:t>
            </a:r>
          </a:p>
          <a:p>
            <a:pPr>
              <a:lnSpc>
                <a:spcPct val="140000"/>
              </a:lnSpc>
            </a:pPr>
            <a:r>
              <a:rPr lang="en-US" sz="1000" dirty="0">
                <a:solidFill>
                  <a:schemeClr val="tx1">
                    <a:lumMod val="65000"/>
                    <a:lumOff val="35000"/>
                  </a:schemeClr>
                </a:solidFill>
              </a:rPr>
              <a:t>        Waste Incineration Subcategories</a:t>
            </a:r>
          </a:p>
          <a:p>
            <a:pPr>
              <a:lnSpc>
                <a:spcPct val="140000"/>
              </a:lnSpc>
            </a:pPr>
            <a:r>
              <a:rPr lang="en-US" sz="1000" dirty="0">
                <a:solidFill>
                  <a:schemeClr val="tx1">
                    <a:lumMod val="65000"/>
                    <a:lumOff val="35000"/>
                  </a:schemeClr>
                </a:solidFill>
              </a:rPr>
              <a:t>        Non-Ferrous Metals</a:t>
            </a:r>
          </a:p>
          <a:p>
            <a:pPr>
              <a:lnSpc>
                <a:spcPct val="140000"/>
              </a:lnSpc>
            </a:pPr>
            <a:r>
              <a:rPr lang="en-US" sz="1000" dirty="0">
                <a:solidFill>
                  <a:schemeClr val="tx1">
                    <a:lumMod val="65000"/>
                    <a:lumOff val="35000"/>
                  </a:schemeClr>
                </a:solidFill>
              </a:rPr>
              <a:t>        “Relevant Sources” within Categories</a:t>
            </a:r>
          </a:p>
          <a:p>
            <a:pPr>
              <a:lnSpc>
                <a:spcPct val="140000"/>
              </a:lnSpc>
            </a:pPr>
            <a:r>
              <a:rPr lang="en-US" sz="1000" dirty="0">
                <a:solidFill>
                  <a:schemeClr val="tx1">
                    <a:lumMod val="65000"/>
                    <a:lumOff val="35000"/>
                  </a:schemeClr>
                </a:solidFill>
              </a:rPr>
              <a:t>        New Source Controls</a:t>
            </a:r>
          </a:p>
          <a:p>
            <a:pPr>
              <a:lnSpc>
                <a:spcPct val="140000"/>
              </a:lnSpc>
            </a:pPr>
            <a:r>
              <a:rPr lang="en-US" sz="1000" dirty="0">
                <a:solidFill>
                  <a:schemeClr val="tx1">
                    <a:lumMod val="65000"/>
                    <a:lumOff val="35000"/>
                  </a:schemeClr>
                </a:solidFill>
              </a:rPr>
              <a:t>        Existing Source Controls</a:t>
            </a:r>
          </a:p>
          <a:p>
            <a:pPr>
              <a:lnSpc>
                <a:spcPct val="140000"/>
              </a:lnSpc>
            </a:pPr>
            <a:r>
              <a:rPr lang="en-US" sz="1000" dirty="0">
                <a:solidFill>
                  <a:schemeClr val="tx1">
                    <a:lumMod val="65000"/>
                    <a:lumOff val="35000"/>
                  </a:schemeClr>
                </a:solidFill>
              </a:rPr>
              <a:t>        Inventories</a:t>
            </a:r>
          </a:p>
          <a:p>
            <a:pPr>
              <a:lnSpc>
                <a:spcPct val="140000"/>
              </a:lnSpc>
            </a:pPr>
            <a:r>
              <a:rPr lang="en-US" sz="1000" dirty="0">
                <a:solidFill>
                  <a:schemeClr val="tx1">
                    <a:lumMod val="65000"/>
                    <a:lumOff val="35000"/>
                  </a:schemeClr>
                </a:solidFill>
              </a:rPr>
              <a:t>        Reporting to COP</a:t>
            </a:r>
          </a:p>
          <a:p>
            <a:pPr>
              <a:lnSpc>
                <a:spcPct val="140000"/>
              </a:lnSpc>
            </a:pPr>
            <a:r>
              <a:rPr lang="en-US" sz="1000" b="1" dirty="0">
                <a:solidFill>
                  <a:srgbClr val="00AFEE"/>
                </a:solidFill>
              </a:rPr>
              <a:t>        SECTION ONE SUMMARY: EMISSIONS LEGAL</a:t>
            </a:r>
          </a:p>
          <a:p>
            <a:pPr>
              <a:lnSpc>
                <a:spcPct val="140000"/>
              </a:lnSpc>
            </a:pPr>
            <a:r>
              <a:rPr lang="en-US" sz="1000" b="1" dirty="0">
                <a:solidFill>
                  <a:srgbClr val="00AFEE"/>
                </a:solidFill>
              </a:rPr>
              <a:t>        OBLIGATIONS</a:t>
            </a:r>
          </a:p>
          <a:p>
            <a:pPr>
              <a:lnSpc>
                <a:spcPct val="140000"/>
              </a:lnSpc>
            </a:pPr>
            <a:r>
              <a:rPr lang="en-US" sz="1000" dirty="0">
                <a:solidFill>
                  <a:schemeClr val="tx1">
                    <a:lumMod val="65000"/>
                    <a:lumOff val="35000"/>
                  </a:schemeClr>
                </a:solidFill>
              </a:rPr>
              <a:t>        Preparation/Implementation Considerations</a:t>
            </a:r>
          </a:p>
          <a:p>
            <a:pPr>
              <a:lnSpc>
                <a:spcPct val="140000"/>
              </a:lnSpc>
            </a:pPr>
            <a:r>
              <a:rPr lang="en-US" sz="1000" dirty="0">
                <a:solidFill>
                  <a:schemeClr val="tx1">
                    <a:lumMod val="65000"/>
                    <a:lumOff val="35000"/>
                  </a:schemeClr>
                </a:solidFill>
              </a:rPr>
              <a:t>ARTICLE 9 (RELEASES TO LAND AND WATER)</a:t>
            </a:r>
          </a:p>
          <a:p>
            <a:pPr>
              <a:lnSpc>
                <a:spcPct val="140000"/>
              </a:lnSpc>
            </a:pPr>
            <a:r>
              <a:rPr lang="en-US" sz="1000" dirty="0">
                <a:solidFill>
                  <a:schemeClr val="tx1">
                    <a:lumMod val="65000"/>
                    <a:lumOff val="35000"/>
                  </a:schemeClr>
                </a:solidFill>
              </a:rPr>
              <a:t>    RELEASES TO LAND AND WATER</a:t>
            </a:r>
          </a:p>
          <a:p>
            <a:pPr>
              <a:lnSpc>
                <a:spcPct val="140000"/>
              </a:lnSpc>
            </a:pPr>
            <a:r>
              <a:rPr lang="en-US" sz="1000" dirty="0">
                <a:solidFill>
                  <a:schemeClr val="tx1">
                    <a:lumMod val="65000"/>
                    <a:lumOff val="35000"/>
                  </a:schemeClr>
                </a:solidFill>
              </a:rPr>
              <a:t>        Release Controls</a:t>
            </a:r>
          </a:p>
          <a:p>
            <a:pPr>
              <a:lnSpc>
                <a:spcPct val="140000"/>
              </a:lnSpc>
            </a:pPr>
            <a:r>
              <a:rPr lang="en-US" sz="1000" dirty="0">
                <a:solidFill>
                  <a:schemeClr val="tx1">
                    <a:lumMod val="65000"/>
                    <a:lumOff val="35000"/>
                  </a:schemeClr>
                </a:solidFill>
              </a:rPr>
              <a:t>        Inventories</a:t>
            </a:r>
          </a:p>
          <a:p>
            <a:pPr>
              <a:lnSpc>
                <a:spcPct val="140000"/>
              </a:lnSpc>
            </a:pPr>
            <a:r>
              <a:rPr lang="en-US" sz="1000" dirty="0">
                <a:solidFill>
                  <a:schemeClr val="tx1">
                    <a:lumMod val="65000"/>
                    <a:lumOff val="35000"/>
                  </a:schemeClr>
                </a:solidFill>
              </a:rPr>
              <a:t>        Reporting to COP</a:t>
            </a:r>
          </a:p>
          <a:p>
            <a:pPr>
              <a:lnSpc>
                <a:spcPct val="140000"/>
              </a:lnSpc>
            </a:pPr>
            <a:r>
              <a:rPr lang="en-US" sz="1000" dirty="0">
                <a:solidFill>
                  <a:schemeClr val="tx1">
                    <a:lumMod val="65000"/>
                    <a:lumOff val="35000"/>
                  </a:schemeClr>
                </a:solidFill>
              </a:rPr>
              <a:t>        SECTION TWO SUMMARY: RELEASES LEGAL</a:t>
            </a:r>
          </a:p>
          <a:p>
            <a:pPr>
              <a:lnSpc>
                <a:spcPct val="140000"/>
              </a:lnSpc>
            </a:pPr>
            <a:r>
              <a:rPr lang="en-US" sz="1000" dirty="0">
                <a:solidFill>
                  <a:schemeClr val="tx1">
                    <a:lumMod val="65000"/>
                    <a:lumOff val="35000"/>
                  </a:schemeClr>
                </a:solidFill>
              </a:rPr>
              <a:t>        OBLIGATIONS</a:t>
            </a:r>
          </a:p>
          <a:p>
            <a:pPr>
              <a:lnSpc>
                <a:spcPct val="140000"/>
              </a:lnSpc>
            </a:pPr>
            <a:r>
              <a:rPr lang="en-US" sz="1000" dirty="0">
                <a:solidFill>
                  <a:schemeClr val="tx1">
                    <a:lumMod val="65000"/>
                    <a:lumOff val="35000"/>
                  </a:schemeClr>
                </a:solidFill>
              </a:rPr>
              <a:t>        Preparation/Implementation Considerations</a:t>
            </a:r>
          </a:p>
          <a:p>
            <a:pPr>
              <a:lnSpc>
                <a:spcPct val="140000"/>
              </a:lnSpc>
            </a:pPr>
            <a:r>
              <a:rPr lang="en-US" sz="1000" dirty="0">
                <a:solidFill>
                  <a:schemeClr val="tx1">
                    <a:lumMod val="65000"/>
                    <a:lumOff val="35000"/>
                  </a:schemeClr>
                </a:solidFill>
              </a:rPr>
              <a:t>RESOURCES</a:t>
            </a:r>
          </a:p>
        </p:txBody>
      </p:sp>
      <p:sp>
        <p:nvSpPr>
          <p:cNvPr id="16" name="Right Arrow Callout 15"/>
          <p:cNvSpPr/>
          <p:nvPr/>
        </p:nvSpPr>
        <p:spPr>
          <a:xfrm>
            <a:off x="9162739" y="2351914"/>
            <a:ext cx="252173" cy="282326"/>
          </a:xfrm>
          <a:prstGeom prst="rightArrowCallout">
            <a:avLst/>
          </a:prstGeom>
          <a:solidFill>
            <a:srgbClr val="00AFEE"/>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73992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A4A541B3-CD79-0240-8A71-500DA69470F5}" type="slidenum">
              <a:rPr lang="en-US" smtClean="0"/>
              <a:pPr/>
              <a:t>12</a:t>
            </a:fld>
            <a:endParaRPr lang="en-US"/>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59" y="1246205"/>
            <a:ext cx="12181449" cy="4405796"/>
          </a:xfrm>
          <a:prstGeom prst="rect">
            <a:avLst/>
          </a:prstGeom>
        </p:spPr>
      </p:pic>
      <p:sp>
        <p:nvSpPr>
          <p:cNvPr id="9" name="Rectangle 8"/>
          <p:cNvSpPr/>
          <p:nvPr/>
        </p:nvSpPr>
        <p:spPr>
          <a:xfrm>
            <a:off x="9275628" y="183445"/>
            <a:ext cx="2916372" cy="6577474"/>
          </a:xfrm>
          <a:prstGeom prst="rect">
            <a:avLst/>
          </a:prstGeom>
          <a:solidFill>
            <a:schemeClr val="bg1">
              <a:lumMod val="9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Right Arrow Callout 11"/>
          <p:cNvSpPr/>
          <p:nvPr/>
        </p:nvSpPr>
        <p:spPr>
          <a:xfrm>
            <a:off x="9162739" y="2781555"/>
            <a:ext cx="252173" cy="282326"/>
          </a:xfrm>
          <a:prstGeom prst="rightArrowCallout">
            <a:avLst/>
          </a:prstGeom>
          <a:solidFill>
            <a:srgbClr val="00AFEE"/>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 name="Title 1"/>
          <p:cNvSpPr>
            <a:spLocks noGrp="1"/>
          </p:cNvSpPr>
          <p:nvPr>
            <p:ph type="title"/>
          </p:nvPr>
        </p:nvSpPr>
        <p:spPr>
          <a:xfrm>
            <a:off x="554440" y="685800"/>
            <a:ext cx="8382522" cy="558800"/>
          </a:xfrm>
        </p:spPr>
        <p:txBody>
          <a:bodyPr/>
          <a:lstStyle/>
          <a:p>
            <a:r>
              <a:rPr lang="en-US" sz="2300" dirty="0">
                <a:solidFill>
                  <a:srgbClr val="00A6E8"/>
                </a:solidFill>
              </a:rPr>
              <a:t>PREPARATION/IMPLEMENTATION CONSIDERATIONS</a:t>
            </a:r>
            <a:endParaRPr lang="en-US" sz="2300" dirty="0">
              <a:solidFill>
                <a:srgbClr val="0C2146"/>
              </a:solidFill>
            </a:endParaRPr>
          </a:p>
        </p:txBody>
      </p:sp>
      <p:sp>
        <p:nvSpPr>
          <p:cNvPr id="13" name="Rectangle 12"/>
          <p:cNvSpPr/>
          <p:nvPr/>
        </p:nvSpPr>
        <p:spPr>
          <a:xfrm>
            <a:off x="-1" y="2497746"/>
            <a:ext cx="5291191" cy="1928566"/>
          </a:xfrm>
          <a:prstGeom prst="rect">
            <a:avLst/>
          </a:prstGeom>
          <a:solidFill>
            <a:schemeClr val="tx1">
              <a:alpha val="6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p:cNvSpPr txBox="1"/>
          <p:nvPr/>
        </p:nvSpPr>
        <p:spPr>
          <a:xfrm>
            <a:off x="554440" y="2538760"/>
            <a:ext cx="4623735" cy="1676741"/>
          </a:xfrm>
          <a:prstGeom prst="rect">
            <a:avLst/>
          </a:prstGeom>
          <a:noFill/>
        </p:spPr>
        <p:txBody>
          <a:bodyPr wrap="square" rtlCol="0">
            <a:spAutoFit/>
          </a:bodyPr>
          <a:lstStyle/>
          <a:p>
            <a:pPr marL="285750" indent="-285750">
              <a:lnSpc>
                <a:spcPct val="200000"/>
              </a:lnSpc>
              <a:buClr>
                <a:srgbClr val="00A6E8"/>
              </a:buClr>
              <a:buSzPct val="135000"/>
              <a:buFont typeface="Arial" charset="0"/>
              <a:buChar char="•"/>
            </a:pPr>
            <a:r>
              <a:rPr lang="en-US" dirty="0">
                <a:solidFill>
                  <a:schemeClr val="bg1"/>
                </a:solidFill>
              </a:rPr>
              <a:t>“Relevant sources”</a:t>
            </a:r>
          </a:p>
          <a:p>
            <a:pPr marL="285750" indent="-285750">
              <a:lnSpc>
                <a:spcPct val="200000"/>
              </a:lnSpc>
              <a:buClr>
                <a:srgbClr val="00A6E8"/>
              </a:buClr>
              <a:buSzPct val="135000"/>
              <a:buFont typeface="Arial" charset="0"/>
              <a:buChar char="•"/>
            </a:pPr>
            <a:r>
              <a:rPr lang="en-US" dirty="0">
                <a:solidFill>
                  <a:schemeClr val="bg1"/>
                </a:solidFill>
              </a:rPr>
              <a:t>Multi-pollutant control strategy</a:t>
            </a:r>
          </a:p>
          <a:p>
            <a:pPr marL="285750" indent="-285750">
              <a:lnSpc>
                <a:spcPct val="200000"/>
              </a:lnSpc>
              <a:buClr>
                <a:srgbClr val="00A6E8"/>
              </a:buClr>
              <a:buSzPct val="135000"/>
              <a:buFont typeface="Arial" charset="0"/>
              <a:buChar char="•"/>
            </a:pPr>
            <a:r>
              <a:rPr lang="en-US" dirty="0">
                <a:solidFill>
                  <a:schemeClr val="bg1"/>
                </a:solidFill>
              </a:rPr>
              <a:t>Inventory development</a:t>
            </a:r>
          </a:p>
        </p:txBody>
      </p:sp>
      <p:sp>
        <p:nvSpPr>
          <p:cNvPr id="11" name="TextBox 10"/>
          <p:cNvSpPr txBox="1"/>
          <p:nvPr/>
        </p:nvSpPr>
        <p:spPr>
          <a:xfrm>
            <a:off x="9369777" y="416309"/>
            <a:ext cx="3048000" cy="4832092"/>
          </a:xfrm>
          <a:prstGeom prst="rect">
            <a:avLst/>
          </a:prstGeom>
          <a:noFill/>
        </p:spPr>
        <p:txBody>
          <a:bodyPr wrap="square" rtlCol="0">
            <a:spAutoFit/>
          </a:bodyPr>
          <a:lstStyle/>
          <a:p>
            <a:pPr>
              <a:lnSpc>
                <a:spcPct val="140000"/>
              </a:lnSpc>
            </a:pPr>
            <a:r>
              <a:rPr lang="en-US" sz="1000" dirty="0">
                <a:solidFill>
                  <a:schemeClr val="tx1">
                    <a:lumMod val="65000"/>
                    <a:lumOff val="35000"/>
                  </a:schemeClr>
                </a:solidFill>
              </a:rPr>
              <a:t>ARTICLE 8 (AIR EMISSIONS)</a:t>
            </a:r>
          </a:p>
          <a:p>
            <a:pPr>
              <a:lnSpc>
                <a:spcPct val="140000"/>
              </a:lnSpc>
            </a:pPr>
            <a:r>
              <a:rPr lang="en-US" sz="1000" dirty="0">
                <a:solidFill>
                  <a:schemeClr val="tx1">
                    <a:lumMod val="65000"/>
                    <a:lumOff val="35000"/>
                  </a:schemeClr>
                </a:solidFill>
              </a:rPr>
              <a:t>    FIVE SOURCE CATEGORIES COVERED</a:t>
            </a:r>
          </a:p>
          <a:p>
            <a:pPr>
              <a:lnSpc>
                <a:spcPct val="140000"/>
              </a:lnSpc>
            </a:pPr>
            <a:r>
              <a:rPr lang="en-US" sz="1000" dirty="0">
                <a:solidFill>
                  <a:schemeClr val="tx1">
                    <a:lumMod val="65000"/>
                    <a:lumOff val="35000"/>
                  </a:schemeClr>
                </a:solidFill>
              </a:rPr>
              <a:t>        Waste Incineration Subcategories</a:t>
            </a:r>
          </a:p>
          <a:p>
            <a:pPr>
              <a:lnSpc>
                <a:spcPct val="140000"/>
              </a:lnSpc>
            </a:pPr>
            <a:r>
              <a:rPr lang="en-US" sz="1000" dirty="0">
                <a:solidFill>
                  <a:schemeClr val="tx1">
                    <a:lumMod val="65000"/>
                    <a:lumOff val="35000"/>
                  </a:schemeClr>
                </a:solidFill>
              </a:rPr>
              <a:t>        Non-Ferrous Metals</a:t>
            </a:r>
          </a:p>
          <a:p>
            <a:pPr>
              <a:lnSpc>
                <a:spcPct val="140000"/>
              </a:lnSpc>
            </a:pPr>
            <a:r>
              <a:rPr lang="en-US" sz="1000" dirty="0">
                <a:solidFill>
                  <a:schemeClr val="tx1">
                    <a:lumMod val="65000"/>
                    <a:lumOff val="35000"/>
                  </a:schemeClr>
                </a:solidFill>
              </a:rPr>
              <a:t>        “Relevant Sources” within Categories</a:t>
            </a:r>
          </a:p>
          <a:p>
            <a:pPr>
              <a:lnSpc>
                <a:spcPct val="140000"/>
              </a:lnSpc>
            </a:pPr>
            <a:r>
              <a:rPr lang="en-US" sz="1000" dirty="0">
                <a:solidFill>
                  <a:schemeClr val="tx1">
                    <a:lumMod val="65000"/>
                    <a:lumOff val="35000"/>
                  </a:schemeClr>
                </a:solidFill>
              </a:rPr>
              <a:t>        New Source Controls</a:t>
            </a:r>
          </a:p>
          <a:p>
            <a:pPr>
              <a:lnSpc>
                <a:spcPct val="140000"/>
              </a:lnSpc>
            </a:pPr>
            <a:r>
              <a:rPr lang="en-US" sz="1000" dirty="0">
                <a:solidFill>
                  <a:schemeClr val="tx1">
                    <a:lumMod val="65000"/>
                    <a:lumOff val="35000"/>
                  </a:schemeClr>
                </a:solidFill>
              </a:rPr>
              <a:t>        Existing Source Controls</a:t>
            </a:r>
          </a:p>
          <a:p>
            <a:pPr>
              <a:lnSpc>
                <a:spcPct val="140000"/>
              </a:lnSpc>
            </a:pPr>
            <a:r>
              <a:rPr lang="en-US" sz="1000" dirty="0">
                <a:solidFill>
                  <a:schemeClr val="tx1">
                    <a:lumMod val="65000"/>
                    <a:lumOff val="35000"/>
                  </a:schemeClr>
                </a:solidFill>
              </a:rPr>
              <a:t>        Inventories</a:t>
            </a:r>
          </a:p>
          <a:p>
            <a:pPr>
              <a:lnSpc>
                <a:spcPct val="140000"/>
              </a:lnSpc>
            </a:pPr>
            <a:r>
              <a:rPr lang="en-US" sz="1000" dirty="0">
                <a:solidFill>
                  <a:schemeClr val="tx1">
                    <a:lumMod val="65000"/>
                    <a:lumOff val="35000"/>
                  </a:schemeClr>
                </a:solidFill>
              </a:rPr>
              <a:t>        Reporting to COP</a:t>
            </a:r>
          </a:p>
          <a:p>
            <a:pPr>
              <a:lnSpc>
                <a:spcPct val="140000"/>
              </a:lnSpc>
            </a:pPr>
            <a:r>
              <a:rPr lang="en-US" sz="1000" dirty="0">
                <a:solidFill>
                  <a:schemeClr val="tx1">
                    <a:lumMod val="65000"/>
                    <a:lumOff val="35000"/>
                  </a:schemeClr>
                </a:solidFill>
              </a:rPr>
              <a:t>        SECTION ONE SUMMARY: EMISSIONS LEGAL</a:t>
            </a:r>
          </a:p>
          <a:p>
            <a:pPr>
              <a:lnSpc>
                <a:spcPct val="140000"/>
              </a:lnSpc>
            </a:pPr>
            <a:r>
              <a:rPr lang="en-US" sz="1000" dirty="0">
                <a:solidFill>
                  <a:schemeClr val="tx1">
                    <a:lumMod val="65000"/>
                    <a:lumOff val="35000"/>
                  </a:schemeClr>
                </a:solidFill>
              </a:rPr>
              <a:t>        OBLIGATIONS</a:t>
            </a:r>
          </a:p>
          <a:p>
            <a:pPr>
              <a:lnSpc>
                <a:spcPct val="140000"/>
              </a:lnSpc>
            </a:pPr>
            <a:r>
              <a:rPr lang="en-US" sz="1000" b="1" dirty="0">
                <a:solidFill>
                  <a:srgbClr val="00AFEE"/>
                </a:solidFill>
              </a:rPr>
              <a:t>        PREPARATION/IMPLEMENTATION</a:t>
            </a:r>
          </a:p>
          <a:p>
            <a:pPr>
              <a:lnSpc>
                <a:spcPct val="140000"/>
              </a:lnSpc>
            </a:pPr>
            <a:r>
              <a:rPr lang="en-US" sz="1000" b="1" dirty="0">
                <a:solidFill>
                  <a:srgbClr val="00AFEE"/>
                </a:solidFill>
              </a:rPr>
              <a:t>        CONSIDERATIONS</a:t>
            </a:r>
          </a:p>
          <a:p>
            <a:pPr>
              <a:lnSpc>
                <a:spcPct val="140000"/>
              </a:lnSpc>
            </a:pPr>
            <a:r>
              <a:rPr lang="en-US" sz="1000" dirty="0">
                <a:solidFill>
                  <a:schemeClr val="tx1">
                    <a:lumMod val="65000"/>
                    <a:lumOff val="35000"/>
                  </a:schemeClr>
                </a:solidFill>
              </a:rPr>
              <a:t>ARTICLE 9 (RELEASES TO LAND AND WATER)</a:t>
            </a:r>
          </a:p>
          <a:p>
            <a:pPr>
              <a:lnSpc>
                <a:spcPct val="140000"/>
              </a:lnSpc>
            </a:pPr>
            <a:r>
              <a:rPr lang="en-US" sz="1000" dirty="0">
                <a:solidFill>
                  <a:schemeClr val="tx1">
                    <a:lumMod val="65000"/>
                    <a:lumOff val="35000"/>
                  </a:schemeClr>
                </a:solidFill>
              </a:rPr>
              <a:t>    RELEASES TO LAND AND WATER</a:t>
            </a:r>
          </a:p>
          <a:p>
            <a:pPr>
              <a:lnSpc>
                <a:spcPct val="140000"/>
              </a:lnSpc>
            </a:pPr>
            <a:r>
              <a:rPr lang="en-US" sz="1000" dirty="0">
                <a:solidFill>
                  <a:schemeClr val="tx1">
                    <a:lumMod val="65000"/>
                    <a:lumOff val="35000"/>
                  </a:schemeClr>
                </a:solidFill>
              </a:rPr>
              <a:t>        Release Controls</a:t>
            </a:r>
          </a:p>
          <a:p>
            <a:pPr>
              <a:lnSpc>
                <a:spcPct val="140000"/>
              </a:lnSpc>
            </a:pPr>
            <a:r>
              <a:rPr lang="en-US" sz="1000" dirty="0">
                <a:solidFill>
                  <a:schemeClr val="tx1">
                    <a:lumMod val="65000"/>
                    <a:lumOff val="35000"/>
                  </a:schemeClr>
                </a:solidFill>
              </a:rPr>
              <a:t>        Inventories</a:t>
            </a:r>
          </a:p>
          <a:p>
            <a:pPr>
              <a:lnSpc>
                <a:spcPct val="140000"/>
              </a:lnSpc>
            </a:pPr>
            <a:r>
              <a:rPr lang="en-US" sz="1000" dirty="0">
                <a:solidFill>
                  <a:schemeClr val="tx1">
                    <a:lumMod val="65000"/>
                    <a:lumOff val="35000"/>
                  </a:schemeClr>
                </a:solidFill>
              </a:rPr>
              <a:t>        Reporting to COP</a:t>
            </a:r>
          </a:p>
          <a:p>
            <a:pPr>
              <a:lnSpc>
                <a:spcPct val="140000"/>
              </a:lnSpc>
            </a:pPr>
            <a:r>
              <a:rPr lang="en-US" sz="1000" dirty="0">
                <a:solidFill>
                  <a:schemeClr val="tx1">
                    <a:lumMod val="65000"/>
                    <a:lumOff val="35000"/>
                  </a:schemeClr>
                </a:solidFill>
              </a:rPr>
              <a:t>        SECTION TWO SUMMARY: RELEASES LEGAL</a:t>
            </a:r>
          </a:p>
          <a:p>
            <a:pPr>
              <a:lnSpc>
                <a:spcPct val="140000"/>
              </a:lnSpc>
            </a:pPr>
            <a:r>
              <a:rPr lang="en-US" sz="1000" dirty="0">
                <a:solidFill>
                  <a:schemeClr val="tx1">
                    <a:lumMod val="65000"/>
                    <a:lumOff val="35000"/>
                  </a:schemeClr>
                </a:solidFill>
              </a:rPr>
              <a:t>        OBLIGATIONS</a:t>
            </a:r>
          </a:p>
          <a:p>
            <a:pPr>
              <a:lnSpc>
                <a:spcPct val="140000"/>
              </a:lnSpc>
            </a:pPr>
            <a:r>
              <a:rPr lang="en-US" sz="1000" dirty="0">
                <a:solidFill>
                  <a:schemeClr val="tx1">
                    <a:lumMod val="65000"/>
                    <a:lumOff val="35000"/>
                  </a:schemeClr>
                </a:solidFill>
              </a:rPr>
              <a:t>        Preparation/Implementation Considerations</a:t>
            </a:r>
          </a:p>
          <a:p>
            <a:pPr>
              <a:lnSpc>
                <a:spcPct val="140000"/>
              </a:lnSpc>
            </a:pPr>
            <a:r>
              <a:rPr lang="en-US" sz="1000" dirty="0">
                <a:solidFill>
                  <a:schemeClr val="tx1">
                    <a:lumMod val="65000"/>
                    <a:lumOff val="35000"/>
                  </a:schemeClr>
                </a:solidFill>
              </a:rPr>
              <a:t>RESOURCES</a:t>
            </a:r>
          </a:p>
        </p:txBody>
      </p:sp>
    </p:spTree>
    <p:extLst>
      <p:ext uri="{BB962C8B-B14F-4D97-AF65-F5344CB8AC3E}">
        <p14:creationId xmlns:p14="http://schemas.microsoft.com/office/powerpoint/2010/main" val="15275248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A4A541B3-CD79-0240-8A71-500DA69470F5}" type="slidenum">
              <a:rPr lang="en-US" smtClean="0"/>
              <a:pPr/>
              <a:t>13</a:t>
            </a:fld>
            <a:endParaRPr lang="en-US"/>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59" y="1247306"/>
            <a:ext cx="12181449" cy="4403594"/>
          </a:xfrm>
          <a:prstGeom prst="rect">
            <a:avLst/>
          </a:prstGeom>
        </p:spPr>
      </p:pic>
      <p:sp>
        <p:nvSpPr>
          <p:cNvPr id="9" name="Rectangle 8"/>
          <p:cNvSpPr/>
          <p:nvPr/>
        </p:nvSpPr>
        <p:spPr>
          <a:xfrm>
            <a:off x="9275628" y="183445"/>
            <a:ext cx="2916372" cy="6577474"/>
          </a:xfrm>
          <a:prstGeom prst="rect">
            <a:avLst/>
          </a:prstGeom>
          <a:solidFill>
            <a:schemeClr val="bg1">
              <a:lumMod val="9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Right Arrow Callout 11"/>
          <p:cNvSpPr/>
          <p:nvPr/>
        </p:nvSpPr>
        <p:spPr>
          <a:xfrm>
            <a:off x="9162739" y="2984871"/>
            <a:ext cx="252173" cy="282326"/>
          </a:xfrm>
          <a:prstGeom prst="rightArrowCallout">
            <a:avLst/>
          </a:prstGeom>
          <a:solidFill>
            <a:srgbClr val="00AFEE"/>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 name="Oval 15"/>
          <p:cNvSpPr/>
          <p:nvPr/>
        </p:nvSpPr>
        <p:spPr>
          <a:xfrm>
            <a:off x="392785" y="183446"/>
            <a:ext cx="1749778" cy="1749778"/>
          </a:xfrm>
          <a:prstGeom prst="ellipse">
            <a:avLst/>
          </a:prstGeom>
          <a:solidFill>
            <a:srgbClr val="0C2146"/>
          </a:solidFill>
          <a:ln w="76200">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313F60"/>
              </a:solidFill>
            </a:endParaRPr>
          </a:p>
        </p:txBody>
      </p:sp>
      <p:sp>
        <p:nvSpPr>
          <p:cNvPr id="18" name="Title 1"/>
          <p:cNvSpPr>
            <a:spLocks noGrp="1"/>
          </p:cNvSpPr>
          <p:nvPr>
            <p:ph type="title"/>
          </p:nvPr>
        </p:nvSpPr>
        <p:spPr>
          <a:xfrm>
            <a:off x="467174" y="748338"/>
            <a:ext cx="1588123" cy="687598"/>
          </a:xfrm>
        </p:spPr>
        <p:txBody>
          <a:bodyPr/>
          <a:lstStyle/>
          <a:p>
            <a:pPr algn="ctr"/>
            <a:r>
              <a:rPr lang="en-US" sz="2300" dirty="0">
                <a:solidFill>
                  <a:schemeClr val="bg1"/>
                </a:solidFill>
              </a:rPr>
              <a:t>SECTION</a:t>
            </a:r>
            <a:br>
              <a:rPr lang="en-US" sz="2300" dirty="0">
                <a:solidFill>
                  <a:schemeClr val="bg1"/>
                </a:solidFill>
              </a:rPr>
            </a:br>
            <a:r>
              <a:rPr lang="en-US" sz="2300" dirty="0">
                <a:solidFill>
                  <a:schemeClr val="bg1"/>
                </a:solidFill>
              </a:rPr>
              <a:t>TWO</a:t>
            </a:r>
          </a:p>
        </p:txBody>
      </p:sp>
      <p:sp>
        <p:nvSpPr>
          <p:cNvPr id="10" name="Rectangle 9"/>
          <p:cNvSpPr/>
          <p:nvPr/>
        </p:nvSpPr>
        <p:spPr>
          <a:xfrm>
            <a:off x="-1" y="2497746"/>
            <a:ext cx="5291191" cy="1928566"/>
          </a:xfrm>
          <a:prstGeom prst="rect">
            <a:avLst/>
          </a:prstGeom>
          <a:solidFill>
            <a:schemeClr val="tx1">
              <a:alpha val="6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p:cNvSpPr txBox="1"/>
          <p:nvPr/>
        </p:nvSpPr>
        <p:spPr>
          <a:xfrm>
            <a:off x="554440" y="2848938"/>
            <a:ext cx="4623735" cy="1200329"/>
          </a:xfrm>
          <a:prstGeom prst="rect">
            <a:avLst/>
          </a:prstGeom>
          <a:noFill/>
        </p:spPr>
        <p:txBody>
          <a:bodyPr wrap="square" rtlCol="0">
            <a:spAutoFit/>
          </a:bodyPr>
          <a:lstStyle/>
          <a:p>
            <a:pPr marL="285750" indent="-285750">
              <a:buClr>
                <a:srgbClr val="00A6E8"/>
              </a:buClr>
              <a:buSzPct val="135000"/>
              <a:buFont typeface="Arial" charset="0"/>
              <a:buChar char="•"/>
            </a:pPr>
            <a:r>
              <a:rPr lang="en-US" dirty="0">
                <a:solidFill>
                  <a:schemeClr val="bg1"/>
                </a:solidFill>
              </a:rPr>
              <a:t>Regulates “relevant sources”</a:t>
            </a:r>
            <a:br>
              <a:rPr lang="en-US" dirty="0">
                <a:solidFill>
                  <a:schemeClr val="bg1"/>
                </a:solidFill>
              </a:rPr>
            </a:br>
            <a:endParaRPr lang="en-US" dirty="0">
              <a:solidFill>
                <a:schemeClr val="bg1"/>
              </a:solidFill>
            </a:endParaRPr>
          </a:p>
          <a:p>
            <a:pPr marL="285750" indent="-285750">
              <a:buClr>
                <a:srgbClr val="00A6E8"/>
              </a:buClr>
              <a:buSzPct val="135000"/>
              <a:buFont typeface="Arial" charset="0"/>
              <a:buChar char="•"/>
            </a:pPr>
            <a:r>
              <a:rPr lang="en-US" dirty="0">
                <a:solidFill>
                  <a:schemeClr val="bg1"/>
                </a:solidFill>
              </a:rPr>
              <a:t>Party identifies sectors to regulate, </a:t>
            </a:r>
            <a:br>
              <a:rPr lang="en-US" dirty="0">
                <a:solidFill>
                  <a:schemeClr val="bg1"/>
                </a:solidFill>
              </a:rPr>
            </a:br>
            <a:r>
              <a:rPr lang="en-US" dirty="0">
                <a:solidFill>
                  <a:schemeClr val="bg1"/>
                </a:solidFill>
              </a:rPr>
              <a:t>within three years</a:t>
            </a:r>
          </a:p>
        </p:txBody>
      </p:sp>
      <p:sp>
        <p:nvSpPr>
          <p:cNvPr id="15" name="Title 1"/>
          <p:cNvSpPr txBox="1">
            <a:spLocks/>
          </p:cNvSpPr>
          <p:nvPr/>
        </p:nvSpPr>
        <p:spPr>
          <a:xfrm>
            <a:off x="2339367" y="552104"/>
            <a:ext cx="6710484" cy="557784"/>
          </a:xfrm>
          <a:prstGeom prst="rect">
            <a:avLst/>
          </a:prstGeom>
        </p:spPr>
        <p:txBody>
          <a:bodyPr anchor="b"/>
          <a:lstStyle>
            <a:lvl1pPr algn="l"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2300" dirty="0">
                <a:solidFill>
                  <a:srgbClr val="FFFFFF"/>
                </a:solidFill>
              </a:rPr>
              <a:t>RELEASES TO LAND AND WATER</a:t>
            </a:r>
          </a:p>
        </p:txBody>
      </p:sp>
      <p:sp>
        <p:nvSpPr>
          <p:cNvPr id="17" name="TextBox 16"/>
          <p:cNvSpPr txBox="1"/>
          <p:nvPr/>
        </p:nvSpPr>
        <p:spPr>
          <a:xfrm>
            <a:off x="9369777" y="416309"/>
            <a:ext cx="3048000" cy="4616648"/>
          </a:xfrm>
          <a:prstGeom prst="rect">
            <a:avLst/>
          </a:prstGeom>
          <a:noFill/>
        </p:spPr>
        <p:txBody>
          <a:bodyPr wrap="square" rtlCol="0">
            <a:spAutoFit/>
          </a:bodyPr>
          <a:lstStyle/>
          <a:p>
            <a:pPr>
              <a:lnSpc>
                <a:spcPct val="140000"/>
              </a:lnSpc>
            </a:pPr>
            <a:r>
              <a:rPr lang="en-US" sz="1000" dirty="0">
                <a:solidFill>
                  <a:schemeClr val="tx1">
                    <a:lumMod val="65000"/>
                    <a:lumOff val="35000"/>
                  </a:schemeClr>
                </a:solidFill>
              </a:rPr>
              <a:t>ARTICLE 8 (AIR EMISSIONS)</a:t>
            </a:r>
          </a:p>
          <a:p>
            <a:pPr>
              <a:lnSpc>
                <a:spcPct val="140000"/>
              </a:lnSpc>
            </a:pPr>
            <a:r>
              <a:rPr lang="en-US" sz="1000" dirty="0">
                <a:solidFill>
                  <a:schemeClr val="tx1">
                    <a:lumMod val="65000"/>
                    <a:lumOff val="35000"/>
                  </a:schemeClr>
                </a:solidFill>
              </a:rPr>
              <a:t>    FIVE SOURCE CATEGORIES COVERED</a:t>
            </a:r>
          </a:p>
          <a:p>
            <a:pPr>
              <a:lnSpc>
                <a:spcPct val="140000"/>
              </a:lnSpc>
            </a:pPr>
            <a:r>
              <a:rPr lang="en-US" sz="1000" dirty="0">
                <a:solidFill>
                  <a:schemeClr val="tx1">
                    <a:lumMod val="65000"/>
                    <a:lumOff val="35000"/>
                  </a:schemeClr>
                </a:solidFill>
              </a:rPr>
              <a:t>        Waste Incineration Subcategories</a:t>
            </a:r>
          </a:p>
          <a:p>
            <a:pPr>
              <a:lnSpc>
                <a:spcPct val="140000"/>
              </a:lnSpc>
            </a:pPr>
            <a:r>
              <a:rPr lang="en-US" sz="1000" dirty="0">
                <a:solidFill>
                  <a:schemeClr val="tx1">
                    <a:lumMod val="65000"/>
                    <a:lumOff val="35000"/>
                  </a:schemeClr>
                </a:solidFill>
              </a:rPr>
              <a:t>        Non-Ferrous Metals</a:t>
            </a:r>
          </a:p>
          <a:p>
            <a:pPr>
              <a:lnSpc>
                <a:spcPct val="140000"/>
              </a:lnSpc>
            </a:pPr>
            <a:r>
              <a:rPr lang="en-US" sz="1000" dirty="0">
                <a:solidFill>
                  <a:schemeClr val="tx1">
                    <a:lumMod val="65000"/>
                    <a:lumOff val="35000"/>
                  </a:schemeClr>
                </a:solidFill>
              </a:rPr>
              <a:t>        “Relevant Sources” within Categories</a:t>
            </a:r>
          </a:p>
          <a:p>
            <a:pPr>
              <a:lnSpc>
                <a:spcPct val="140000"/>
              </a:lnSpc>
            </a:pPr>
            <a:r>
              <a:rPr lang="en-US" sz="1000" dirty="0">
                <a:solidFill>
                  <a:schemeClr val="tx1">
                    <a:lumMod val="65000"/>
                    <a:lumOff val="35000"/>
                  </a:schemeClr>
                </a:solidFill>
              </a:rPr>
              <a:t>        New Source Controls</a:t>
            </a:r>
          </a:p>
          <a:p>
            <a:pPr>
              <a:lnSpc>
                <a:spcPct val="140000"/>
              </a:lnSpc>
            </a:pPr>
            <a:r>
              <a:rPr lang="en-US" sz="1000" dirty="0">
                <a:solidFill>
                  <a:schemeClr val="tx1">
                    <a:lumMod val="65000"/>
                    <a:lumOff val="35000"/>
                  </a:schemeClr>
                </a:solidFill>
              </a:rPr>
              <a:t>        Existing Source Controls</a:t>
            </a:r>
          </a:p>
          <a:p>
            <a:pPr>
              <a:lnSpc>
                <a:spcPct val="140000"/>
              </a:lnSpc>
            </a:pPr>
            <a:r>
              <a:rPr lang="en-US" sz="1000" dirty="0">
                <a:solidFill>
                  <a:schemeClr val="tx1">
                    <a:lumMod val="65000"/>
                    <a:lumOff val="35000"/>
                  </a:schemeClr>
                </a:solidFill>
              </a:rPr>
              <a:t>        Inventories</a:t>
            </a:r>
          </a:p>
          <a:p>
            <a:pPr>
              <a:lnSpc>
                <a:spcPct val="140000"/>
              </a:lnSpc>
            </a:pPr>
            <a:r>
              <a:rPr lang="en-US" sz="1000" dirty="0">
                <a:solidFill>
                  <a:schemeClr val="tx1">
                    <a:lumMod val="65000"/>
                    <a:lumOff val="35000"/>
                  </a:schemeClr>
                </a:solidFill>
              </a:rPr>
              <a:t>        Reporting to COP</a:t>
            </a:r>
          </a:p>
          <a:p>
            <a:pPr>
              <a:lnSpc>
                <a:spcPct val="140000"/>
              </a:lnSpc>
            </a:pPr>
            <a:r>
              <a:rPr lang="en-US" sz="1000" dirty="0">
                <a:solidFill>
                  <a:schemeClr val="tx1">
                    <a:lumMod val="65000"/>
                    <a:lumOff val="35000"/>
                  </a:schemeClr>
                </a:solidFill>
              </a:rPr>
              <a:t>        SECTION ONE SUMMARY: EMISSIONS LEGAL</a:t>
            </a:r>
          </a:p>
          <a:p>
            <a:pPr>
              <a:lnSpc>
                <a:spcPct val="140000"/>
              </a:lnSpc>
            </a:pPr>
            <a:r>
              <a:rPr lang="en-US" sz="1000" dirty="0">
                <a:solidFill>
                  <a:schemeClr val="tx1">
                    <a:lumMod val="65000"/>
                    <a:lumOff val="35000"/>
                  </a:schemeClr>
                </a:solidFill>
              </a:rPr>
              <a:t>        OBLIGATIONS</a:t>
            </a:r>
          </a:p>
          <a:p>
            <a:pPr>
              <a:lnSpc>
                <a:spcPct val="140000"/>
              </a:lnSpc>
            </a:pPr>
            <a:r>
              <a:rPr lang="en-US" sz="1000" dirty="0">
                <a:solidFill>
                  <a:schemeClr val="tx1">
                    <a:lumMod val="65000"/>
                    <a:lumOff val="35000"/>
                  </a:schemeClr>
                </a:solidFill>
              </a:rPr>
              <a:t>        Preparation/Implementation Considerations</a:t>
            </a:r>
          </a:p>
          <a:p>
            <a:pPr>
              <a:lnSpc>
                <a:spcPct val="140000"/>
              </a:lnSpc>
            </a:pPr>
            <a:r>
              <a:rPr lang="en-US" sz="1000" b="1" dirty="0">
                <a:solidFill>
                  <a:srgbClr val="00AFEE"/>
                </a:solidFill>
              </a:rPr>
              <a:t>ARTICLE 9 (RELEASES TO LAND AND WATER)</a:t>
            </a:r>
          </a:p>
          <a:p>
            <a:pPr>
              <a:lnSpc>
                <a:spcPct val="140000"/>
              </a:lnSpc>
            </a:pPr>
            <a:r>
              <a:rPr lang="en-US" sz="1000" b="1" dirty="0">
                <a:solidFill>
                  <a:srgbClr val="00AFEE"/>
                </a:solidFill>
              </a:rPr>
              <a:t>    RELEASES TO LAND AND WATER</a:t>
            </a:r>
          </a:p>
          <a:p>
            <a:pPr>
              <a:lnSpc>
                <a:spcPct val="140000"/>
              </a:lnSpc>
            </a:pPr>
            <a:r>
              <a:rPr lang="en-US" sz="1000" dirty="0">
                <a:solidFill>
                  <a:schemeClr val="tx1">
                    <a:lumMod val="65000"/>
                    <a:lumOff val="35000"/>
                  </a:schemeClr>
                </a:solidFill>
              </a:rPr>
              <a:t>        Release Controls</a:t>
            </a:r>
          </a:p>
          <a:p>
            <a:pPr>
              <a:lnSpc>
                <a:spcPct val="140000"/>
              </a:lnSpc>
            </a:pPr>
            <a:r>
              <a:rPr lang="en-US" sz="1000" dirty="0">
                <a:solidFill>
                  <a:schemeClr val="tx1">
                    <a:lumMod val="65000"/>
                    <a:lumOff val="35000"/>
                  </a:schemeClr>
                </a:solidFill>
              </a:rPr>
              <a:t>        Inventories</a:t>
            </a:r>
          </a:p>
          <a:p>
            <a:pPr>
              <a:lnSpc>
                <a:spcPct val="140000"/>
              </a:lnSpc>
            </a:pPr>
            <a:r>
              <a:rPr lang="en-US" sz="1000" dirty="0">
                <a:solidFill>
                  <a:schemeClr val="tx1">
                    <a:lumMod val="65000"/>
                    <a:lumOff val="35000"/>
                  </a:schemeClr>
                </a:solidFill>
              </a:rPr>
              <a:t>        Reporting to COP</a:t>
            </a:r>
          </a:p>
          <a:p>
            <a:pPr>
              <a:lnSpc>
                <a:spcPct val="140000"/>
              </a:lnSpc>
            </a:pPr>
            <a:r>
              <a:rPr lang="en-US" sz="1000" dirty="0">
                <a:solidFill>
                  <a:schemeClr val="tx1">
                    <a:lumMod val="65000"/>
                    <a:lumOff val="35000"/>
                  </a:schemeClr>
                </a:solidFill>
              </a:rPr>
              <a:t>        SECTION TWO SUMMARY: RELEASES LEGAL</a:t>
            </a:r>
          </a:p>
          <a:p>
            <a:pPr>
              <a:lnSpc>
                <a:spcPct val="140000"/>
              </a:lnSpc>
            </a:pPr>
            <a:r>
              <a:rPr lang="en-US" sz="1000" dirty="0">
                <a:solidFill>
                  <a:schemeClr val="tx1">
                    <a:lumMod val="65000"/>
                    <a:lumOff val="35000"/>
                  </a:schemeClr>
                </a:solidFill>
              </a:rPr>
              <a:t>        OBLIGATIONS</a:t>
            </a:r>
          </a:p>
          <a:p>
            <a:pPr>
              <a:lnSpc>
                <a:spcPct val="140000"/>
              </a:lnSpc>
            </a:pPr>
            <a:r>
              <a:rPr lang="en-US" sz="1000" dirty="0">
                <a:solidFill>
                  <a:schemeClr val="tx1">
                    <a:lumMod val="65000"/>
                    <a:lumOff val="35000"/>
                  </a:schemeClr>
                </a:solidFill>
              </a:rPr>
              <a:t>        Preparation/Implementation Considerations</a:t>
            </a:r>
          </a:p>
          <a:p>
            <a:pPr>
              <a:lnSpc>
                <a:spcPct val="140000"/>
              </a:lnSpc>
            </a:pPr>
            <a:r>
              <a:rPr lang="en-US" sz="1000" dirty="0">
                <a:solidFill>
                  <a:schemeClr val="tx1">
                    <a:lumMod val="65000"/>
                    <a:lumOff val="35000"/>
                  </a:schemeClr>
                </a:solidFill>
              </a:rPr>
              <a:t>RESOURCES</a:t>
            </a:r>
          </a:p>
        </p:txBody>
      </p:sp>
    </p:spTree>
    <p:extLst>
      <p:ext uri="{BB962C8B-B14F-4D97-AF65-F5344CB8AC3E}">
        <p14:creationId xmlns:p14="http://schemas.microsoft.com/office/powerpoint/2010/main" val="18330161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250672"/>
            <a:ext cx="12162824" cy="4396860"/>
          </a:xfrm>
          <a:prstGeom prst="rect">
            <a:avLst/>
          </a:prstGeom>
        </p:spPr>
      </p:pic>
      <p:sp>
        <p:nvSpPr>
          <p:cNvPr id="5" name="Slide Number Placeholder 4"/>
          <p:cNvSpPr>
            <a:spLocks noGrp="1"/>
          </p:cNvSpPr>
          <p:nvPr>
            <p:ph type="sldNum" sz="quarter" idx="12"/>
          </p:nvPr>
        </p:nvSpPr>
        <p:spPr/>
        <p:txBody>
          <a:bodyPr/>
          <a:lstStyle/>
          <a:p>
            <a:fld id="{A4A541B3-CD79-0240-8A71-500DA69470F5}" type="slidenum">
              <a:rPr lang="en-US" smtClean="0"/>
              <a:pPr/>
              <a:t>14</a:t>
            </a:fld>
            <a:endParaRPr lang="en-US"/>
          </a:p>
        </p:txBody>
      </p:sp>
      <p:sp>
        <p:nvSpPr>
          <p:cNvPr id="9" name="Rectangle 8"/>
          <p:cNvSpPr/>
          <p:nvPr/>
        </p:nvSpPr>
        <p:spPr>
          <a:xfrm>
            <a:off x="9275628" y="183445"/>
            <a:ext cx="2916372" cy="6577474"/>
          </a:xfrm>
          <a:prstGeom prst="rect">
            <a:avLst/>
          </a:prstGeom>
          <a:solidFill>
            <a:schemeClr val="bg1">
              <a:lumMod val="9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Right Arrow Callout 11"/>
          <p:cNvSpPr/>
          <p:nvPr/>
        </p:nvSpPr>
        <p:spPr>
          <a:xfrm>
            <a:off x="9162739" y="3434082"/>
            <a:ext cx="252173" cy="282326"/>
          </a:xfrm>
          <a:prstGeom prst="rightArrowCallout">
            <a:avLst/>
          </a:prstGeom>
          <a:solidFill>
            <a:srgbClr val="00AFEE"/>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 name="Title 1"/>
          <p:cNvSpPr>
            <a:spLocks noGrp="1"/>
          </p:cNvSpPr>
          <p:nvPr>
            <p:ph type="title"/>
          </p:nvPr>
        </p:nvSpPr>
        <p:spPr>
          <a:xfrm>
            <a:off x="554440" y="685800"/>
            <a:ext cx="8382522" cy="558800"/>
          </a:xfrm>
        </p:spPr>
        <p:txBody>
          <a:bodyPr/>
          <a:lstStyle/>
          <a:p>
            <a:r>
              <a:rPr lang="en-US" sz="2300" dirty="0">
                <a:solidFill>
                  <a:srgbClr val="00A6E8"/>
                </a:solidFill>
              </a:rPr>
              <a:t>RELEASE CONTROLS</a:t>
            </a:r>
            <a:endParaRPr lang="en-US" sz="2300" dirty="0">
              <a:solidFill>
                <a:srgbClr val="0C2146"/>
              </a:solidFill>
            </a:endParaRPr>
          </a:p>
        </p:txBody>
      </p:sp>
      <p:sp>
        <p:nvSpPr>
          <p:cNvPr id="15" name="Rectangle 14"/>
          <p:cNvSpPr/>
          <p:nvPr/>
        </p:nvSpPr>
        <p:spPr>
          <a:xfrm>
            <a:off x="-1" y="2086080"/>
            <a:ext cx="5291191" cy="2823614"/>
          </a:xfrm>
          <a:prstGeom prst="rect">
            <a:avLst/>
          </a:prstGeom>
          <a:solidFill>
            <a:schemeClr val="tx1">
              <a:alpha val="6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p:nvSpPr>
        <p:spPr>
          <a:xfrm>
            <a:off x="554440" y="2413473"/>
            <a:ext cx="5886117" cy="2185214"/>
          </a:xfrm>
          <a:prstGeom prst="rect">
            <a:avLst/>
          </a:prstGeom>
          <a:noFill/>
        </p:spPr>
        <p:txBody>
          <a:bodyPr wrap="square" rtlCol="0">
            <a:spAutoFit/>
          </a:bodyPr>
          <a:lstStyle/>
          <a:p>
            <a:pPr marL="285750" indent="-285750">
              <a:buClr>
                <a:srgbClr val="00A6E8"/>
              </a:buClr>
              <a:buSzPct val="135000"/>
              <a:buFont typeface="Arial" charset="0"/>
              <a:buChar char="•"/>
            </a:pPr>
            <a:r>
              <a:rPr lang="en-US" dirty="0">
                <a:solidFill>
                  <a:schemeClr val="bg1"/>
                </a:solidFill>
              </a:rPr>
              <a:t>Four options:</a:t>
            </a:r>
          </a:p>
          <a:p>
            <a:pPr marL="285750" indent="-285750">
              <a:spcBef>
                <a:spcPts val="600"/>
              </a:spcBef>
              <a:buClr>
                <a:srgbClr val="00A6E8"/>
              </a:buClr>
              <a:buSzPct val="135000"/>
            </a:pPr>
            <a:r>
              <a:rPr lang="en-US" dirty="0">
                <a:solidFill>
                  <a:schemeClr val="bg1"/>
                </a:solidFill>
              </a:rPr>
              <a:t>	— Release limit values</a:t>
            </a:r>
          </a:p>
          <a:p>
            <a:pPr marL="285750" indent="-285750">
              <a:buClr>
                <a:srgbClr val="00A6E8"/>
              </a:buClr>
              <a:buSzPct val="135000"/>
            </a:pPr>
            <a:r>
              <a:rPr lang="en-US" dirty="0">
                <a:solidFill>
                  <a:schemeClr val="bg1"/>
                </a:solidFill>
              </a:rPr>
              <a:t>	— BAT/BEP</a:t>
            </a:r>
          </a:p>
          <a:p>
            <a:pPr marL="285750" indent="-285750">
              <a:buClr>
                <a:srgbClr val="00A6E8"/>
              </a:buClr>
              <a:buSzPct val="135000"/>
            </a:pPr>
            <a:r>
              <a:rPr lang="en-US" dirty="0">
                <a:solidFill>
                  <a:schemeClr val="bg1"/>
                </a:solidFill>
              </a:rPr>
              <a:t>	— Multi-pollutant control strategy</a:t>
            </a:r>
          </a:p>
          <a:p>
            <a:pPr marL="285750" indent="-285750">
              <a:buClr>
                <a:srgbClr val="00A6E8"/>
              </a:buClr>
              <a:buSzPct val="135000"/>
            </a:pPr>
            <a:r>
              <a:rPr lang="en-US" dirty="0">
                <a:solidFill>
                  <a:schemeClr val="bg1"/>
                </a:solidFill>
              </a:rPr>
              <a:t>	— Alternative measures</a:t>
            </a:r>
          </a:p>
          <a:p>
            <a:pPr marL="285750" indent="-285750">
              <a:buClr>
                <a:srgbClr val="00A6E8"/>
              </a:buClr>
              <a:buSzPct val="135000"/>
            </a:pPr>
            <a:endParaRPr lang="en-US" dirty="0">
              <a:solidFill>
                <a:schemeClr val="bg1"/>
              </a:solidFill>
            </a:endParaRPr>
          </a:p>
          <a:p>
            <a:pPr marL="285750" indent="-285750">
              <a:buClr>
                <a:srgbClr val="00A6E8"/>
              </a:buClr>
              <a:buSzPct val="135000"/>
              <a:buFont typeface="Arial" charset="0"/>
              <a:buChar char="•"/>
            </a:pPr>
            <a:r>
              <a:rPr lang="en-US" dirty="0">
                <a:solidFill>
                  <a:schemeClr val="bg1"/>
                </a:solidFill>
              </a:rPr>
              <a:t>Same options for new and existing facilities</a:t>
            </a:r>
          </a:p>
        </p:txBody>
      </p:sp>
      <p:sp>
        <p:nvSpPr>
          <p:cNvPr id="11" name="TextBox 10"/>
          <p:cNvSpPr txBox="1"/>
          <p:nvPr/>
        </p:nvSpPr>
        <p:spPr>
          <a:xfrm>
            <a:off x="9369777" y="416309"/>
            <a:ext cx="3048000" cy="4616648"/>
          </a:xfrm>
          <a:prstGeom prst="rect">
            <a:avLst/>
          </a:prstGeom>
          <a:noFill/>
        </p:spPr>
        <p:txBody>
          <a:bodyPr wrap="square" rtlCol="0">
            <a:spAutoFit/>
          </a:bodyPr>
          <a:lstStyle/>
          <a:p>
            <a:pPr>
              <a:lnSpc>
                <a:spcPct val="140000"/>
              </a:lnSpc>
            </a:pPr>
            <a:r>
              <a:rPr lang="en-US" sz="1000" dirty="0">
                <a:solidFill>
                  <a:schemeClr val="tx1">
                    <a:lumMod val="65000"/>
                    <a:lumOff val="35000"/>
                  </a:schemeClr>
                </a:solidFill>
              </a:rPr>
              <a:t>ARTICLE 8 (AIR EMISSIONS)</a:t>
            </a:r>
          </a:p>
          <a:p>
            <a:pPr>
              <a:lnSpc>
                <a:spcPct val="140000"/>
              </a:lnSpc>
            </a:pPr>
            <a:r>
              <a:rPr lang="en-US" sz="1000" dirty="0">
                <a:solidFill>
                  <a:schemeClr val="tx1">
                    <a:lumMod val="65000"/>
                    <a:lumOff val="35000"/>
                  </a:schemeClr>
                </a:solidFill>
              </a:rPr>
              <a:t>    FIVE SOURCE CATEGORIES COVERED</a:t>
            </a:r>
          </a:p>
          <a:p>
            <a:pPr>
              <a:lnSpc>
                <a:spcPct val="140000"/>
              </a:lnSpc>
            </a:pPr>
            <a:r>
              <a:rPr lang="en-US" sz="1000" dirty="0">
                <a:solidFill>
                  <a:schemeClr val="tx1">
                    <a:lumMod val="65000"/>
                    <a:lumOff val="35000"/>
                  </a:schemeClr>
                </a:solidFill>
              </a:rPr>
              <a:t>        Waste Incineration Subcategories</a:t>
            </a:r>
          </a:p>
          <a:p>
            <a:pPr>
              <a:lnSpc>
                <a:spcPct val="140000"/>
              </a:lnSpc>
            </a:pPr>
            <a:r>
              <a:rPr lang="en-US" sz="1000" dirty="0">
                <a:solidFill>
                  <a:schemeClr val="tx1">
                    <a:lumMod val="65000"/>
                    <a:lumOff val="35000"/>
                  </a:schemeClr>
                </a:solidFill>
              </a:rPr>
              <a:t>        Non-Ferrous Metals</a:t>
            </a:r>
          </a:p>
          <a:p>
            <a:pPr>
              <a:lnSpc>
                <a:spcPct val="140000"/>
              </a:lnSpc>
            </a:pPr>
            <a:r>
              <a:rPr lang="en-US" sz="1000" dirty="0">
                <a:solidFill>
                  <a:schemeClr val="tx1">
                    <a:lumMod val="65000"/>
                    <a:lumOff val="35000"/>
                  </a:schemeClr>
                </a:solidFill>
              </a:rPr>
              <a:t>        “Relevant Sources” within Categories</a:t>
            </a:r>
          </a:p>
          <a:p>
            <a:pPr>
              <a:lnSpc>
                <a:spcPct val="140000"/>
              </a:lnSpc>
            </a:pPr>
            <a:r>
              <a:rPr lang="en-US" sz="1000" dirty="0">
                <a:solidFill>
                  <a:schemeClr val="tx1">
                    <a:lumMod val="65000"/>
                    <a:lumOff val="35000"/>
                  </a:schemeClr>
                </a:solidFill>
              </a:rPr>
              <a:t>        New Source Controls</a:t>
            </a:r>
          </a:p>
          <a:p>
            <a:pPr>
              <a:lnSpc>
                <a:spcPct val="140000"/>
              </a:lnSpc>
            </a:pPr>
            <a:r>
              <a:rPr lang="en-US" sz="1000" dirty="0">
                <a:solidFill>
                  <a:schemeClr val="tx1">
                    <a:lumMod val="65000"/>
                    <a:lumOff val="35000"/>
                  </a:schemeClr>
                </a:solidFill>
              </a:rPr>
              <a:t>        Existing Source Controls</a:t>
            </a:r>
          </a:p>
          <a:p>
            <a:pPr>
              <a:lnSpc>
                <a:spcPct val="140000"/>
              </a:lnSpc>
            </a:pPr>
            <a:r>
              <a:rPr lang="en-US" sz="1000" dirty="0">
                <a:solidFill>
                  <a:schemeClr val="tx1">
                    <a:lumMod val="65000"/>
                    <a:lumOff val="35000"/>
                  </a:schemeClr>
                </a:solidFill>
              </a:rPr>
              <a:t>        Inventories</a:t>
            </a:r>
          </a:p>
          <a:p>
            <a:pPr>
              <a:lnSpc>
                <a:spcPct val="140000"/>
              </a:lnSpc>
            </a:pPr>
            <a:r>
              <a:rPr lang="en-US" sz="1000" dirty="0">
                <a:solidFill>
                  <a:schemeClr val="tx1">
                    <a:lumMod val="65000"/>
                    <a:lumOff val="35000"/>
                  </a:schemeClr>
                </a:solidFill>
              </a:rPr>
              <a:t>        Reporting to COP</a:t>
            </a:r>
          </a:p>
          <a:p>
            <a:pPr>
              <a:lnSpc>
                <a:spcPct val="140000"/>
              </a:lnSpc>
            </a:pPr>
            <a:r>
              <a:rPr lang="en-US" sz="1000" dirty="0">
                <a:solidFill>
                  <a:schemeClr val="tx1">
                    <a:lumMod val="65000"/>
                    <a:lumOff val="35000"/>
                  </a:schemeClr>
                </a:solidFill>
              </a:rPr>
              <a:t>        SECTION ONE SUMMARY: EMISSIONS LEGAL</a:t>
            </a:r>
          </a:p>
          <a:p>
            <a:pPr>
              <a:lnSpc>
                <a:spcPct val="140000"/>
              </a:lnSpc>
            </a:pPr>
            <a:r>
              <a:rPr lang="en-US" sz="1000" dirty="0">
                <a:solidFill>
                  <a:schemeClr val="tx1">
                    <a:lumMod val="65000"/>
                    <a:lumOff val="35000"/>
                  </a:schemeClr>
                </a:solidFill>
              </a:rPr>
              <a:t>        OBLIGATIONS</a:t>
            </a:r>
          </a:p>
          <a:p>
            <a:pPr>
              <a:lnSpc>
                <a:spcPct val="140000"/>
              </a:lnSpc>
            </a:pPr>
            <a:r>
              <a:rPr lang="en-US" sz="1000" dirty="0">
                <a:solidFill>
                  <a:schemeClr val="tx1">
                    <a:lumMod val="65000"/>
                    <a:lumOff val="35000"/>
                  </a:schemeClr>
                </a:solidFill>
              </a:rPr>
              <a:t>        Preparation/Implementation Considerations</a:t>
            </a:r>
          </a:p>
          <a:p>
            <a:pPr>
              <a:lnSpc>
                <a:spcPct val="140000"/>
              </a:lnSpc>
            </a:pPr>
            <a:r>
              <a:rPr lang="en-US" sz="1000" dirty="0">
                <a:solidFill>
                  <a:schemeClr val="tx1">
                    <a:lumMod val="65000"/>
                    <a:lumOff val="35000"/>
                  </a:schemeClr>
                </a:solidFill>
              </a:rPr>
              <a:t>ARTICLE 9 (RELEASES TO LAND AND WATER)</a:t>
            </a:r>
          </a:p>
          <a:p>
            <a:pPr>
              <a:lnSpc>
                <a:spcPct val="140000"/>
              </a:lnSpc>
            </a:pPr>
            <a:r>
              <a:rPr lang="en-US" sz="1000" dirty="0">
                <a:solidFill>
                  <a:schemeClr val="tx1">
                    <a:lumMod val="65000"/>
                    <a:lumOff val="35000"/>
                  </a:schemeClr>
                </a:solidFill>
              </a:rPr>
              <a:t>    RELEASES TO LAND AND WATER</a:t>
            </a:r>
          </a:p>
          <a:p>
            <a:pPr>
              <a:lnSpc>
                <a:spcPct val="140000"/>
              </a:lnSpc>
            </a:pPr>
            <a:r>
              <a:rPr lang="en-US" sz="1000" b="1" dirty="0">
                <a:solidFill>
                  <a:srgbClr val="00AFEE"/>
                </a:solidFill>
              </a:rPr>
              <a:t>        RELEASE CONTROLS</a:t>
            </a:r>
          </a:p>
          <a:p>
            <a:pPr>
              <a:lnSpc>
                <a:spcPct val="140000"/>
              </a:lnSpc>
            </a:pPr>
            <a:r>
              <a:rPr lang="en-US" sz="1000" dirty="0">
                <a:solidFill>
                  <a:schemeClr val="tx1">
                    <a:lumMod val="65000"/>
                    <a:lumOff val="35000"/>
                  </a:schemeClr>
                </a:solidFill>
              </a:rPr>
              <a:t>        Inventories</a:t>
            </a:r>
          </a:p>
          <a:p>
            <a:pPr>
              <a:lnSpc>
                <a:spcPct val="140000"/>
              </a:lnSpc>
            </a:pPr>
            <a:r>
              <a:rPr lang="en-US" sz="1000" dirty="0">
                <a:solidFill>
                  <a:schemeClr val="tx1">
                    <a:lumMod val="65000"/>
                    <a:lumOff val="35000"/>
                  </a:schemeClr>
                </a:solidFill>
              </a:rPr>
              <a:t>        Reporting to COP</a:t>
            </a:r>
          </a:p>
          <a:p>
            <a:pPr>
              <a:lnSpc>
                <a:spcPct val="140000"/>
              </a:lnSpc>
            </a:pPr>
            <a:r>
              <a:rPr lang="en-US" sz="1000" dirty="0">
                <a:solidFill>
                  <a:schemeClr val="tx1">
                    <a:lumMod val="65000"/>
                    <a:lumOff val="35000"/>
                  </a:schemeClr>
                </a:solidFill>
              </a:rPr>
              <a:t>        SECTION TWO SUMMARY: RELEASES LEGAL</a:t>
            </a:r>
          </a:p>
          <a:p>
            <a:pPr>
              <a:lnSpc>
                <a:spcPct val="140000"/>
              </a:lnSpc>
            </a:pPr>
            <a:r>
              <a:rPr lang="en-US" sz="1000" dirty="0">
                <a:solidFill>
                  <a:schemeClr val="tx1">
                    <a:lumMod val="65000"/>
                    <a:lumOff val="35000"/>
                  </a:schemeClr>
                </a:solidFill>
              </a:rPr>
              <a:t>        OBLIGATIONS</a:t>
            </a:r>
          </a:p>
          <a:p>
            <a:pPr>
              <a:lnSpc>
                <a:spcPct val="140000"/>
              </a:lnSpc>
            </a:pPr>
            <a:r>
              <a:rPr lang="en-US" sz="1000" dirty="0">
                <a:solidFill>
                  <a:schemeClr val="tx1">
                    <a:lumMod val="65000"/>
                    <a:lumOff val="35000"/>
                  </a:schemeClr>
                </a:solidFill>
              </a:rPr>
              <a:t>        Preparation/Implementation Considerations</a:t>
            </a:r>
          </a:p>
          <a:p>
            <a:pPr>
              <a:lnSpc>
                <a:spcPct val="140000"/>
              </a:lnSpc>
            </a:pPr>
            <a:r>
              <a:rPr lang="en-US" sz="1000" dirty="0">
                <a:solidFill>
                  <a:schemeClr val="tx1">
                    <a:lumMod val="65000"/>
                    <a:lumOff val="35000"/>
                  </a:schemeClr>
                </a:solidFill>
              </a:rPr>
              <a:t>RESOURCES</a:t>
            </a:r>
          </a:p>
        </p:txBody>
      </p:sp>
    </p:spTree>
    <p:extLst>
      <p:ext uri="{BB962C8B-B14F-4D97-AF65-F5344CB8AC3E}">
        <p14:creationId xmlns:p14="http://schemas.microsoft.com/office/powerpoint/2010/main" val="19501191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A4A541B3-CD79-0240-8A71-500DA69470F5}" type="slidenum">
              <a:rPr lang="en-US" smtClean="0"/>
              <a:pPr/>
              <a:t>15</a:t>
            </a:fld>
            <a:endParaRPr lang="en-US"/>
          </a:p>
        </p:txBody>
      </p:sp>
      <p:sp>
        <p:nvSpPr>
          <p:cNvPr id="8" name="Rectangle 7"/>
          <p:cNvSpPr/>
          <p:nvPr/>
        </p:nvSpPr>
        <p:spPr>
          <a:xfrm>
            <a:off x="9275628" y="183445"/>
            <a:ext cx="2916372" cy="6577474"/>
          </a:xfrm>
          <a:prstGeom prst="rect">
            <a:avLst/>
          </a:prstGeom>
          <a:solidFill>
            <a:schemeClr val="bg1">
              <a:lumMod val="9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 name="Title 1"/>
          <p:cNvSpPr>
            <a:spLocks noGrp="1"/>
          </p:cNvSpPr>
          <p:nvPr>
            <p:ph type="title"/>
          </p:nvPr>
        </p:nvSpPr>
        <p:spPr>
          <a:xfrm>
            <a:off x="554440" y="685800"/>
            <a:ext cx="11127606" cy="711958"/>
          </a:xfrm>
        </p:spPr>
        <p:txBody>
          <a:bodyPr/>
          <a:lstStyle/>
          <a:p>
            <a:r>
              <a:rPr lang="en-US" sz="2300" dirty="0">
                <a:solidFill>
                  <a:srgbClr val="00A6E8"/>
                </a:solidFill>
              </a:rPr>
              <a:t>INVENTORIES</a:t>
            </a:r>
            <a:endParaRPr lang="en-US" sz="2300" dirty="0">
              <a:solidFill>
                <a:srgbClr val="0C2146"/>
              </a:solidFill>
            </a:endParaRPr>
          </a:p>
        </p:txBody>
      </p:sp>
      <p:cxnSp>
        <p:nvCxnSpPr>
          <p:cNvPr id="18" name="Straight Connector 17"/>
          <p:cNvCxnSpPr/>
          <p:nvPr/>
        </p:nvCxnSpPr>
        <p:spPr>
          <a:xfrm>
            <a:off x="554440" y="1244600"/>
            <a:ext cx="8225033" cy="0"/>
          </a:xfrm>
          <a:prstGeom prst="line">
            <a:avLst/>
          </a:prstGeom>
          <a:ln>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9369777" y="416309"/>
            <a:ext cx="3048000" cy="4616648"/>
          </a:xfrm>
          <a:prstGeom prst="rect">
            <a:avLst/>
          </a:prstGeom>
          <a:noFill/>
        </p:spPr>
        <p:txBody>
          <a:bodyPr wrap="square" rtlCol="0">
            <a:spAutoFit/>
          </a:bodyPr>
          <a:lstStyle/>
          <a:p>
            <a:pPr>
              <a:lnSpc>
                <a:spcPct val="140000"/>
              </a:lnSpc>
            </a:pPr>
            <a:r>
              <a:rPr lang="en-US" sz="1000" dirty="0">
                <a:solidFill>
                  <a:schemeClr val="tx1">
                    <a:lumMod val="65000"/>
                    <a:lumOff val="35000"/>
                  </a:schemeClr>
                </a:solidFill>
              </a:rPr>
              <a:t>ARTICLE 8 (AIR EMISSIONS)</a:t>
            </a:r>
          </a:p>
          <a:p>
            <a:pPr>
              <a:lnSpc>
                <a:spcPct val="140000"/>
              </a:lnSpc>
            </a:pPr>
            <a:r>
              <a:rPr lang="en-US" sz="1000" dirty="0">
                <a:solidFill>
                  <a:schemeClr val="tx1">
                    <a:lumMod val="65000"/>
                    <a:lumOff val="35000"/>
                  </a:schemeClr>
                </a:solidFill>
              </a:rPr>
              <a:t>    FIVE SOURCE CATEGORIES COVERED</a:t>
            </a:r>
          </a:p>
          <a:p>
            <a:pPr>
              <a:lnSpc>
                <a:spcPct val="140000"/>
              </a:lnSpc>
            </a:pPr>
            <a:r>
              <a:rPr lang="en-US" sz="1000" dirty="0">
                <a:solidFill>
                  <a:schemeClr val="tx1">
                    <a:lumMod val="65000"/>
                    <a:lumOff val="35000"/>
                  </a:schemeClr>
                </a:solidFill>
              </a:rPr>
              <a:t>        Waste Incineration Subcategories</a:t>
            </a:r>
          </a:p>
          <a:p>
            <a:pPr>
              <a:lnSpc>
                <a:spcPct val="140000"/>
              </a:lnSpc>
            </a:pPr>
            <a:r>
              <a:rPr lang="en-US" sz="1000" dirty="0">
                <a:solidFill>
                  <a:schemeClr val="tx1">
                    <a:lumMod val="65000"/>
                    <a:lumOff val="35000"/>
                  </a:schemeClr>
                </a:solidFill>
              </a:rPr>
              <a:t>        Non-Ferrous Metals</a:t>
            </a:r>
          </a:p>
          <a:p>
            <a:pPr>
              <a:lnSpc>
                <a:spcPct val="140000"/>
              </a:lnSpc>
            </a:pPr>
            <a:r>
              <a:rPr lang="en-US" sz="1000" dirty="0">
                <a:solidFill>
                  <a:schemeClr val="tx1">
                    <a:lumMod val="65000"/>
                    <a:lumOff val="35000"/>
                  </a:schemeClr>
                </a:solidFill>
              </a:rPr>
              <a:t>        “Relevant Sources” within Categories</a:t>
            </a:r>
          </a:p>
          <a:p>
            <a:pPr>
              <a:lnSpc>
                <a:spcPct val="140000"/>
              </a:lnSpc>
            </a:pPr>
            <a:r>
              <a:rPr lang="en-US" sz="1000" dirty="0">
                <a:solidFill>
                  <a:schemeClr val="tx1">
                    <a:lumMod val="65000"/>
                    <a:lumOff val="35000"/>
                  </a:schemeClr>
                </a:solidFill>
              </a:rPr>
              <a:t>        New Source Controls</a:t>
            </a:r>
          </a:p>
          <a:p>
            <a:pPr>
              <a:lnSpc>
                <a:spcPct val="140000"/>
              </a:lnSpc>
            </a:pPr>
            <a:r>
              <a:rPr lang="en-US" sz="1000" dirty="0">
                <a:solidFill>
                  <a:schemeClr val="tx1">
                    <a:lumMod val="65000"/>
                    <a:lumOff val="35000"/>
                  </a:schemeClr>
                </a:solidFill>
              </a:rPr>
              <a:t>        Existing Source Controls</a:t>
            </a:r>
          </a:p>
          <a:p>
            <a:pPr>
              <a:lnSpc>
                <a:spcPct val="140000"/>
              </a:lnSpc>
            </a:pPr>
            <a:r>
              <a:rPr lang="en-US" sz="1000" dirty="0">
                <a:solidFill>
                  <a:schemeClr val="tx1">
                    <a:lumMod val="65000"/>
                    <a:lumOff val="35000"/>
                  </a:schemeClr>
                </a:solidFill>
              </a:rPr>
              <a:t>        Inventories</a:t>
            </a:r>
          </a:p>
          <a:p>
            <a:pPr>
              <a:lnSpc>
                <a:spcPct val="140000"/>
              </a:lnSpc>
            </a:pPr>
            <a:r>
              <a:rPr lang="en-US" sz="1000" dirty="0">
                <a:solidFill>
                  <a:schemeClr val="tx1">
                    <a:lumMod val="65000"/>
                    <a:lumOff val="35000"/>
                  </a:schemeClr>
                </a:solidFill>
              </a:rPr>
              <a:t>        Reporting to COP</a:t>
            </a:r>
          </a:p>
          <a:p>
            <a:pPr>
              <a:lnSpc>
                <a:spcPct val="140000"/>
              </a:lnSpc>
            </a:pPr>
            <a:r>
              <a:rPr lang="en-US" sz="1000" dirty="0">
                <a:solidFill>
                  <a:schemeClr val="tx1">
                    <a:lumMod val="65000"/>
                    <a:lumOff val="35000"/>
                  </a:schemeClr>
                </a:solidFill>
              </a:rPr>
              <a:t>        SECTION ONE SUMMARY: EMISSIONS LEGAL</a:t>
            </a:r>
          </a:p>
          <a:p>
            <a:pPr>
              <a:lnSpc>
                <a:spcPct val="140000"/>
              </a:lnSpc>
            </a:pPr>
            <a:r>
              <a:rPr lang="en-US" sz="1000" dirty="0">
                <a:solidFill>
                  <a:schemeClr val="tx1">
                    <a:lumMod val="65000"/>
                    <a:lumOff val="35000"/>
                  </a:schemeClr>
                </a:solidFill>
              </a:rPr>
              <a:t>        OBLIGATIONS</a:t>
            </a:r>
          </a:p>
          <a:p>
            <a:pPr>
              <a:lnSpc>
                <a:spcPct val="140000"/>
              </a:lnSpc>
            </a:pPr>
            <a:r>
              <a:rPr lang="en-US" sz="1000" dirty="0">
                <a:solidFill>
                  <a:schemeClr val="tx1">
                    <a:lumMod val="65000"/>
                    <a:lumOff val="35000"/>
                  </a:schemeClr>
                </a:solidFill>
              </a:rPr>
              <a:t>        Preparation/Implementation Considerations</a:t>
            </a:r>
          </a:p>
          <a:p>
            <a:pPr>
              <a:lnSpc>
                <a:spcPct val="140000"/>
              </a:lnSpc>
            </a:pPr>
            <a:r>
              <a:rPr lang="en-US" sz="1000" dirty="0">
                <a:solidFill>
                  <a:schemeClr val="tx1">
                    <a:lumMod val="65000"/>
                    <a:lumOff val="35000"/>
                  </a:schemeClr>
                </a:solidFill>
              </a:rPr>
              <a:t>ARTICLE 9 (RELEASES TO LAND AND WATER)</a:t>
            </a:r>
          </a:p>
          <a:p>
            <a:pPr>
              <a:lnSpc>
                <a:spcPct val="140000"/>
              </a:lnSpc>
            </a:pPr>
            <a:r>
              <a:rPr lang="en-US" sz="1000" dirty="0">
                <a:solidFill>
                  <a:schemeClr val="tx1">
                    <a:lumMod val="65000"/>
                    <a:lumOff val="35000"/>
                  </a:schemeClr>
                </a:solidFill>
              </a:rPr>
              <a:t>    RELEASES TO LAND AND WATER</a:t>
            </a:r>
          </a:p>
          <a:p>
            <a:pPr>
              <a:lnSpc>
                <a:spcPct val="140000"/>
              </a:lnSpc>
            </a:pPr>
            <a:r>
              <a:rPr lang="en-US" sz="1000" dirty="0">
                <a:solidFill>
                  <a:schemeClr val="tx1">
                    <a:lumMod val="65000"/>
                    <a:lumOff val="35000"/>
                  </a:schemeClr>
                </a:solidFill>
              </a:rPr>
              <a:t>        Release Controls</a:t>
            </a:r>
          </a:p>
          <a:p>
            <a:pPr>
              <a:lnSpc>
                <a:spcPct val="140000"/>
              </a:lnSpc>
            </a:pPr>
            <a:r>
              <a:rPr lang="en-US" sz="1000" b="1" dirty="0">
                <a:solidFill>
                  <a:srgbClr val="00AFEE"/>
                </a:solidFill>
              </a:rPr>
              <a:t>        INVENTORIES</a:t>
            </a:r>
          </a:p>
          <a:p>
            <a:pPr>
              <a:lnSpc>
                <a:spcPct val="140000"/>
              </a:lnSpc>
            </a:pPr>
            <a:r>
              <a:rPr lang="en-US" sz="1000" dirty="0">
                <a:solidFill>
                  <a:schemeClr val="tx1">
                    <a:lumMod val="65000"/>
                    <a:lumOff val="35000"/>
                  </a:schemeClr>
                </a:solidFill>
              </a:rPr>
              <a:t>        Reporting to COP</a:t>
            </a:r>
          </a:p>
          <a:p>
            <a:pPr>
              <a:lnSpc>
                <a:spcPct val="140000"/>
              </a:lnSpc>
            </a:pPr>
            <a:r>
              <a:rPr lang="en-US" sz="1000" dirty="0">
                <a:solidFill>
                  <a:schemeClr val="tx1">
                    <a:lumMod val="65000"/>
                    <a:lumOff val="35000"/>
                  </a:schemeClr>
                </a:solidFill>
              </a:rPr>
              <a:t>        SECTION TWO SUMMARY: RELEASES LEGAL</a:t>
            </a:r>
          </a:p>
          <a:p>
            <a:pPr>
              <a:lnSpc>
                <a:spcPct val="140000"/>
              </a:lnSpc>
            </a:pPr>
            <a:r>
              <a:rPr lang="en-US" sz="1000" dirty="0">
                <a:solidFill>
                  <a:schemeClr val="tx1">
                    <a:lumMod val="65000"/>
                    <a:lumOff val="35000"/>
                  </a:schemeClr>
                </a:solidFill>
              </a:rPr>
              <a:t>        OBLIGATIONS</a:t>
            </a:r>
          </a:p>
          <a:p>
            <a:pPr>
              <a:lnSpc>
                <a:spcPct val="140000"/>
              </a:lnSpc>
            </a:pPr>
            <a:r>
              <a:rPr lang="en-US" sz="1000" dirty="0">
                <a:solidFill>
                  <a:schemeClr val="tx1">
                    <a:lumMod val="65000"/>
                    <a:lumOff val="35000"/>
                  </a:schemeClr>
                </a:solidFill>
              </a:rPr>
              <a:t>        Preparation/Implementation Considerations</a:t>
            </a:r>
          </a:p>
          <a:p>
            <a:pPr>
              <a:lnSpc>
                <a:spcPct val="140000"/>
              </a:lnSpc>
            </a:pPr>
            <a:r>
              <a:rPr lang="en-US" sz="1000" dirty="0">
                <a:solidFill>
                  <a:schemeClr val="tx1">
                    <a:lumMod val="65000"/>
                    <a:lumOff val="35000"/>
                  </a:schemeClr>
                </a:solidFill>
              </a:rPr>
              <a:t>RESOURCES</a:t>
            </a:r>
          </a:p>
        </p:txBody>
      </p:sp>
      <p:sp>
        <p:nvSpPr>
          <p:cNvPr id="21" name="Right Arrow Callout 20"/>
          <p:cNvSpPr/>
          <p:nvPr/>
        </p:nvSpPr>
        <p:spPr>
          <a:xfrm>
            <a:off x="9162739" y="3637282"/>
            <a:ext cx="252173" cy="282326"/>
          </a:xfrm>
          <a:prstGeom prst="rightArrowCallout">
            <a:avLst/>
          </a:prstGeom>
          <a:solidFill>
            <a:srgbClr val="00AFEE"/>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 name="Rectangle 18"/>
          <p:cNvSpPr/>
          <p:nvPr/>
        </p:nvSpPr>
        <p:spPr>
          <a:xfrm>
            <a:off x="1220057" y="4685485"/>
            <a:ext cx="2870594" cy="646331"/>
          </a:xfrm>
          <a:prstGeom prst="rect">
            <a:avLst/>
          </a:prstGeom>
        </p:spPr>
        <p:txBody>
          <a:bodyPr wrap="none">
            <a:spAutoFit/>
          </a:bodyPr>
          <a:lstStyle/>
          <a:p>
            <a:pPr algn="ctr"/>
            <a:r>
              <a:rPr lang="en-US" dirty="0"/>
              <a:t>Develop emissions inventory</a:t>
            </a:r>
          </a:p>
          <a:p>
            <a:pPr algn="ctr"/>
            <a:r>
              <a:rPr lang="en-US" dirty="0"/>
              <a:t>within five (5) years</a:t>
            </a:r>
          </a:p>
        </p:txBody>
      </p:sp>
      <p:sp>
        <p:nvSpPr>
          <p:cNvPr id="22" name="Rectangle 21"/>
          <p:cNvSpPr/>
          <p:nvPr/>
        </p:nvSpPr>
        <p:spPr>
          <a:xfrm>
            <a:off x="5454381" y="4682596"/>
            <a:ext cx="1141596" cy="646331"/>
          </a:xfrm>
          <a:prstGeom prst="rect">
            <a:avLst/>
          </a:prstGeom>
        </p:spPr>
        <p:txBody>
          <a:bodyPr wrap="none">
            <a:spAutoFit/>
          </a:bodyPr>
          <a:lstStyle/>
          <a:p>
            <a:pPr algn="ctr"/>
            <a:r>
              <a:rPr lang="en-US" dirty="0"/>
              <a:t>Maintain</a:t>
            </a:r>
          </a:p>
          <a:p>
            <a:pPr algn="ctr"/>
            <a:r>
              <a:rPr lang="en-US" dirty="0"/>
              <a:t>thereafter</a:t>
            </a:r>
          </a:p>
        </p:txBody>
      </p:sp>
      <p:pic>
        <p:nvPicPr>
          <p:cNvPr id="23" name="Picture 2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4401" y="1956558"/>
            <a:ext cx="4521907" cy="2578607"/>
          </a:xfrm>
          <a:prstGeom prst="rect">
            <a:avLst/>
          </a:prstGeom>
        </p:spPr>
      </p:pic>
      <p:pic>
        <p:nvPicPr>
          <p:cNvPr id="12" name="Picture 1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741971" y="1956558"/>
            <a:ext cx="2566415" cy="2578606"/>
          </a:xfrm>
          <a:prstGeom prst="rect">
            <a:avLst/>
          </a:prstGeom>
        </p:spPr>
      </p:pic>
    </p:spTree>
    <p:extLst>
      <p:ext uri="{BB962C8B-B14F-4D97-AF65-F5344CB8AC3E}">
        <p14:creationId xmlns:p14="http://schemas.microsoft.com/office/powerpoint/2010/main" val="3598288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a:blip r:embed="rId3"/>
          <a:stretch>
            <a:fillRect/>
          </a:stretch>
        </p:blipFill>
        <p:spPr>
          <a:xfrm>
            <a:off x="0" y="1246884"/>
            <a:ext cx="12162824" cy="4404436"/>
          </a:xfrm>
          <a:prstGeom prst="rect">
            <a:avLst/>
          </a:prstGeom>
        </p:spPr>
      </p:pic>
      <p:sp>
        <p:nvSpPr>
          <p:cNvPr id="5" name="Slide Number Placeholder 4"/>
          <p:cNvSpPr>
            <a:spLocks noGrp="1"/>
          </p:cNvSpPr>
          <p:nvPr>
            <p:ph type="sldNum" sz="quarter" idx="12"/>
          </p:nvPr>
        </p:nvSpPr>
        <p:spPr/>
        <p:txBody>
          <a:bodyPr/>
          <a:lstStyle/>
          <a:p>
            <a:fld id="{A4A541B3-CD79-0240-8A71-500DA69470F5}" type="slidenum">
              <a:rPr lang="en-US" smtClean="0"/>
              <a:pPr/>
              <a:t>16</a:t>
            </a:fld>
            <a:endParaRPr lang="en-US"/>
          </a:p>
        </p:txBody>
      </p:sp>
      <p:sp>
        <p:nvSpPr>
          <p:cNvPr id="9" name="Rectangle 8"/>
          <p:cNvSpPr/>
          <p:nvPr/>
        </p:nvSpPr>
        <p:spPr>
          <a:xfrm>
            <a:off x="9275628" y="183445"/>
            <a:ext cx="2916372" cy="6577474"/>
          </a:xfrm>
          <a:prstGeom prst="rect">
            <a:avLst/>
          </a:prstGeom>
          <a:solidFill>
            <a:schemeClr val="bg1">
              <a:lumMod val="9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Right Arrow Callout 11"/>
          <p:cNvSpPr/>
          <p:nvPr/>
        </p:nvSpPr>
        <p:spPr>
          <a:xfrm>
            <a:off x="9162739" y="3848471"/>
            <a:ext cx="252173" cy="282326"/>
          </a:xfrm>
          <a:prstGeom prst="rightArrowCallout">
            <a:avLst/>
          </a:prstGeom>
          <a:solidFill>
            <a:srgbClr val="00AFEE"/>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 name="Title 1"/>
          <p:cNvSpPr>
            <a:spLocks noGrp="1"/>
          </p:cNvSpPr>
          <p:nvPr>
            <p:ph type="title"/>
          </p:nvPr>
        </p:nvSpPr>
        <p:spPr>
          <a:xfrm>
            <a:off x="554440" y="685800"/>
            <a:ext cx="8382522" cy="558800"/>
          </a:xfrm>
        </p:spPr>
        <p:txBody>
          <a:bodyPr/>
          <a:lstStyle/>
          <a:p>
            <a:r>
              <a:rPr lang="en-US" sz="2300" dirty="0">
                <a:solidFill>
                  <a:srgbClr val="00A6E8"/>
                </a:solidFill>
              </a:rPr>
              <a:t>REPORTING TO COP</a:t>
            </a:r>
            <a:endParaRPr lang="en-US" sz="2300" dirty="0">
              <a:solidFill>
                <a:srgbClr val="0C2146"/>
              </a:solidFill>
            </a:endParaRPr>
          </a:p>
        </p:txBody>
      </p:sp>
      <p:sp>
        <p:nvSpPr>
          <p:cNvPr id="13" name="Rectangle 12"/>
          <p:cNvSpPr/>
          <p:nvPr/>
        </p:nvSpPr>
        <p:spPr>
          <a:xfrm>
            <a:off x="-1" y="2497746"/>
            <a:ext cx="5291191" cy="1928566"/>
          </a:xfrm>
          <a:prstGeom prst="rect">
            <a:avLst/>
          </a:prstGeom>
          <a:solidFill>
            <a:schemeClr val="tx1">
              <a:alpha val="6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p:cNvSpPr txBox="1"/>
          <p:nvPr/>
        </p:nvSpPr>
        <p:spPr>
          <a:xfrm>
            <a:off x="554440" y="2538760"/>
            <a:ext cx="4623735" cy="1754326"/>
          </a:xfrm>
          <a:prstGeom prst="rect">
            <a:avLst/>
          </a:prstGeom>
          <a:noFill/>
        </p:spPr>
        <p:txBody>
          <a:bodyPr wrap="square" rtlCol="0">
            <a:spAutoFit/>
          </a:bodyPr>
          <a:lstStyle/>
          <a:p>
            <a:pPr marL="285750" indent="-285750">
              <a:lnSpc>
                <a:spcPct val="200000"/>
              </a:lnSpc>
              <a:buClr>
                <a:srgbClr val="00A6E8"/>
              </a:buClr>
              <a:buSzPct val="135000"/>
              <a:buFont typeface="Arial" charset="0"/>
              <a:buChar char="•"/>
            </a:pPr>
            <a:r>
              <a:rPr lang="en-US" dirty="0">
                <a:solidFill>
                  <a:schemeClr val="bg1"/>
                </a:solidFill>
              </a:rPr>
              <a:t>Which sources are regulated</a:t>
            </a:r>
          </a:p>
          <a:p>
            <a:pPr marL="285750" indent="-285750">
              <a:lnSpc>
                <a:spcPct val="200000"/>
              </a:lnSpc>
              <a:buClr>
                <a:srgbClr val="00A6E8"/>
              </a:buClr>
              <a:buSzPct val="135000"/>
              <a:buFont typeface="Arial" charset="0"/>
              <a:buChar char="•"/>
            </a:pPr>
            <a:r>
              <a:rPr lang="en-US" dirty="0">
                <a:solidFill>
                  <a:schemeClr val="bg1"/>
                </a:solidFill>
              </a:rPr>
              <a:t>Control measures chosen</a:t>
            </a:r>
          </a:p>
          <a:p>
            <a:pPr marL="285750" indent="-285750">
              <a:lnSpc>
                <a:spcPct val="200000"/>
              </a:lnSpc>
              <a:buClr>
                <a:srgbClr val="00A6E8"/>
              </a:buClr>
              <a:buSzPct val="135000"/>
              <a:buFont typeface="Arial" charset="0"/>
              <a:buChar char="•"/>
            </a:pPr>
            <a:r>
              <a:rPr lang="en-US" dirty="0">
                <a:solidFill>
                  <a:schemeClr val="bg1"/>
                </a:solidFill>
              </a:rPr>
              <a:t>Progress/effectiveness</a:t>
            </a:r>
          </a:p>
        </p:txBody>
      </p:sp>
      <p:sp>
        <p:nvSpPr>
          <p:cNvPr id="11" name="TextBox 10"/>
          <p:cNvSpPr txBox="1"/>
          <p:nvPr/>
        </p:nvSpPr>
        <p:spPr>
          <a:xfrm>
            <a:off x="9369777" y="416309"/>
            <a:ext cx="3048000" cy="4616648"/>
          </a:xfrm>
          <a:prstGeom prst="rect">
            <a:avLst/>
          </a:prstGeom>
          <a:noFill/>
        </p:spPr>
        <p:txBody>
          <a:bodyPr wrap="square" rtlCol="0">
            <a:spAutoFit/>
          </a:bodyPr>
          <a:lstStyle/>
          <a:p>
            <a:pPr>
              <a:lnSpc>
                <a:spcPct val="140000"/>
              </a:lnSpc>
            </a:pPr>
            <a:r>
              <a:rPr lang="en-US" sz="1000" dirty="0">
                <a:solidFill>
                  <a:schemeClr val="tx1">
                    <a:lumMod val="65000"/>
                    <a:lumOff val="35000"/>
                  </a:schemeClr>
                </a:solidFill>
              </a:rPr>
              <a:t>ARTICLE 8 (AIR EMISSIONS)</a:t>
            </a:r>
          </a:p>
          <a:p>
            <a:pPr>
              <a:lnSpc>
                <a:spcPct val="140000"/>
              </a:lnSpc>
            </a:pPr>
            <a:r>
              <a:rPr lang="en-US" sz="1000" dirty="0">
                <a:solidFill>
                  <a:schemeClr val="tx1">
                    <a:lumMod val="65000"/>
                    <a:lumOff val="35000"/>
                  </a:schemeClr>
                </a:solidFill>
              </a:rPr>
              <a:t>    FIVE SOURCE CATEGORIES COVERED</a:t>
            </a:r>
          </a:p>
          <a:p>
            <a:pPr>
              <a:lnSpc>
                <a:spcPct val="140000"/>
              </a:lnSpc>
            </a:pPr>
            <a:r>
              <a:rPr lang="en-US" sz="1000" dirty="0">
                <a:solidFill>
                  <a:schemeClr val="tx1">
                    <a:lumMod val="65000"/>
                    <a:lumOff val="35000"/>
                  </a:schemeClr>
                </a:solidFill>
              </a:rPr>
              <a:t>        Waste Incineration Subcategories</a:t>
            </a:r>
          </a:p>
          <a:p>
            <a:pPr>
              <a:lnSpc>
                <a:spcPct val="140000"/>
              </a:lnSpc>
            </a:pPr>
            <a:r>
              <a:rPr lang="en-US" sz="1000" dirty="0">
                <a:solidFill>
                  <a:schemeClr val="tx1">
                    <a:lumMod val="65000"/>
                    <a:lumOff val="35000"/>
                  </a:schemeClr>
                </a:solidFill>
              </a:rPr>
              <a:t>        Non-Ferrous Metals</a:t>
            </a:r>
          </a:p>
          <a:p>
            <a:pPr>
              <a:lnSpc>
                <a:spcPct val="140000"/>
              </a:lnSpc>
            </a:pPr>
            <a:r>
              <a:rPr lang="en-US" sz="1000" dirty="0">
                <a:solidFill>
                  <a:schemeClr val="tx1">
                    <a:lumMod val="65000"/>
                    <a:lumOff val="35000"/>
                  </a:schemeClr>
                </a:solidFill>
              </a:rPr>
              <a:t>        “Relevant Sources” within Categories</a:t>
            </a:r>
          </a:p>
          <a:p>
            <a:pPr>
              <a:lnSpc>
                <a:spcPct val="140000"/>
              </a:lnSpc>
            </a:pPr>
            <a:r>
              <a:rPr lang="en-US" sz="1000" dirty="0">
                <a:solidFill>
                  <a:schemeClr val="tx1">
                    <a:lumMod val="65000"/>
                    <a:lumOff val="35000"/>
                  </a:schemeClr>
                </a:solidFill>
              </a:rPr>
              <a:t>        New Source Controls</a:t>
            </a:r>
          </a:p>
          <a:p>
            <a:pPr>
              <a:lnSpc>
                <a:spcPct val="140000"/>
              </a:lnSpc>
            </a:pPr>
            <a:r>
              <a:rPr lang="en-US" sz="1000" dirty="0">
                <a:solidFill>
                  <a:schemeClr val="tx1">
                    <a:lumMod val="65000"/>
                    <a:lumOff val="35000"/>
                  </a:schemeClr>
                </a:solidFill>
              </a:rPr>
              <a:t>        Existing Source Controls</a:t>
            </a:r>
          </a:p>
          <a:p>
            <a:pPr>
              <a:lnSpc>
                <a:spcPct val="140000"/>
              </a:lnSpc>
            </a:pPr>
            <a:r>
              <a:rPr lang="en-US" sz="1000" dirty="0">
                <a:solidFill>
                  <a:schemeClr val="tx1">
                    <a:lumMod val="65000"/>
                    <a:lumOff val="35000"/>
                  </a:schemeClr>
                </a:solidFill>
              </a:rPr>
              <a:t>        Inventories</a:t>
            </a:r>
          </a:p>
          <a:p>
            <a:pPr>
              <a:lnSpc>
                <a:spcPct val="140000"/>
              </a:lnSpc>
            </a:pPr>
            <a:r>
              <a:rPr lang="en-US" sz="1000" dirty="0">
                <a:solidFill>
                  <a:schemeClr val="tx1">
                    <a:lumMod val="65000"/>
                    <a:lumOff val="35000"/>
                  </a:schemeClr>
                </a:solidFill>
              </a:rPr>
              <a:t>        Reporting to COP</a:t>
            </a:r>
          </a:p>
          <a:p>
            <a:pPr>
              <a:lnSpc>
                <a:spcPct val="140000"/>
              </a:lnSpc>
            </a:pPr>
            <a:r>
              <a:rPr lang="en-US" sz="1000" dirty="0">
                <a:solidFill>
                  <a:schemeClr val="tx1">
                    <a:lumMod val="65000"/>
                    <a:lumOff val="35000"/>
                  </a:schemeClr>
                </a:solidFill>
              </a:rPr>
              <a:t>        SECTION ONE SUMMARY: EMISSIONS LEGAL</a:t>
            </a:r>
          </a:p>
          <a:p>
            <a:pPr>
              <a:lnSpc>
                <a:spcPct val="140000"/>
              </a:lnSpc>
            </a:pPr>
            <a:r>
              <a:rPr lang="en-US" sz="1000" dirty="0">
                <a:solidFill>
                  <a:schemeClr val="tx1">
                    <a:lumMod val="65000"/>
                    <a:lumOff val="35000"/>
                  </a:schemeClr>
                </a:solidFill>
              </a:rPr>
              <a:t>        OBLIGATIONS</a:t>
            </a:r>
          </a:p>
          <a:p>
            <a:pPr>
              <a:lnSpc>
                <a:spcPct val="140000"/>
              </a:lnSpc>
            </a:pPr>
            <a:r>
              <a:rPr lang="en-US" sz="1000" dirty="0">
                <a:solidFill>
                  <a:schemeClr val="tx1">
                    <a:lumMod val="65000"/>
                    <a:lumOff val="35000"/>
                  </a:schemeClr>
                </a:solidFill>
              </a:rPr>
              <a:t>        Preparation/Implementation Considerations</a:t>
            </a:r>
          </a:p>
          <a:p>
            <a:pPr>
              <a:lnSpc>
                <a:spcPct val="140000"/>
              </a:lnSpc>
            </a:pPr>
            <a:r>
              <a:rPr lang="en-US" sz="1000" dirty="0">
                <a:solidFill>
                  <a:schemeClr val="tx1">
                    <a:lumMod val="65000"/>
                    <a:lumOff val="35000"/>
                  </a:schemeClr>
                </a:solidFill>
              </a:rPr>
              <a:t>ARTICLE 9 (RELEASES TO LAND AND WATER)</a:t>
            </a:r>
          </a:p>
          <a:p>
            <a:pPr>
              <a:lnSpc>
                <a:spcPct val="140000"/>
              </a:lnSpc>
            </a:pPr>
            <a:r>
              <a:rPr lang="en-US" sz="1000" dirty="0">
                <a:solidFill>
                  <a:schemeClr val="tx1">
                    <a:lumMod val="65000"/>
                    <a:lumOff val="35000"/>
                  </a:schemeClr>
                </a:solidFill>
              </a:rPr>
              <a:t>    RELEASES TO LAND AND WATER</a:t>
            </a:r>
          </a:p>
          <a:p>
            <a:pPr>
              <a:lnSpc>
                <a:spcPct val="140000"/>
              </a:lnSpc>
            </a:pPr>
            <a:r>
              <a:rPr lang="en-US" sz="1000" dirty="0">
                <a:solidFill>
                  <a:schemeClr val="tx1">
                    <a:lumMod val="65000"/>
                    <a:lumOff val="35000"/>
                  </a:schemeClr>
                </a:solidFill>
              </a:rPr>
              <a:t>        Release Controls</a:t>
            </a:r>
          </a:p>
          <a:p>
            <a:pPr>
              <a:lnSpc>
                <a:spcPct val="140000"/>
              </a:lnSpc>
            </a:pPr>
            <a:r>
              <a:rPr lang="en-US" sz="1000" dirty="0">
                <a:solidFill>
                  <a:schemeClr val="tx1">
                    <a:lumMod val="65000"/>
                    <a:lumOff val="35000"/>
                  </a:schemeClr>
                </a:solidFill>
              </a:rPr>
              <a:t>        Inventories</a:t>
            </a:r>
          </a:p>
          <a:p>
            <a:pPr>
              <a:lnSpc>
                <a:spcPct val="140000"/>
              </a:lnSpc>
            </a:pPr>
            <a:r>
              <a:rPr lang="en-US" sz="1000" b="1" dirty="0">
                <a:solidFill>
                  <a:srgbClr val="00AFEE"/>
                </a:solidFill>
              </a:rPr>
              <a:t>        REPORTING TO COP</a:t>
            </a:r>
          </a:p>
          <a:p>
            <a:pPr>
              <a:lnSpc>
                <a:spcPct val="140000"/>
              </a:lnSpc>
            </a:pPr>
            <a:r>
              <a:rPr lang="en-US" sz="1000" dirty="0">
                <a:solidFill>
                  <a:schemeClr val="tx1">
                    <a:lumMod val="65000"/>
                    <a:lumOff val="35000"/>
                  </a:schemeClr>
                </a:solidFill>
              </a:rPr>
              <a:t>        SECTION TWO SUMMARY: RELEASES LEGAL</a:t>
            </a:r>
          </a:p>
          <a:p>
            <a:pPr>
              <a:lnSpc>
                <a:spcPct val="140000"/>
              </a:lnSpc>
            </a:pPr>
            <a:r>
              <a:rPr lang="en-US" sz="1000" dirty="0">
                <a:solidFill>
                  <a:schemeClr val="tx1">
                    <a:lumMod val="65000"/>
                    <a:lumOff val="35000"/>
                  </a:schemeClr>
                </a:solidFill>
              </a:rPr>
              <a:t>        OBLIGATIONS</a:t>
            </a:r>
          </a:p>
          <a:p>
            <a:pPr>
              <a:lnSpc>
                <a:spcPct val="140000"/>
              </a:lnSpc>
            </a:pPr>
            <a:r>
              <a:rPr lang="en-US" sz="1000" dirty="0">
                <a:solidFill>
                  <a:schemeClr val="tx1">
                    <a:lumMod val="65000"/>
                    <a:lumOff val="35000"/>
                  </a:schemeClr>
                </a:solidFill>
              </a:rPr>
              <a:t>        Preparation/Implementation Considerations</a:t>
            </a:r>
          </a:p>
          <a:p>
            <a:pPr>
              <a:lnSpc>
                <a:spcPct val="140000"/>
              </a:lnSpc>
            </a:pPr>
            <a:r>
              <a:rPr lang="en-US" sz="1000" dirty="0">
                <a:solidFill>
                  <a:schemeClr val="tx1">
                    <a:lumMod val="65000"/>
                    <a:lumOff val="35000"/>
                  </a:schemeClr>
                </a:solidFill>
              </a:rPr>
              <a:t>RESOURCES</a:t>
            </a:r>
          </a:p>
        </p:txBody>
      </p:sp>
    </p:spTree>
    <p:extLst>
      <p:ext uri="{BB962C8B-B14F-4D97-AF65-F5344CB8AC3E}">
        <p14:creationId xmlns:p14="http://schemas.microsoft.com/office/powerpoint/2010/main" val="4508069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A4A541B3-CD79-0240-8A71-500DA69470F5}" type="slidenum">
              <a:rPr lang="en-US" smtClean="0"/>
              <a:pPr/>
              <a:t>17</a:t>
            </a:fld>
            <a:endParaRPr lang="en-US"/>
          </a:p>
        </p:txBody>
      </p:sp>
      <p:sp>
        <p:nvSpPr>
          <p:cNvPr id="9" name="Rectangle 8"/>
          <p:cNvSpPr/>
          <p:nvPr/>
        </p:nvSpPr>
        <p:spPr>
          <a:xfrm>
            <a:off x="9275628" y="183445"/>
            <a:ext cx="2916372" cy="6577474"/>
          </a:xfrm>
          <a:prstGeom prst="rect">
            <a:avLst/>
          </a:prstGeom>
          <a:solidFill>
            <a:schemeClr val="bg1">
              <a:lumMod val="9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Right Arrow Callout 11"/>
          <p:cNvSpPr/>
          <p:nvPr/>
        </p:nvSpPr>
        <p:spPr>
          <a:xfrm>
            <a:off x="9162739" y="4055261"/>
            <a:ext cx="252173" cy="282326"/>
          </a:xfrm>
          <a:prstGeom prst="rightArrowCallout">
            <a:avLst/>
          </a:prstGeom>
          <a:solidFill>
            <a:srgbClr val="00AFEE"/>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TextBox 12"/>
          <p:cNvSpPr txBox="1"/>
          <p:nvPr/>
        </p:nvSpPr>
        <p:spPr>
          <a:xfrm>
            <a:off x="2142562" y="2237922"/>
            <a:ext cx="7020177" cy="2585323"/>
          </a:xfrm>
          <a:prstGeom prst="rect">
            <a:avLst/>
          </a:prstGeom>
          <a:noFill/>
        </p:spPr>
        <p:txBody>
          <a:bodyPr wrap="square" rtlCol="0">
            <a:spAutoFit/>
          </a:bodyPr>
          <a:lstStyle/>
          <a:p>
            <a:pPr>
              <a:lnSpc>
                <a:spcPct val="300000"/>
              </a:lnSpc>
              <a:buClr>
                <a:srgbClr val="00A6E8"/>
              </a:buClr>
              <a:buSzPct val="135000"/>
            </a:pPr>
            <a:r>
              <a:rPr lang="en-US" dirty="0">
                <a:solidFill>
                  <a:srgbClr val="0C2146"/>
                </a:solidFill>
              </a:rPr>
              <a:t>Identify relevant sources</a:t>
            </a:r>
          </a:p>
          <a:p>
            <a:pPr>
              <a:lnSpc>
                <a:spcPct val="300000"/>
              </a:lnSpc>
              <a:buClr>
                <a:srgbClr val="00A6E8"/>
              </a:buClr>
              <a:buSzPct val="135000"/>
            </a:pPr>
            <a:r>
              <a:rPr lang="en-US" dirty="0">
                <a:solidFill>
                  <a:srgbClr val="0C2146"/>
                </a:solidFill>
              </a:rPr>
              <a:t>Measure(s) selected to control/reduce mercury releases</a:t>
            </a:r>
          </a:p>
          <a:p>
            <a:pPr>
              <a:lnSpc>
                <a:spcPct val="300000"/>
              </a:lnSpc>
              <a:buClr>
                <a:srgbClr val="00A6E8"/>
              </a:buClr>
              <a:buSzPct val="135000"/>
            </a:pPr>
            <a:r>
              <a:rPr lang="en-US" dirty="0">
                <a:solidFill>
                  <a:srgbClr val="0C2146"/>
                </a:solidFill>
              </a:rPr>
              <a:t>Establish/maintain a mercury releases inventory</a:t>
            </a:r>
          </a:p>
        </p:txBody>
      </p:sp>
      <p:sp>
        <p:nvSpPr>
          <p:cNvPr id="17" name="Rectangle 16"/>
          <p:cNvSpPr/>
          <p:nvPr/>
        </p:nvSpPr>
        <p:spPr>
          <a:xfrm>
            <a:off x="1474269" y="2410868"/>
            <a:ext cx="641522" cy="717184"/>
          </a:xfrm>
          <a:prstGeom prst="rect">
            <a:avLst/>
          </a:prstGeom>
        </p:spPr>
        <p:txBody>
          <a:bodyPr wrap="none">
            <a:spAutoFit/>
          </a:bodyPr>
          <a:lstStyle/>
          <a:p>
            <a:pPr>
              <a:lnSpc>
                <a:spcPct val="110000"/>
              </a:lnSpc>
            </a:pPr>
            <a:r>
              <a:rPr lang="en-US" sz="4000" dirty="0">
                <a:solidFill>
                  <a:schemeClr val="accent2"/>
                </a:solidFill>
                <a:latin typeface="Wingdings"/>
                <a:ea typeface="Wingdings"/>
                <a:cs typeface="Wingdings"/>
              </a:rPr>
              <a:t></a:t>
            </a:r>
          </a:p>
        </p:txBody>
      </p:sp>
      <p:sp>
        <p:nvSpPr>
          <p:cNvPr id="19" name="Oval 18"/>
          <p:cNvSpPr/>
          <p:nvPr/>
        </p:nvSpPr>
        <p:spPr>
          <a:xfrm>
            <a:off x="392785" y="183446"/>
            <a:ext cx="1749778" cy="1749778"/>
          </a:xfrm>
          <a:prstGeom prst="ellipse">
            <a:avLst/>
          </a:prstGeom>
          <a:solidFill>
            <a:srgbClr val="0C2146"/>
          </a:solidFill>
          <a:ln w="76200">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313F60"/>
              </a:solidFill>
            </a:endParaRPr>
          </a:p>
        </p:txBody>
      </p:sp>
      <p:pic>
        <p:nvPicPr>
          <p:cNvPr id="20" name="Picture 19" descr="Clipboard.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9675" y="381002"/>
            <a:ext cx="1017684" cy="1317002"/>
          </a:xfrm>
          <a:prstGeom prst="rect">
            <a:avLst/>
          </a:prstGeom>
        </p:spPr>
      </p:pic>
      <p:sp>
        <p:nvSpPr>
          <p:cNvPr id="21" name="Title 1"/>
          <p:cNvSpPr>
            <a:spLocks noGrp="1"/>
          </p:cNvSpPr>
          <p:nvPr>
            <p:ph type="title"/>
          </p:nvPr>
        </p:nvSpPr>
        <p:spPr>
          <a:xfrm>
            <a:off x="2467115" y="685800"/>
            <a:ext cx="9892262" cy="711958"/>
          </a:xfrm>
        </p:spPr>
        <p:txBody>
          <a:bodyPr/>
          <a:lstStyle/>
          <a:p>
            <a:r>
              <a:rPr lang="en-US" sz="2300" dirty="0">
                <a:solidFill>
                  <a:schemeClr val="bg1"/>
                </a:solidFill>
              </a:rPr>
              <a:t>SECTION TWO SUMMARY:</a:t>
            </a:r>
            <a:br>
              <a:rPr lang="en-US" sz="2300" dirty="0">
                <a:solidFill>
                  <a:schemeClr val="bg1"/>
                </a:solidFill>
              </a:rPr>
            </a:br>
            <a:r>
              <a:rPr lang="en-US" sz="2300" dirty="0">
                <a:solidFill>
                  <a:schemeClr val="bg1"/>
                </a:solidFill>
              </a:rPr>
              <a:t>RELEASES LEGAL OBLIGATIONS</a:t>
            </a:r>
          </a:p>
        </p:txBody>
      </p:sp>
      <p:sp>
        <p:nvSpPr>
          <p:cNvPr id="22" name="Rectangle 21"/>
          <p:cNvSpPr/>
          <p:nvPr/>
        </p:nvSpPr>
        <p:spPr>
          <a:xfrm>
            <a:off x="1474269" y="3258464"/>
            <a:ext cx="641522" cy="717184"/>
          </a:xfrm>
          <a:prstGeom prst="rect">
            <a:avLst/>
          </a:prstGeom>
        </p:spPr>
        <p:txBody>
          <a:bodyPr wrap="none">
            <a:spAutoFit/>
          </a:bodyPr>
          <a:lstStyle/>
          <a:p>
            <a:pPr>
              <a:lnSpc>
                <a:spcPct val="110000"/>
              </a:lnSpc>
            </a:pPr>
            <a:r>
              <a:rPr lang="en-US" sz="4000" dirty="0">
                <a:solidFill>
                  <a:schemeClr val="accent2"/>
                </a:solidFill>
                <a:latin typeface="Wingdings"/>
                <a:ea typeface="Wingdings"/>
                <a:cs typeface="Wingdings"/>
              </a:rPr>
              <a:t></a:t>
            </a:r>
          </a:p>
        </p:txBody>
      </p:sp>
      <p:sp>
        <p:nvSpPr>
          <p:cNvPr id="23" name="Rectangle 22"/>
          <p:cNvSpPr/>
          <p:nvPr/>
        </p:nvSpPr>
        <p:spPr>
          <a:xfrm>
            <a:off x="1474269" y="4106061"/>
            <a:ext cx="641522" cy="717184"/>
          </a:xfrm>
          <a:prstGeom prst="rect">
            <a:avLst/>
          </a:prstGeom>
        </p:spPr>
        <p:txBody>
          <a:bodyPr wrap="none">
            <a:spAutoFit/>
          </a:bodyPr>
          <a:lstStyle/>
          <a:p>
            <a:pPr>
              <a:lnSpc>
                <a:spcPct val="110000"/>
              </a:lnSpc>
            </a:pPr>
            <a:r>
              <a:rPr lang="en-US" sz="4000">
                <a:solidFill>
                  <a:schemeClr val="accent2"/>
                </a:solidFill>
                <a:latin typeface="Wingdings"/>
                <a:ea typeface="Wingdings"/>
                <a:cs typeface="Wingdings"/>
              </a:rPr>
              <a:t></a:t>
            </a:r>
            <a:endParaRPr lang="en-US" sz="4000" dirty="0">
              <a:solidFill>
                <a:schemeClr val="accent2"/>
              </a:solidFill>
              <a:latin typeface="Wingdings"/>
              <a:ea typeface="Wingdings"/>
              <a:cs typeface="Wingdings"/>
            </a:endParaRPr>
          </a:p>
        </p:txBody>
      </p:sp>
      <p:sp>
        <p:nvSpPr>
          <p:cNvPr id="15" name="TextBox 14"/>
          <p:cNvSpPr txBox="1"/>
          <p:nvPr/>
        </p:nvSpPr>
        <p:spPr>
          <a:xfrm>
            <a:off x="9369777" y="416309"/>
            <a:ext cx="3048000" cy="4616648"/>
          </a:xfrm>
          <a:prstGeom prst="rect">
            <a:avLst/>
          </a:prstGeom>
          <a:noFill/>
        </p:spPr>
        <p:txBody>
          <a:bodyPr wrap="square" rtlCol="0">
            <a:spAutoFit/>
          </a:bodyPr>
          <a:lstStyle/>
          <a:p>
            <a:pPr>
              <a:lnSpc>
                <a:spcPct val="140000"/>
              </a:lnSpc>
            </a:pPr>
            <a:r>
              <a:rPr lang="en-US" sz="1000" dirty="0">
                <a:solidFill>
                  <a:schemeClr val="tx1">
                    <a:lumMod val="65000"/>
                    <a:lumOff val="35000"/>
                  </a:schemeClr>
                </a:solidFill>
              </a:rPr>
              <a:t>ARTICLE 8 (AIR EMISSIONS)</a:t>
            </a:r>
          </a:p>
          <a:p>
            <a:pPr>
              <a:lnSpc>
                <a:spcPct val="140000"/>
              </a:lnSpc>
            </a:pPr>
            <a:r>
              <a:rPr lang="en-US" sz="1000" dirty="0">
                <a:solidFill>
                  <a:schemeClr val="tx1">
                    <a:lumMod val="65000"/>
                    <a:lumOff val="35000"/>
                  </a:schemeClr>
                </a:solidFill>
              </a:rPr>
              <a:t>    FIVE SOURCE CATEGORIES COVERED</a:t>
            </a:r>
          </a:p>
          <a:p>
            <a:pPr>
              <a:lnSpc>
                <a:spcPct val="140000"/>
              </a:lnSpc>
            </a:pPr>
            <a:r>
              <a:rPr lang="en-US" sz="1000" dirty="0">
                <a:solidFill>
                  <a:schemeClr val="tx1">
                    <a:lumMod val="65000"/>
                    <a:lumOff val="35000"/>
                  </a:schemeClr>
                </a:solidFill>
              </a:rPr>
              <a:t>        Waste Incineration Subcategories</a:t>
            </a:r>
          </a:p>
          <a:p>
            <a:pPr>
              <a:lnSpc>
                <a:spcPct val="140000"/>
              </a:lnSpc>
            </a:pPr>
            <a:r>
              <a:rPr lang="en-US" sz="1000" dirty="0">
                <a:solidFill>
                  <a:schemeClr val="tx1">
                    <a:lumMod val="65000"/>
                    <a:lumOff val="35000"/>
                  </a:schemeClr>
                </a:solidFill>
              </a:rPr>
              <a:t>        Non-Ferrous Metals</a:t>
            </a:r>
          </a:p>
          <a:p>
            <a:pPr>
              <a:lnSpc>
                <a:spcPct val="140000"/>
              </a:lnSpc>
            </a:pPr>
            <a:r>
              <a:rPr lang="en-US" sz="1000" dirty="0">
                <a:solidFill>
                  <a:schemeClr val="tx1">
                    <a:lumMod val="65000"/>
                    <a:lumOff val="35000"/>
                  </a:schemeClr>
                </a:solidFill>
              </a:rPr>
              <a:t>        “Relevant Sources” within Categories</a:t>
            </a:r>
          </a:p>
          <a:p>
            <a:pPr>
              <a:lnSpc>
                <a:spcPct val="140000"/>
              </a:lnSpc>
            </a:pPr>
            <a:r>
              <a:rPr lang="en-US" sz="1000" dirty="0">
                <a:solidFill>
                  <a:schemeClr val="tx1">
                    <a:lumMod val="65000"/>
                    <a:lumOff val="35000"/>
                  </a:schemeClr>
                </a:solidFill>
              </a:rPr>
              <a:t>        New Source Controls</a:t>
            </a:r>
          </a:p>
          <a:p>
            <a:pPr>
              <a:lnSpc>
                <a:spcPct val="140000"/>
              </a:lnSpc>
            </a:pPr>
            <a:r>
              <a:rPr lang="en-US" sz="1000" dirty="0">
                <a:solidFill>
                  <a:schemeClr val="tx1">
                    <a:lumMod val="65000"/>
                    <a:lumOff val="35000"/>
                  </a:schemeClr>
                </a:solidFill>
              </a:rPr>
              <a:t>        Existing Source Controls</a:t>
            </a:r>
          </a:p>
          <a:p>
            <a:pPr>
              <a:lnSpc>
                <a:spcPct val="140000"/>
              </a:lnSpc>
            </a:pPr>
            <a:r>
              <a:rPr lang="en-US" sz="1000" dirty="0">
                <a:solidFill>
                  <a:schemeClr val="tx1">
                    <a:lumMod val="65000"/>
                    <a:lumOff val="35000"/>
                  </a:schemeClr>
                </a:solidFill>
              </a:rPr>
              <a:t>        Inventories</a:t>
            </a:r>
          </a:p>
          <a:p>
            <a:pPr>
              <a:lnSpc>
                <a:spcPct val="140000"/>
              </a:lnSpc>
            </a:pPr>
            <a:r>
              <a:rPr lang="en-US" sz="1000" dirty="0">
                <a:solidFill>
                  <a:schemeClr val="tx1">
                    <a:lumMod val="65000"/>
                    <a:lumOff val="35000"/>
                  </a:schemeClr>
                </a:solidFill>
              </a:rPr>
              <a:t>        Reporting to COP</a:t>
            </a:r>
          </a:p>
          <a:p>
            <a:pPr>
              <a:lnSpc>
                <a:spcPct val="140000"/>
              </a:lnSpc>
            </a:pPr>
            <a:r>
              <a:rPr lang="en-US" sz="1000" dirty="0">
                <a:solidFill>
                  <a:schemeClr val="tx1">
                    <a:lumMod val="65000"/>
                    <a:lumOff val="35000"/>
                  </a:schemeClr>
                </a:solidFill>
              </a:rPr>
              <a:t>        SECTION ONE SUMMARY: EMISSIONS LEGAL</a:t>
            </a:r>
          </a:p>
          <a:p>
            <a:pPr>
              <a:lnSpc>
                <a:spcPct val="140000"/>
              </a:lnSpc>
            </a:pPr>
            <a:r>
              <a:rPr lang="en-US" sz="1000" dirty="0">
                <a:solidFill>
                  <a:schemeClr val="tx1">
                    <a:lumMod val="65000"/>
                    <a:lumOff val="35000"/>
                  </a:schemeClr>
                </a:solidFill>
              </a:rPr>
              <a:t>        OBLIGATIONS</a:t>
            </a:r>
          </a:p>
          <a:p>
            <a:pPr>
              <a:lnSpc>
                <a:spcPct val="140000"/>
              </a:lnSpc>
            </a:pPr>
            <a:r>
              <a:rPr lang="en-US" sz="1000" dirty="0">
                <a:solidFill>
                  <a:schemeClr val="tx1">
                    <a:lumMod val="65000"/>
                    <a:lumOff val="35000"/>
                  </a:schemeClr>
                </a:solidFill>
              </a:rPr>
              <a:t>        Preparation/Implementation Considerations</a:t>
            </a:r>
          </a:p>
          <a:p>
            <a:pPr>
              <a:lnSpc>
                <a:spcPct val="140000"/>
              </a:lnSpc>
            </a:pPr>
            <a:r>
              <a:rPr lang="en-US" sz="1000" dirty="0">
                <a:solidFill>
                  <a:schemeClr val="tx1">
                    <a:lumMod val="65000"/>
                    <a:lumOff val="35000"/>
                  </a:schemeClr>
                </a:solidFill>
              </a:rPr>
              <a:t>ARTICLE 9 (RELEASES TO LAND AND WATER)</a:t>
            </a:r>
          </a:p>
          <a:p>
            <a:pPr>
              <a:lnSpc>
                <a:spcPct val="140000"/>
              </a:lnSpc>
            </a:pPr>
            <a:r>
              <a:rPr lang="en-US" sz="1000" dirty="0">
                <a:solidFill>
                  <a:schemeClr val="tx1">
                    <a:lumMod val="65000"/>
                    <a:lumOff val="35000"/>
                  </a:schemeClr>
                </a:solidFill>
              </a:rPr>
              <a:t>    RELEASES TO LAND AND WATER</a:t>
            </a:r>
          </a:p>
          <a:p>
            <a:pPr>
              <a:lnSpc>
                <a:spcPct val="140000"/>
              </a:lnSpc>
            </a:pPr>
            <a:r>
              <a:rPr lang="en-US" sz="1000" dirty="0">
                <a:solidFill>
                  <a:schemeClr val="tx1">
                    <a:lumMod val="65000"/>
                    <a:lumOff val="35000"/>
                  </a:schemeClr>
                </a:solidFill>
              </a:rPr>
              <a:t>        Release Controls</a:t>
            </a:r>
          </a:p>
          <a:p>
            <a:pPr>
              <a:lnSpc>
                <a:spcPct val="140000"/>
              </a:lnSpc>
            </a:pPr>
            <a:r>
              <a:rPr lang="en-US" sz="1000" dirty="0">
                <a:solidFill>
                  <a:schemeClr val="tx1">
                    <a:lumMod val="65000"/>
                    <a:lumOff val="35000"/>
                  </a:schemeClr>
                </a:solidFill>
              </a:rPr>
              <a:t>        Inventories</a:t>
            </a:r>
          </a:p>
          <a:p>
            <a:pPr>
              <a:lnSpc>
                <a:spcPct val="140000"/>
              </a:lnSpc>
            </a:pPr>
            <a:r>
              <a:rPr lang="en-US" sz="1000" dirty="0">
                <a:solidFill>
                  <a:schemeClr val="tx1">
                    <a:lumMod val="65000"/>
                    <a:lumOff val="35000"/>
                  </a:schemeClr>
                </a:solidFill>
              </a:rPr>
              <a:t>        Reporting to COP</a:t>
            </a:r>
          </a:p>
          <a:p>
            <a:pPr>
              <a:lnSpc>
                <a:spcPct val="140000"/>
              </a:lnSpc>
            </a:pPr>
            <a:r>
              <a:rPr lang="en-US" sz="1000" b="1" dirty="0">
                <a:solidFill>
                  <a:srgbClr val="00AFEE"/>
                </a:solidFill>
              </a:rPr>
              <a:t>        SECTION TWO SUMMARY: RELEASES LEGAL</a:t>
            </a:r>
          </a:p>
          <a:p>
            <a:pPr>
              <a:lnSpc>
                <a:spcPct val="140000"/>
              </a:lnSpc>
            </a:pPr>
            <a:r>
              <a:rPr lang="en-US" sz="1000" b="1" dirty="0">
                <a:solidFill>
                  <a:srgbClr val="00AFEE"/>
                </a:solidFill>
              </a:rPr>
              <a:t>        OBLIGATIONS</a:t>
            </a:r>
          </a:p>
          <a:p>
            <a:pPr>
              <a:lnSpc>
                <a:spcPct val="140000"/>
              </a:lnSpc>
            </a:pPr>
            <a:r>
              <a:rPr lang="en-US" sz="1000" dirty="0">
                <a:solidFill>
                  <a:schemeClr val="tx1">
                    <a:lumMod val="65000"/>
                    <a:lumOff val="35000"/>
                  </a:schemeClr>
                </a:solidFill>
              </a:rPr>
              <a:t>        Preparation/Implementation Considerations</a:t>
            </a:r>
          </a:p>
          <a:p>
            <a:pPr>
              <a:lnSpc>
                <a:spcPct val="140000"/>
              </a:lnSpc>
            </a:pPr>
            <a:r>
              <a:rPr lang="en-US" sz="1000" dirty="0">
                <a:solidFill>
                  <a:schemeClr val="tx1">
                    <a:lumMod val="65000"/>
                    <a:lumOff val="35000"/>
                  </a:schemeClr>
                </a:solidFill>
              </a:rPr>
              <a:t>RESOURCES</a:t>
            </a:r>
          </a:p>
        </p:txBody>
      </p:sp>
    </p:spTree>
    <p:extLst>
      <p:ext uri="{BB962C8B-B14F-4D97-AF65-F5344CB8AC3E}">
        <p14:creationId xmlns:p14="http://schemas.microsoft.com/office/powerpoint/2010/main" val="609764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A4A541B3-CD79-0240-8A71-500DA69470F5}" type="slidenum">
              <a:rPr lang="en-US" smtClean="0"/>
              <a:pPr/>
              <a:t>18</a:t>
            </a:fld>
            <a:endParaRPr lang="en-US"/>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59" y="1247307"/>
            <a:ext cx="12181449" cy="4403593"/>
          </a:xfrm>
          <a:prstGeom prst="rect">
            <a:avLst/>
          </a:prstGeom>
        </p:spPr>
      </p:pic>
      <p:sp>
        <p:nvSpPr>
          <p:cNvPr id="9" name="Rectangle 8"/>
          <p:cNvSpPr/>
          <p:nvPr/>
        </p:nvSpPr>
        <p:spPr>
          <a:xfrm>
            <a:off x="9275628" y="183445"/>
            <a:ext cx="2916372" cy="6577474"/>
          </a:xfrm>
          <a:prstGeom prst="rect">
            <a:avLst/>
          </a:prstGeom>
          <a:solidFill>
            <a:schemeClr val="bg1">
              <a:lumMod val="9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 name="Title 1"/>
          <p:cNvSpPr>
            <a:spLocks noGrp="1"/>
          </p:cNvSpPr>
          <p:nvPr>
            <p:ph type="title"/>
          </p:nvPr>
        </p:nvSpPr>
        <p:spPr>
          <a:xfrm>
            <a:off x="554440" y="685800"/>
            <a:ext cx="8382522" cy="558800"/>
          </a:xfrm>
        </p:spPr>
        <p:txBody>
          <a:bodyPr/>
          <a:lstStyle/>
          <a:p>
            <a:r>
              <a:rPr lang="en-US" sz="2300" dirty="0">
                <a:solidFill>
                  <a:srgbClr val="00A6E8"/>
                </a:solidFill>
              </a:rPr>
              <a:t>PREPARATION/IMPLEMENTATION CONSIDERATIONS</a:t>
            </a:r>
            <a:endParaRPr lang="en-US" sz="2300" dirty="0">
              <a:solidFill>
                <a:srgbClr val="0C2146"/>
              </a:solidFill>
            </a:endParaRPr>
          </a:p>
        </p:txBody>
      </p:sp>
      <p:sp>
        <p:nvSpPr>
          <p:cNvPr id="13" name="Rectangle 12"/>
          <p:cNvSpPr/>
          <p:nvPr/>
        </p:nvSpPr>
        <p:spPr>
          <a:xfrm>
            <a:off x="-1" y="2497746"/>
            <a:ext cx="5291191" cy="1928566"/>
          </a:xfrm>
          <a:prstGeom prst="rect">
            <a:avLst/>
          </a:prstGeom>
          <a:solidFill>
            <a:schemeClr val="tx1">
              <a:alpha val="6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p:cNvSpPr txBox="1"/>
          <p:nvPr/>
        </p:nvSpPr>
        <p:spPr>
          <a:xfrm>
            <a:off x="554440" y="2813080"/>
            <a:ext cx="4623735" cy="1122743"/>
          </a:xfrm>
          <a:prstGeom prst="rect">
            <a:avLst/>
          </a:prstGeom>
          <a:noFill/>
        </p:spPr>
        <p:txBody>
          <a:bodyPr wrap="square" rtlCol="0">
            <a:spAutoFit/>
          </a:bodyPr>
          <a:lstStyle/>
          <a:p>
            <a:pPr marL="285750" indent="-285750">
              <a:lnSpc>
                <a:spcPct val="200000"/>
              </a:lnSpc>
              <a:buClr>
                <a:srgbClr val="00A6E8"/>
              </a:buClr>
              <a:buSzPct val="135000"/>
              <a:buFont typeface="Arial" charset="0"/>
              <a:buChar char="•"/>
            </a:pPr>
            <a:r>
              <a:rPr lang="en-US" dirty="0">
                <a:solidFill>
                  <a:schemeClr val="bg1"/>
                </a:solidFill>
              </a:rPr>
              <a:t>Identifying relevant sources</a:t>
            </a:r>
          </a:p>
          <a:p>
            <a:pPr marL="285750" indent="-285750">
              <a:lnSpc>
                <a:spcPct val="200000"/>
              </a:lnSpc>
              <a:buClr>
                <a:srgbClr val="00A6E8"/>
              </a:buClr>
              <a:buSzPct val="135000"/>
              <a:buFont typeface="Arial" charset="0"/>
              <a:buChar char="•"/>
            </a:pPr>
            <a:r>
              <a:rPr lang="en-US" dirty="0">
                <a:solidFill>
                  <a:schemeClr val="bg1"/>
                </a:solidFill>
              </a:rPr>
              <a:t>Inventory development/maintenance</a:t>
            </a:r>
          </a:p>
        </p:txBody>
      </p:sp>
      <p:sp>
        <p:nvSpPr>
          <p:cNvPr id="11" name="TextBox 10"/>
          <p:cNvSpPr txBox="1"/>
          <p:nvPr/>
        </p:nvSpPr>
        <p:spPr>
          <a:xfrm>
            <a:off x="9369777" y="416309"/>
            <a:ext cx="3048000" cy="4832092"/>
          </a:xfrm>
          <a:prstGeom prst="rect">
            <a:avLst/>
          </a:prstGeom>
          <a:noFill/>
        </p:spPr>
        <p:txBody>
          <a:bodyPr wrap="square" rtlCol="0">
            <a:spAutoFit/>
          </a:bodyPr>
          <a:lstStyle/>
          <a:p>
            <a:pPr>
              <a:lnSpc>
                <a:spcPct val="140000"/>
              </a:lnSpc>
            </a:pPr>
            <a:r>
              <a:rPr lang="en-US" sz="1000" dirty="0">
                <a:solidFill>
                  <a:schemeClr val="tx1">
                    <a:lumMod val="65000"/>
                    <a:lumOff val="35000"/>
                  </a:schemeClr>
                </a:solidFill>
              </a:rPr>
              <a:t>ARTICLE 8 (AIR EMISSIONS)</a:t>
            </a:r>
          </a:p>
          <a:p>
            <a:pPr>
              <a:lnSpc>
                <a:spcPct val="140000"/>
              </a:lnSpc>
            </a:pPr>
            <a:r>
              <a:rPr lang="en-US" sz="1000" dirty="0">
                <a:solidFill>
                  <a:schemeClr val="tx1">
                    <a:lumMod val="65000"/>
                    <a:lumOff val="35000"/>
                  </a:schemeClr>
                </a:solidFill>
              </a:rPr>
              <a:t>    FIVE SOURCE CATEGORIES COVERED</a:t>
            </a:r>
          </a:p>
          <a:p>
            <a:pPr>
              <a:lnSpc>
                <a:spcPct val="140000"/>
              </a:lnSpc>
            </a:pPr>
            <a:r>
              <a:rPr lang="en-US" sz="1000" dirty="0">
                <a:solidFill>
                  <a:schemeClr val="tx1">
                    <a:lumMod val="65000"/>
                    <a:lumOff val="35000"/>
                  </a:schemeClr>
                </a:solidFill>
              </a:rPr>
              <a:t>        Waste Incineration Subcategories</a:t>
            </a:r>
          </a:p>
          <a:p>
            <a:pPr>
              <a:lnSpc>
                <a:spcPct val="140000"/>
              </a:lnSpc>
            </a:pPr>
            <a:r>
              <a:rPr lang="en-US" sz="1000" dirty="0">
                <a:solidFill>
                  <a:schemeClr val="tx1">
                    <a:lumMod val="65000"/>
                    <a:lumOff val="35000"/>
                  </a:schemeClr>
                </a:solidFill>
              </a:rPr>
              <a:t>        Non-Ferrous Metals</a:t>
            </a:r>
          </a:p>
          <a:p>
            <a:pPr>
              <a:lnSpc>
                <a:spcPct val="140000"/>
              </a:lnSpc>
            </a:pPr>
            <a:r>
              <a:rPr lang="en-US" sz="1000" dirty="0">
                <a:solidFill>
                  <a:schemeClr val="tx1">
                    <a:lumMod val="65000"/>
                    <a:lumOff val="35000"/>
                  </a:schemeClr>
                </a:solidFill>
              </a:rPr>
              <a:t>        “Relevant Sources” within Categories</a:t>
            </a:r>
          </a:p>
          <a:p>
            <a:pPr>
              <a:lnSpc>
                <a:spcPct val="140000"/>
              </a:lnSpc>
            </a:pPr>
            <a:r>
              <a:rPr lang="en-US" sz="1000" dirty="0">
                <a:solidFill>
                  <a:schemeClr val="tx1">
                    <a:lumMod val="65000"/>
                    <a:lumOff val="35000"/>
                  </a:schemeClr>
                </a:solidFill>
              </a:rPr>
              <a:t>        New Source Controls</a:t>
            </a:r>
          </a:p>
          <a:p>
            <a:pPr>
              <a:lnSpc>
                <a:spcPct val="140000"/>
              </a:lnSpc>
            </a:pPr>
            <a:r>
              <a:rPr lang="en-US" sz="1000" dirty="0">
                <a:solidFill>
                  <a:schemeClr val="tx1">
                    <a:lumMod val="65000"/>
                    <a:lumOff val="35000"/>
                  </a:schemeClr>
                </a:solidFill>
              </a:rPr>
              <a:t>        Existing Source Controls</a:t>
            </a:r>
          </a:p>
          <a:p>
            <a:pPr>
              <a:lnSpc>
                <a:spcPct val="140000"/>
              </a:lnSpc>
            </a:pPr>
            <a:r>
              <a:rPr lang="en-US" sz="1000" dirty="0">
                <a:solidFill>
                  <a:schemeClr val="tx1">
                    <a:lumMod val="65000"/>
                    <a:lumOff val="35000"/>
                  </a:schemeClr>
                </a:solidFill>
              </a:rPr>
              <a:t>        Inventories</a:t>
            </a:r>
          </a:p>
          <a:p>
            <a:pPr>
              <a:lnSpc>
                <a:spcPct val="140000"/>
              </a:lnSpc>
            </a:pPr>
            <a:r>
              <a:rPr lang="en-US" sz="1000" dirty="0">
                <a:solidFill>
                  <a:schemeClr val="tx1">
                    <a:lumMod val="65000"/>
                    <a:lumOff val="35000"/>
                  </a:schemeClr>
                </a:solidFill>
              </a:rPr>
              <a:t>        Reporting to COP</a:t>
            </a:r>
          </a:p>
          <a:p>
            <a:pPr>
              <a:lnSpc>
                <a:spcPct val="140000"/>
              </a:lnSpc>
            </a:pPr>
            <a:r>
              <a:rPr lang="en-US" sz="1000" dirty="0">
                <a:solidFill>
                  <a:schemeClr val="tx1">
                    <a:lumMod val="65000"/>
                    <a:lumOff val="35000"/>
                  </a:schemeClr>
                </a:solidFill>
              </a:rPr>
              <a:t>        SECTION ONE SUMMARY: EMISSIONS LEGAL</a:t>
            </a:r>
          </a:p>
          <a:p>
            <a:pPr>
              <a:lnSpc>
                <a:spcPct val="140000"/>
              </a:lnSpc>
            </a:pPr>
            <a:r>
              <a:rPr lang="en-US" sz="1000" dirty="0">
                <a:solidFill>
                  <a:schemeClr val="tx1">
                    <a:lumMod val="65000"/>
                    <a:lumOff val="35000"/>
                  </a:schemeClr>
                </a:solidFill>
              </a:rPr>
              <a:t>        OBLIGATIONS</a:t>
            </a:r>
          </a:p>
          <a:p>
            <a:pPr>
              <a:lnSpc>
                <a:spcPct val="140000"/>
              </a:lnSpc>
            </a:pPr>
            <a:r>
              <a:rPr lang="en-US" sz="1000" dirty="0">
                <a:solidFill>
                  <a:schemeClr val="tx1">
                    <a:lumMod val="65000"/>
                    <a:lumOff val="35000"/>
                  </a:schemeClr>
                </a:solidFill>
              </a:rPr>
              <a:t>        Preparation/Implementation Considerations</a:t>
            </a:r>
          </a:p>
          <a:p>
            <a:pPr>
              <a:lnSpc>
                <a:spcPct val="140000"/>
              </a:lnSpc>
            </a:pPr>
            <a:r>
              <a:rPr lang="en-US" sz="1000" dirty="0">
                <a:solidFill>
                  <a:schemeClr val="tx1">
                    <a:lumMod val="65000"/>
                    <a:lumOff val="35000"/>
                  </a:schemeClr>
                </a:solidFill>
              </a:rPr>
              <a:t>ARTICLE 9 (RELEASES TO LAND AND WATER)</a:t>
            </a:r>
          </a:p>
          <a:p>
            <a:pPr>
              <a:lnSpc>
                <a:spcPct val="140000"/>
              </a:lnSpc>
            </a:pPr>
            <a:r>
              <a:rPr lang="en-US" sz="1000" dirty="0">
                <a:solidFill>
                  <a:schemeClr val="tx1">
                    <a:lumMod val="65000"/>
                    <a:lumOff val="35000"/>
                  </a:schemeClr>
                </a:solidFill>
              </a:rPr>
              <a:t>    RELEASES TO LAND AND WATER</a:t>
            </a:r>
          </a:p>
          <a:p>
            <a:pPr>
              <a:lnSpc>
                <a:spcPct val="140000"/>
              </a:lnSpc>
            </a:pPr>
            <a:r>
              <a:rPr lang="en-US" sz="1000" dirty="0">
                <a:solidFill>
                  <a:schemeClr val="tx1">
                    <a:lumMod val="65000"/>
                    <a:lumOff val="35000"/>
                  </a:schemeClr>
                </a:solidFill>
              </a:rPr>
              <a:t>        Release Controls</a:t>
            </a:r>
          </a:p>
          <a:p>
            <a:pPr>
              <a:lnSpc>
                <a:spcPct val="140000"/>
              </a:lnSpc>
            </a:pPr>
            <a:r>
              <a:rPr lang="en-US" sz="1000" dirty="0">
                <a:solidFill>
                  <a:schemeClr val="tx1">
                    <a:lumMod val="65000"/>
                    <a:lumOff val="35000"/>
                  </a:schemeClr>
                </a:solidFill>
              </a:rPr>
              <a:t>        Inventories</a:t>
            </a:r>
          </a:p>
          <a:p>
            <a:pPr>
              <a:lnSpc>
                <a:spcPct val="140000"/>
              </a:lnSpc>
            </a:pPr>
            <a:r>
              <a:rPr lang="en-US" sz="1000" dirty="0">
                <a:solidFill>
                  <a:schemeClr val="tx1">
                    <a:lumMod val="65000"/>
                    <a:lumOff val="35000"/>
                  </a:schemeClr>
                </a:solidFill>
              </a:rPr>
              <a:t>        Reporting to COP</a:t>
            </a:r>
          </a:p>
          <a:p>
            <a:pPr>
              <a:lnSpc>
                <a:spcPct val="140000"/>
              </a:lnSpc>
            </a:pPr>
            <a:r>
              <a:rPr lang="en-US" sz="1000" dirty="0">
                <a:solidFill>
                  <a:schemeClr val="tx1">
                    <a:lumMod val="65000"/>
                    <a:lumOff val="35000"/>
                  </a:schemeClr>
                </a:solidFill>
              </a:rPr>
              <a:t>        SECTION TWO SUMMARY: RELEASES LEGAL</a:t>
            </a:r>
          </a:p>
          <a:p>
            <a:pPr>
              <a:lnSpc>
                <a:spcPct val="140000"/>
              </a:lnSpc>
            </a:pPr>
            <a:r>
              <a:rPr lang="en-US" sz="1000" dirty="0">
                <a:solidFill>
                  <a:schemeClr val="tx1">
                    <a:lumMod val="65000"/>
                    <a:lumOff val="35000"/>
                  </a:schemeClr>
                </a:solidFill>
              </a:rPr>
              <a:t>        OBLIGATIONS</a:t>
            </a:r>
          </a:p>
          <a:p>
            <a:pPr>
              <a:lnSpc>
                <a:spcPct val="140000"/>
              </a:lnSpc>
            </a:pPr>
            <a:r>
              <a:rPr lang="en-US" sz="1000" b="1" dirty="0">
                <a:solidFill>
                  <a:srgbClr val="00AFEE"/>
                </a:solidFill>
              </a:rPr>
              <a:t>        PREPARATION/IMPLEMENTATION</a:t>
            </a:r>
          </a:p>
          <a:p>
            <a:pPr>
              <a:lnSpc>
                <a:spcPct val="140000"/>
              </a:lnSpc>
            </a:pPr>
            <a:r>
              <a:rPr lang="en-US" sz="1000" b="1" dirty="0">
                <a:solidFill>
                  <a:srgbClr val="00AFEE"/>
                </a:solidFill>
              </a:rPr>
              <a:t>        CONSIDERATIONS</a:t>
            </a:r>
          </a:p>
          <a:p>
            <a:pPr>
              <a:lnSpc>
                <a:spcPct val="140000"/>
              </a:lnSpc>
            </a:pPr>
            <a:r>
              <a:rPr lang="en-US" sz="1000" dirty="0">
                <a:solidFill>
                  <a:schemeClr val="tx1">
                    <a:lumMod val="65000"/>
                    <a:lumOff val="35000"/>
                  </a:schemeClr>
                </a:solidFill>
              </a:rPr>
              <a:t>RESOURCES</a:t>
            </a:r>
          </a:p>
        </p:txBody>
      </p:sp>
      <p:sp>
        <p:nvSpPr>
          <p:cNvPr id="15" name="Right Arrow Callout 14"/>
          <p:cNvSpPr/>
          <p:nvPr/>
        </p:nvSpPr>
        <p:spPr>
          <a:xfrm>
            <a:off x="9162739" y="4487061"/>
            <a:ext cx="252173" cy="282326"/>
          </a:xfrm>
          <a:prstGeom prst="rightArrowCallout">
            <a:avLst/>
          </a:prstGeom>
          <a:solidFill>
            <a:srgbClr val="00AFEE"/>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668347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41" y="1243584"/>
            <a:ext cx="12197367" cy="4411036"/>
          </a:xfrm>
          <a:prstGeom prst="rect">
            <a:avLst/>
          </a:prstGeom>
        </p:spPr>
      </p:pic>
      <p:sp>
        <p:nvSpPr>
          <p:cNvPr id="9" name="Rectangle 8"/>
          <p:cNvSpPr/>
          <p:nvPr/>
        </p:nvSpPr>
        <p:spPr>
          <a:xfrm>
            <a:off x="0" y="3628587"/>
            <a:ext cx="12200408" cy="2026033"/>
          </a:xfrm>
          <a:prstGeom prst="rect">
            <a:avLst/>
          </a:prstGeom>
          <a:solidFill>
            <a:schemeClr val="bg1">
              <a:alpha val="8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554440" y="685800"/>
            <a:ext cx="11127606" cy="711958"/>
          </a:xfrm>
        </p:spPr>
        <p:txBody>
          <a:bodyPr/>
          <a:lstStyle/>
          <a:p>
            <a:r>
              <a:rPr lang="en-US" sz="2300" dirty="0">
                <a:solidFill>
                  <a:srgbClr val="00A6E8"/>
                </a:solidFill>
              </a:rPr>
              <a:t>RESOURCES</a:t>
            </a:r>
            <a:endParaRPr lang="en-US" sz="2300" dirty="0">
              <a:solidFill>
                <a:srgbClr val="0C2146"/>
              </a:solidFill>
            </a:endParaRPr>
          </a:p>
        </p:txBody>
      </p:sp>
      <p:sp>
        <p:nvSpPr>
          <p:cNvPr id="5" name="Slide Number Placeholder 4"/>
          <p:cNvSpPr>
            <a:spLocks noGrp="1"/>
          </p:cNvSpPr>
          <p:nvPr>
            <p:ph type="sldNum" sz="quarter" idx="12"/>
          </p:nvPr>
        </p:nvSpPr>
        <p:spPr/>
        <p:txBody>
          <a:bodyPr/>
          <a:lstStyle/>
          <a:p>
            <a:fld id="{A4A541B3-CD79-0240-8A71-500DA69470F5}" type="slidenum">
              <a:rPr lang="en-US" smtClean="0"/>
              <a:pPr/>
              <a:t>19</a:t>
            </a:fld>
            <a:endParaRPr lang="en-US"/>
          </a:p>
        </p:txBody>
      </p:sp>
      <p:sp>
        <p:nvSpPr>
          <p:cNvPr id="6" name="TextBox 5"/>
          <p:cNvSpPr txBox="1"/>
          <p:nvPr/>
        </p:nvSpPr>
        <p:spPr>
          <a:xfrm>
            <a:off x="554440" y="3731071"/>
            <a:ext cx="11106693" cy="1754326"/>
          </a:xfrm>
          <a:prstGeom prst="rect">
            <a:avLst/>
          </a:prstGeom>
          <a:noFill/>
        </p:spPr>
        <p:txBody>
          <a:bodyPr wrap="square" rtlCol="0">
            <a:spAutoFit/>
          </a:bodyPr>
          <a:lstStyle/>
          <a:p>
            <a:pPr marL="285750" indent="-285750">
              <a:lnSpc>
                <a:spcPct val="200000"/>
              </a:lnSpc>
              <a:buClr>
                <a:srgbClr val="00A6E8"/>
              </a:buClr>
              <a:buSzPct val="135000"/>
              <a:buFont typeface="Arial" charset="0"/>
              <a:buChar char="•"/>
            </a:pPr>
            <a:r>
              <a:rPr lang="en-US" u="sng" dirty="0">
                <a:solidFill>
                  <a:schemeClr val="bg1"/>
                </a:solidFill>
                <a:hlinkClick r:id="rId4"/>
              </a:rPr>
              <a:t>UNEP Global Mercury Assessment: Sources, Emissions, Releases and Transport</a:t>
            </a:r>
            <a:endParaRPr lang="en-US" u="sng" dirty="0">
              <a:solidFill>
                <a:schemeClr val="bg1"/>
              </a:solidFill>
            </a:endParaRPr>
          </a:p>
          <a:p>
            <a:pPr marL="285750" indent="-285750">
              <a:lnSpc>
                <a:spcPct val="200000"/>
              </a:lnSpc>
              <a:buClr>
                <a:srgbClr val="00A6E8"/>
              </a:buClr>
              <a:buSzPct val="135000"/>
              <a:buFont typeface="Arial" charset="0"/>
              <a:buChar char="•"/>
            </a:pPr>
            <a:r>
              <a:rPr lang="en-US" u="sng" dirty="0">
                <a:solidFill>
                  <a:schemeClr val="bg1"/>
                </a:solidFill>
                <a:hlinkClick r:id="rId5"/>
              </a:rPr>
              <a:t>UNEP Toolkit for Identification and Quantification of Mercury Releases</a:t>
            </a:r>
            <a:endParaRPr lang="en-US" u="sng" dirty="0">
              <a:solidFill>
                <a:schemeClr val="bg1"/>
              </a:solidFill>
            </a:endParaRPr>
          </a:p>
          <a:p>
            <a:pPr marL="285750" indent="-285750">
              <a:lnSpc>
                <a:spcPct val="200000"/>
              </a:lnSpc>
              <a:buClr>
                <a:srgbClr val="00A6E8"/>
              </a:buClr>
              <a:buSzPct val="135000"/>
              <a:buFont typeface="Arial" charset="0"/>
              <a:buChar char="•"/>
            </a:pPr>
            <a:r>
              <a:rPr lang="en-US" u="sng" dirty="0">
                <a:solidFill>
                  <a:schemeClr val="bg1"/>
                </a:solidFill>
                <a:hlinkClick r:id="rId6"/>
              </a:rPr>
              <a:t>UNEP Process Optimization Guidance</a:t>
            </a:r>
            <a:endParaRPr lang="en-US" u="sng" dirty="0">
              <a:solidFill>
                <a:schemeClr val="bg1"/>
              </a:solidFill>
            </a:endParaRPr>
          </a:p>
        </p:txBody>
      </p:sp>
      <p:sp>
        <p:nvSpPr>
          <p:cNvPr id="7" name="Rectangle 6"/>
          <p:cNvSpPr/>
          <p:nvPr/>
        </p:nvSpPr>
        <p:spPr>
          <a:xfrm>
            <a:off x="9275628" y="183445"/>
            <a:ext cx="2916372" cy="6577474"/>
          </a:xfrm>
          <a:prstGeom prst="rect">
            <a:avLst/>
          </a:prstGeom>
          <a:solidFill>
            <a:schemeClr val="bg1">
              <a:lumMod val="9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TextBox 9"/>
          <p:cNvSpPr txBox="1"/>
          <p:nvPr/>
        </p:nvSpPr>
        <p:spPr>
          <a:xfrm>
            <a:off x="9369777" y="416309"/>
            <a:ext cx="3048000" cy="4616648"/>
          </a:xfrm>
          <a:prstGeom prst="rect">
            <a:avLst/>
          </a:prstGeom>
          <a:noFill/>
        </p:spPr>
        <p:txBody>
          <a:bodyPr wrap="square" rtlCol="0">
            <a:spAutoFit/>
          </a:bodyPr>
          <a:lstStyle/>
          <a:p>
            <a:pPr>
              <a:lnSpc>
                <a:spcPct val="140000"/>
              </a:lnSpc>
            </a:pPr>
            <a:r>
              <a:rPr lang="en-US" sz="1000" dirty="0">
                <a:solidFill>
                  <a:schemeClr val="tx1">
                    <a:lumMod val="65000"/>
                    <a:lumOff val="35000"/>
                  </a:schemeClr>
                </a:solidFill>
              </a:rPr>
              <a:t>ARTICLE 8 (AIR EMISSIONS)</a:t>
            </a:r>
          </a:p>
          <a:p>
            <a:pPr>
              <a:lnSpc>
                <a:spcPct val="140000"/>
              </a:lnSpc>
            </a:pPr>
            <a:r>
              <a:rPr lang="en-US" sz="1000" dirty="0">
                <a:solidFill>
                  <a:schemeClr val="tx1">
                    <a:lumMod val="65000"/>
                    <a:lumOff val="35000"/>
                  </a:schemeClr>
                </a:solidFill>
              </a:rPr>
              <a:t>    FIVE SOURCE CATEGORIES COVERED</a:t>
            </a:r>
          </a:p>
          <a:p>
            <a:pPr>
              <a:lnSpc>
                <a:spcPct val="140000"/>
              </a:lnSpc>
            </a:pPr>
            <a:r>
              <a:rPr lang="en-US" sz="1000" dirty="0">
                <a:solidFill>
                  <a:schemeClr val="tx1">
                    <a:lumMod val="65000"/>
                    <a:lumOff val="35000"/>
                  </a:schemeClr>
                </a:solidFill>
              </a:rPr>
              <a:t>        Waste Incineration Subcategories</a:t>
            </a:r>
          </a:p>
          <a:p>
            <a:pPr>
              <a:lnSpc>
                <a:spcPct val="140000"/>
              </a:lnSpc>
            </a:pPr>
            <a:r>
              <a:rPr lang="en-US" sz="1000" dirty="0">
                <a:solidFill>
                  <a:schemeClr val="tx1">
                    <a:lumMod val="65000"/>
                    <a:lumOff val="35000"/>
                  </a:schemeClr>
                </a:solidFill>
              </a:rPr>
              <a:t>        Non-Ferrous Metals</a:t>
            </a:r>
          </a:p>
          <a:p>
            <a:pPr>
              <a:lnSpc>
                <a:spcPct val="140000"/>
              </a:lnSpc>
            </a:pPr>
            <a:r>
              <a:rPr lang="en-US" sz="1000" dirty="0">
                <a:solidFill>
                  <a:schemeClr val="tx1">
                    <a:lumMod val="65000"/>
                    <a:lumOff val="35000"/>
                  </a:schemeClr>
                </a:solidFill>
              </a:rPr>
              <a:t>        “Relevant Sources” within Categories</a:t>
            </a:r>
          </a:p>
          <a:p>
            <a:pPr>
              <a:lnSpc>
                <a:spcPct val="140000"/>
              </a:lnSpc>
            </a:pPr>
            <a:r>
              <a:rPr lang="en-US" sz="1000" dirty="0">
                <a:solidFill>
                  <a:schemeClr val="tx1">
                    <a:lumMod val="65000"/>
                    <a:lumOff val="35000"/>
                  </a:schemeClr>
                </a:solidFill>
              </a:rPr>
              <a:t>        New Source Controls</a:t>
            </a:r>
          </a:p>
          <a:p>
            <a:pPr>
              <a:lnSpc>
                <a:spcPct val="140000"/>
              </a:lnSpc>
            </a:pPr>
            <a:r>
              <a:rPr lang="en-US" sz="1000" dirty="0">
                <a:solidFill>
                  <a:schemeClr val="tx1">
                    <a:lumMod val="65000"/>
                    <a:lumOff val="35000"/>
                  </a:schemeClr>
                </a:solidFill>
              </a:rPr>
              <a:t>        Existing Source Controls</a:t>
            </a:r>
          </a:p>
          <a:p>
            <a:pPr>
              <a:lnSpc>
                <a:spcPct val="140000"/>
              </a:lnSpc>
            </a:pPr>
            <a:r>
              <a:rPr lang="en-US" sz="1000" dirty="0">
                <a:solidFill>
                  <a:schemeClr val="tx1">
                    <a:lumMod val="65000"/>
                    <a:lumOff val="35000"/>
                  </a:schemeClr>
                </a:solidFill>
              </a:rPr>
              <a:t>        Inventories</a:t>
            </a:r>
          </a:p>
          <a:p>
            <a:pPr>
              <a:lnSpc>
                <a:spcPct val="140000"/>
              </a:lnSpc>
            </a:pPr>
            <a:r>
              <a:rPr lang="en-US" sz="1000" dirty="0">
                <a:solidFill>
                  <a:schemeClr val="tx1">
                    <a:lumMod val="65000"/>
                    <a:lumOff val="35000"/>
                  </a:schemeClr>
                </a:solidFill>
              </a:rPr>
              <a:t>        Reporting to COP</a:t>
            </a:r>
          </a:p>
          <a:p>
            <a:pPr>
              <a:lnSpc>
                <a:spcPct val="140000"/>
              </a:lnSpc>
            </a:pPr>
            <a:r>
              <a:rPr lang="en-US" sz="1000" dirty="0">
                <a:solidFill>
                  <a:schemeClr val="tx1">
                    <a:lumMod val="65000"/>
                    <a:lumOff val="35000"/>
                  </a:schemeClr>
                </a:solidFill>
              </a:rPr>
              <a:t>        SECTION ONE SUMMARY: EMISSIONS LEGAL</a:t>
            </a:r>
          </a:p>
          <a:p>
            <a:pPr>
              <a:lnSpc>
                <a:spcPct val="140000"/>
              </a:lnSpc>
            </a:pPr>
            <a:r>
              <a:rPr lang="en-US" sz="1000" dirty="0">
                <a:solidFill>
                  <a:schemeClr val="tx1">
                    <a:lumMod val="65000"/>
                    <a:lumOff val="35000"/>
                  </a:schemeClr>
                </a:solidFill>
              </a:rPr>
              <a:t>        OBLIGATIONS</a:t>
            </a:r>
          </a:p>
          <a:p>
            <a:pPr>
              <a:lnSpc>
                <a:spcPct val="140000"/>
              </a:lnSpc>
            </a:pPr>
            <a:r>
              <a:rPr lang="en-US" sz="1000" dirty="0">
                <a:solidFill>
                  <a:schemeClr val="tx1">
                    <a:lumMod val="65000"/>
                    <a:lumOff val="35000"/>
                  </a:schemeClr>
                </a:solidFill>
              </a:rPr>
              <a:t>        Preparation/Implementation Considerations</a:t>
            </a:r>
          </a:p>
          <a:p>
            <a:pPr>
              <a:lnSpc>
                <a:spcPct val="140000"/>
              </a:lnSpc>
            </a:pPr>
            <a:r>
              <a:rPr lang="en-US" sz="1000" dirty="0">
                <a:solidFill>
                  <a:schemeClr val="tx1">
                    <a:lumMod val="65000"/>
                    <a:lumOff val="35000"/>
                  </a:schemeClr>
                </a:solidFill>
              </a:rPr>
              <a:t>ARTICLE 9 (RELEASES TO LAND AND WATER)</a:t>
            </a:r>
          </a:p>
          <a:p>
            <a:pPr>
              <a:lnSpc>
                <a:spcPct val="140000"/>
              </a:lnSpc>
            </a:pPr>
            <a:r>
              <a:rPr lang="en-US" sz="1000" dirty="0">
                <a:solidFill>
                  <a:schemeClr val="tx1">
                    <a:lumMod val="65000"/>
                    <a:lumOff val="35000"/>
                  </a:schemeClr>
                </a:solidFill>
              </a:rPr>
              <a:t>    RELEASES TO LAND AND WATER</a:t>
            </a:r>
          </a:p>
          <a:p>
            <a:pPr>
              <a:lnSpc>
                <a:spcPct val="140000"/>
              </a:lnSpc>
            </a:pPr>
            <a:r>
              <a:rPr lang="en-US" sz="1000" dirty="0">
                <a:solidFill>
                  <a:schemeClr val="tx1">
                    <a:lumMod val="65000"/>
                    <a:lumOff val="35000"/>
                  </a:schemeClr>
                </a:solidFill>
              </a:rPr>
              <a:t>        Release Controls</a:t>
            </a:r>
          </a:p>
          <a:p>
            <a:pPr>
              <a:lnSpc>
                <a:spcPct val="140000"/>
              </a:lnSpc>
            </a:pPr>
            <a:r>
              <a:rPr lang="en-US" sz="1000" dirty="0">
                <a:solidFill>
                  <a:schemeClr val="tx1">
                    <a:lumMod val="65000"/>
                    <a:lumOff val="35000"/>
                  </a:schemeClr>
                </a:solidFill>
              </a:rPr>
              <a:t>        Inventories</a:t>
            </a:r>
          </a:p>
          <a:p>
            <a:pPr>
              <a:lnSpc>
                <a:spcPct val="140000"/>
              </a:lnSpc>
            </a:pPr>
            <a:r>
              <a:rPr lang="en-US" sz="1000" dirty="0">
                <a:solidFill>
                  <a:schemeClr val="tx1">
                    <a:lumMod val="65000"/>
                    <a:lumOff val="35000"/>
                  </a:schemeClr>
                </a:solidFill>
              </a:rPr>
              <a:t>        Reporting to COP</a:t>
            </a:r>
          </a:p>
          <a:p>
            <a:pPr>
              <a:lnSpc>
                <a:spcPct val="140000"/>
              </a:lnSpc>
            </a:pPr>
            <a:r>
              <a:rPr lang="en-US" sz="1000" dirty="0">
                <a:solidFill>
                  <a:schemeClr val="tx1">
                    <a:lumMod val="65000"/>
                    <a:lumOff val="35000"/>
                  </a:schemeClr>
                </a:solidFill>
              </a:rPr>
              <a:t>        SECTION TWO SUMMARY: RELEASES LEGAL</a:t>
            </a:r>
          </a:p>
          <a:p>
            <a:pPr>
              <a:lnSpc>
                <a:spcPct val="140000"/>
              </a:lnSpc>
            </a:pPr>
            <a:r>
              <a:rPr lang="en-US" sz="1000" dirty="0">
                <a:solidFill>
                  <a:schemeClr val="tx1">
                    <a:lumMod val="65000"/>
                    <a:lumOff val="35000"/>
                  </a:schemeClr>
                </a:solidFill>
              </a:rPr>
              <a:t>        OBLIGATIONS</a:t>
            </a:r>
          </a:p>
          <a:p>
            <a:pPr>
              <a:lnSpc>
                <a:spcPct val="140000"/>
              </a:lnSpc>
            </a:pPr>
            <a:r>
              <a:rPr lang="en-US" sz="1000" dirty="0">
                <a:solidFill>
                  <a:schemeClr val="tx1">
                    <a:lumMod val="65000"/>
                    <a:lumOff val="35000"/>
                  </a:schemeClr>
                </a:solidFill>
              </a:rPr>
              <a:t>        Preparation/Implementation Considerations</a:t>
            </a:r>
          </a:p>
          <a:p>
            <a:pPr>
              <a:lnSpc>
                <a:spcPct val="140000"/>
              </a:lnSpc>
            </a:pPr>
            <a:r>
              <a:rPr lang="en-US" sz="1000" b="1" dirty="0">
                <a:solidFill>
                  <a:srgbClr val="00AFEE"/>
                </a:solidFill>
              </a:rPr>
              <a:t>RESOURCES</a:t>
            </a:r>
          </a:p>
        </p:txBody>
      </p:sp>
      <p:sp>
        <p:nvSpPr>
          <p:cNvPr id="11" name="Right Arrow Callout 10"/>
          <p:cNvSpPr/>
          <p:nvPr/>
        </p:nvSpPr>
        <p:spPr>
          <a:xfrm>
            <a:off x="9162739" y="4719879"/>
            <a:ext cx="252173" cy="256660"/>
          </a:xfrm>
          <a:prstGeom prst="rightArrowCallout">
            <a:avLst/>
          </a:prstGeom>
          <a:solidFill>
            <a:srgbClr val="00AFEE"/>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195015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4440" y="685800"/>
            <a:ext cx="4926425" cy="558800"/>
          </a:xfrm>
        </p:spPr>
        <p:txBody>
          <a:bodyPr/>
          <a:lstStyle/>
          <a:p>
            <a:r>
              <a:rPr lang="en-US" sz="2300" dirty="0">
                <a:solidFill>
                  <a:srgbClr val="00A6E8"/>
                </a:solidFill>
              </a:rPr>
              <a:t>TRAINING MODULE CONTENTS</a:t>
            </a:r>
            <a:endParaRPr lang="en-US" sz="2300" dirty="0">
              <a:solidFill>
                <a:srgbClr val="0C2146"/>
              </a:solidFill>
            </a:endParaRPr>
          </a:p>
        </p:txBody>
      </p:sp>
      <p:sp>
        <p:nvSpPr>
          <p:cNvPr id="5" name="Slide Number Placeholder 4"/>
          <p:cNvSpPr>
            <a:spLocks noGrp="1"/>
          </p:cNvSpPr>
          <p:nvPr>
            <p:ph type="sldNum" sz="quarter" idx="12"/>
          </p:nvPr>
        </p:nvSpPr>
        <p:spPr/>
        <p:txBody>
          <a:bodyPr/>
          <a:lstStyle/>
          <a:p>
            <a:fld id="{A4A541B3-CD79-0240-8A71-500DA69470F5}" type="slidenum">
              <a:rPr lang="en-US" smtClean="0"/>
              <a:pPr/>
              <a:t>2</a:t>
            </a:fld>
            <a:endParaRPr lang="en-US"/>
          </a:p>
        </p:txBody>
      </p:sp>
      <p:sp>
        <p:nvSpPr>
          <p:cNvPr id="6" name="TextBox 5"/>
          <p:cNvSpPr txBox="1"/>
          <p:nvPr/>
        </p:nvSpPr>
        <p:spPr>
          <a:xfrm>
            <a:off x="554440" y="1821392"/>
            <a:ext cx="5335954" cy="3637919"/>
          </a:xfrm>
          <a:prstGeom prst="rect">
            <a:avLst/>
          </a:prstGeom>
          <a:noFill/>
        </p:spPr>
        <p:txBody>
          <a:bodyPr wrap="square" rtlCol="0">
            <a:spAutoFit/>
          </a:bodyPr>
          <a:lstStyle/>
          <a:p>
            <a:pPr marL="285750" indent="-285750">
              <a:lnSpc>
                <a:spcPct val="120000"/>
              </a:lnSpc>
              <a:buClr>
                <a:srgbClr val="00A6E8"/>
              </a:buClr>
              <a:buSzPct val="135000"/>
              <a:buFont typeface="Arial" charset="0"/>
              <a:buChar char="•"/>
            </a:pPr>
            <a:r>
              <a:rPr lang="en-US" sz="1600" b="1" dirty="0">
                <a:solidFill>
                  <a:srgbClr val="00A6E8"/>
                </a:solidFill>
              </a:rPr>
              <a:t>ARTICLE 8 (AIR EMISSIONS)</a:t>
            </a:r>
          </a:p>
          <a:p>
            <a:pPr marL="742950" lvl="1" indent="-285750">
              <a:lnSpc>
                <a:spcPct val="120000"/>
              </a:lnSpc>
              <a:buClr>
                <a:srgbClr val="00A6E8"/>
              </a:buClr>
              <a:buSzPct val="135000"/>
              <a:buFont typeface="Arial" charset="0"/>
              <a:buChar char="•"/>
            </a:pPr>
            <a:r>
              <a:rPr lang="en-US" sz="1600" b="1" dirty="0">
                <a:solidFill>
                  <a:srgbClr val="00A6E8"/>
                </a:solidFill>
              </a:rPr>
              <a:t>SECTION ONE: </a:t>
            </a:r>
            <a:r>
              <a:rPr lang="en-US" sz="1600" dirty="0">
                <a:solidFill>
                  <a:srgbClr val="00A6E8"/>
                </a:solidFill>
              </a:rPr>
              <a:t>FIVE SOURCE CATEGORIES COVERED</a:t>
            </a:r>
          </a:p>
          <a:p>
            <a:pPr marL="1200150" lvl="2" indent="-285750">
              <a:lnSpc>
                <a:spcPct val="120000"/>
              </a:lnSpc>
              <a:buClr>
                <a:srgbClr val="00A6E8"/>
              </a:buClr>
              <a:buSzPct val="135000"/>
              <a:buFont typeface="Arial" charset="0"/>
              <a:buChar char="•"/>
            </a:pPr>
            <a:r>
              <a:rPr lang="en-US" sz="1600" dirty="0">
                <a:solidFill>
                  <a:srgbClr val="0C2146"/>
                </a:solidFill>
              </a:rPr>
              <a:t>Waste Incineration Subcategories</a:t>
            </a:r>
          </a:p>
          <a:p>
            <a:pPr marL="1200150" lvl="2" indent="-285750">
              <a:lnSpc>
                <a:spcPct val="120000"/>
              </a:lnSpc>
              <a:buClr>
                <a:srgbClr val="00A6E8"/>
              </a:buClr>
              <a:buSzPct val="135000"/>
              <a:buFont typeface="Arial" charset="0"/>
              <a:buChar char="•"/>
            </a:pPr>
            <a:r>
              <a:rPr lang="en-US" sz="1600" dirty="0">
                <a:solidFill>
                  <a:srgbClr val="0C2146"/>
                </a:solidFill>
              </a:rPr>
              <a:t>Non-Ferrous Metals</a:t>
            </a:r>
          </a:p>
          <a:p>
            <a:pPr marL="1200150" lvl="2" indent="-285750">
              <a:lnSpc>
                <a:spcPct val="120000"/>
              </a:lnSpc>
              <a:buClr>
                <a:srgbClr val="00A6E8"/>
              </a:buClr>
              <a:buSzPct val="135000"/>
              <a:buFont typeface="Arial" charset="0"/>
              <a:buChar char="•"/>
            </a:pPr>
            <a:r>
              <a:rPr lang="en-US" sz="1600" dirty="0">
                <a:solidFill>
                  <a:srgbClr val="0C2146"/>
                </a:solidFill>
              </a:rPr>
              <a:t>“Relevant Sources” within Categories</a:t>
            </a:r>
          </a:p>
          <a:p>
            <a:pPr marL="1200150" lvl="2" indent="-285750">
              <a:lnSpc>
                <a:spcPct val="120000"/>
              </a:lnSpc>
              <a:buClr>
                <a:srgbClr val="00A6E8"/>
              </a:buClr>
              <a:buSzPct val="135000"/>
              <a:buFont typeface="Arial" charset="0"/>
              <a:buChar char="•"/>
            </a:pPr>
            <a:r>
              <a:rPr lang="en-US" sz="1600" dirty="0">
                <a:solidFill>
                  <a:srgbClr val="0C2146"/>
                </a:solidFill>
              </a:rPr>
              <a:t>New Source Controls</a:t>
            </a:r>
          </a:p>
          <a:p>
            <a:pPr marL="1200150" lvl="2" indent="-285750">
              <a:lnSpc>
                <a:spcPct val="120000"/>
              </a:lnSpc>
              <a:buClr>
                <a:srgbClr val="00A6E8"/>
              </a:buClr>
              <a:buSzPct val="135000"/>
              <a:buFont typeface="Arial" charset="0"/>
              <a:buChar char="•"/>
            </a:pPr>
            <a:r>
              <a:rPr lang="en-US" sz="1600" dirty="0">
                <a:solidFill>
                  <a:srgbClr val="0C2146"/>
                </a:solidFill>
              </a:rPr>
              <a:t>Existing Source Controls</a:t>
            </a:r>
          </a:p>
          <a:p>
            <a:pPr marL="1200150" lvl="2" indent="-285750">
              <a:lnSpc>
                <a:spcPct val="120000"/>
              </a:lnSpc>
              <a:buClr>
                <a:srgbClr val="00A6E8"/>
              </a:buClr>
              <a:buSzPct val="135000"/>
              <a:buFont typeface="Arial" charset="0"/>
              <a:buChar char="•"/>
            </a:pPr>
            <a:r>
              <a:rPr lang="en-US" sz="1600" dirty="0">
                <a:solidFill>
                  <a:srgbClr val="0C2146"/>
                </a:solidFill>
              </a:rPr>
              <a:t>Inventories</a:t>
            </a:r>
          </a:p>
          <a:p>
            <a:pPr marL="1200150" lvl="2" indent="-285750">
              <a:lnSpc>
                <a:spcPct val="120000"/>
              </a:lnSpc>
              <a:buClr>
                <a:srgbClr val="00A6E8"/>
              </a:buClr>
              <a:buSzPct val="135000"/>
              <a:buFont typeface="Arial" charset="0"/>
              <a:buChar char="•"/>
            </a:pPr>
            <a:r>
              <a:rPr lang="en-US" sz="1600" dirty="0">
                <a:solidFill>
                  <a:srgbClr val="0C2146"/>
                </a:solidFill>
              </a:rPr>
              <a:t>Reporting to COP</a:t>
            </a:r>
          </a:p>
          <a:p>
            <a:pPr marL="1200150" lvl="2" indent="-285750">
              <a:lnSpc>
                <a:spcPct val="120000"/>
              </a:lnSpc>
              <a:buClr>
                <a:srgbClr val="00A6E8"/>
              </a:buClr>
              <a:buSzPct val="135000"/>
              <a:buFont typeface="Arial" charset="0"/>
              <a:buChar char="•"/>
            </a:pPr>
            <a:r>
              <a:rPr lang="en-US" sz="1600" dirty="0">
                <a:solidFill>
                  <a:srgbClr val="0C2146"/>
                </a:solidFill>
              </a:rPr>
              <a:t>SECTION ONE SUMMARY: EMISSIONS LEGAL OBLIGATIONS</a:t>
            </a:r>
          </a:p>
          <a:p>
            <a:pPr marL="1200150" lvl="2" indent="-285750">
              <a:lnSpc>
                <a:spcPct val="120000"/>
              </a:lnSpc>
              <a:buClr>
                <a:srgbClr val="00A6E8"/>
              </a:buClr>
              <a:buSzPct val="135000"/>
              <a:buFont typeface="Arial" charset="0"/>
              <a:buChar char="•"/>
            </a:pPr>
            <a:r>
              <a:rPr lang="en-US" sz="1600" dirty="0">
                <a:solidFill>
                  <a:srgbClr val="0C2146"/>
                </a:solidFill>
              </a:rPr>
              <a:t>Preparation/Implementation Considerations</a:t>
            </a:r>
          </a:p>
        </p:txBody>
      </p:sp>
      <p:sp>
        <p:nvSpPr>
          <p:cNvPr id="8" name="TextBox 7"/>
          <p:cNvSpPr txBox="1"/>
          <p:nvPr/>
        </p:nvSpPr>
        <p:spPr>
          <a:xfrm>
            <a:off x="6472640" y="1821392"/>
            <a:ext cx="5439960" cy="3097771"/>
          </a:xfrm>
          <a:prstGeom prst="rect">
            <a:avLst/>
          </a:prstGeom>
          <a:noFill/>
        </p:spPr>
        <p:txBody>
          <a:bodyPr wrap="square" rtlCol="0">
            <a:spAutoFit/>
          </a:bodyPr>
          <a:lstStyle/>
          <a:p>
            <a:pPr marL="285750" indent="-285750">
              <a:lnSpc>
                <a:spcPct val="120000"/>
              </a:lnSpc>
              <a:buClr>
                <a:srgbClr val="00A6E8"/>
              </a:buClr>
              <a:buSzPct val="135000"/>
              <a:buFont typeface="Arial" charset="0"/>
              <a:buChar char="•"/>
            </a:pPr>
            <a:r>
              <a:rPr lang="en-US" sz="1600" b="1" dirty="0">
                <a:solidFill>
                  <a:srgbClr val="00A6E8"/>
                </a:solidFill>
              </a:rPr>
              <a:t>ARTICLE 9 (RELEASES TO LAND AND WATER)</a:t>
            </a:r>
          </a:p>
          <a:p>
            <a:pPr marL="742950" lvl="1" indent="-285750">
              <a:lnSpc>
                <a:spcPct val="120000"/>
              </a:lnSpc>
              <a:buClr>
                <a:srgbClr val="00A6E8"/>
              </a:buClr>
              <a:buSzPct val="135000"/>
              <a:buFont typeface="Arial" charset="0"/>
              <a:buChar char="•"/>
            </a:pPr>
            <a:r>
              <a:rPr lang="en-US" sz="1600" b="1" dirty="0">
                <a:solidFill>
                  <a:srgbClr val="00A6E8"/>
                </a:solidFill>
              </a:rPr>
              <a:t>SECTION TWO: </a:t>
            </a:r>
            <a:r>
              <a:rPr lang="en-US" sz="1600" dirty="0">
                <a:solidFill>
                  <a:srgbClr val="00A6E8"/>
                </a:solidFill>
              </a:rPr>
              <a:t>RELEASES TO LAND AND WATER</a:t>
            </a:r>
          </a:p>
          <a:p>
            <a:pPr marL="1200150" lvl="2" indent="-285750">
              <a:lnSpc>
                <a:spcPct val="120000"/>
              </a:lnSpc>
              <a:buClr>
                <a:srgbClr val="00A6E8"/>
              </a:buClr>
              <a:buSzPct val="135000"/>
              <a:buFont typeface="Arial" charset="0"/>
              <a:buChar char="•"/>
            </a:pPr>
            <a:r>
              <a:rPr lang="en-US" sz="1600" dirty="0">
                <a:solidFill>
                  <a:srgbClr val="0C2146"/>
                </a:solidFill>
              </a:rPr>
              <a:t>Release Controls</a:t>
            </a:r>
          </a:p>
          <a:p>
            <a:pPr marL="1200150" lvl="2" indent="-285750">
              <a:lnSpc>
                <a:spcPct val="120000"/>
              </a:lnSpc>
              <a:buClr>
                <a:srgbClr val="00A6E8"/>
              </a:buClr>
              <a:buSzPct val="135000"/>
              <a:buFont typeface="Arial" charset="0"/>
              <a:buChar char="•"/>
            </a:pPr>
            <a:r>
              <a:rPr lang="en-US" sz="1600" dirty="0">
                <a:solidFill>
                  <a:srgbClr val="0C2146"/>
                </a:solidFill>
              </a:rPr>
              <a:t>Inventories</a:t>
            </a:r>
          </a:p>
          <a:p>
            <a:pPr marL="1200150" lvl="2" indent="-285750">
              <a:lnSpc>
                <a:spcPct val="120000"/>
              </a:lnSpc>
              <a:buClr>
                <a:srgbClr val="00A6E8"/>
              </a:buClr>
              <a:buSzPct val="135000"/>
              <a:buFont typeface="Arial" charset="0"/>
              <a:buChar char="•"/>
            </a:pPr>
            <a:r>
              <a:rPr lang="en-US" sz="1600" dirty="0">
                <a:solidFill>
                  <a:srgbClr val="0C2146"/>
                </a:solidFill>
              </a:rPr>
              <a:t>Reporting to COP</a:t>
            </a:r>
          </a:p>
          <a:p>
            <a:pPr marL="1200150" lvl="2" indent="-285750">
              <a:lnSpc>
                <a:spcPct val="120000"/>
              </a:lnSpc>
              <a:buClr>
                <a:srgbClr val="00A6E8"/>
              </a:buClr>
              <a:buSzPct val="135000"/>
              <a:buFont typeface="Arial" charset="0"/>
              <a:buChar char="•"/>
            </a:pPr>
            <a:r>
              <a:rPr lang="en-US" sz="1600" dirty="0">
                <a:solidFill>
                  <a:srgbClr val="0C2146"/>
                </a:solidFill>
              </a:rPr>
              <a:t>SECTION TWO SUMMARY: RELEASES LEGAL OBLIGATIONS</a:t>
            </a:r>
          </a:p>
          <a:p>
            <a:pPr marL="1200150" lvl="2" indent="-285750">
              <a:lnSpc>
                <a:spcPct val="120000"/>
              </a:lnSpc>
              <a:buClr>
                <a:srgbClr val="00A6E8"/>
              </a:buClr>
              <a:buSzPct val="135000"/>
              <a:buFont typeface="Arial" charset="0"/>
              <a:buChar char="•"/>
            </a:pPr>
            <a:r>
              <a:rPr lang="en-US" sz="1600" dirty="0">
                <a:solidFill>
                  <a:srgbClr val="0C2146"/>
                </a:solidFill>
              </a:rPr>
              <a:t>Preparation/Implementation Considerations</a:t>
            </a:r>
          </a:p>
          <a:p>
            <a:pPr marL="285750" indent="-285750">
              <a:lnSpc>
                <a:spcPct val="120000"/>
              </a:lnSpc>
              <a:buClr>
                <a:srgbClr val="00A6E8"/>
              </a:buClr>
              <a:buSzPct val="135000"/>
              <a:buFont typeface="Arial" charset="0"/>
              <a:buChar char="•"/>
            </a:pPr>
            <a:r>
              <a:rPr lang="en-US" sz="1600" b="1" dirty="0">
                <a:solidFill>
                  <a:srgbClr val="00A6E8"/>
                </a:solidFill>
              </a:rPr>
              <a:t>RESOURCES</a:t>
            </a:r>
          </a:p>
          <a:p>
            <a:pPr marL="742950" lvl="1" indent="-285750">
              <a:lnSpc>
                <a:spcPct val="125000"/>
              </a:lnSpc>
              <a:buClr>
                <a:srgbClr val="00A6E8"/>
              </a:buClr>
              <a:buSzPct val="135000"/>
              <a:buFont typeface="Arial" charset="0"/>
              <a:buChar char="•"/>
            </a:pPr>
            <a:endParaRPr lang="en-US" dirty="0">
              <a:solidFill>
                <a:srgbClr val="0C2146"/>
              </a:solidFill>
            </a:endParaRPr>
          </a:p>
        </p:txBody>
      </p:sp>
      <p:cxnSp>
        <p:nvCxnSpPr>
          <p:cNvPr id="9" name="Straight Connector 8"/>
          <p:cNvCxnSpPr/>
          <p:nvPr/>
        </p:nvCxnSpPr>
        <p:spPr>
          <a:xfrm>
            <a:off x="554440" y="1244600"/>
            <a:ext cx="11127606" cy="0"/>
          </a:xfrm>
          <a:prstGeom prst="line">
            <a:avLst/>
          </a:prstGeom>
          <a:ln>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860068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A4A541B3-CD79-0240-8A71-500DA69470F5}" type="slidenum">
              <a:rPr lang="en-US" smtClean="0"/>
              <a:pPr/>
              <a:t>3</a:t>
            </a:fld>
            <a:endParaRPr lang="en-US"/>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58" y="1247306"/>
            <a:ext cx="12181452" cy="4403594"/>
          </a:xfrm>
          <a:prstGeom prst="rect">
            <a:avLst/>
          </a:prstGeom>
        </p:spPr>
      </p:pic>
      <p:sp>
        <p:nvSpPr>
          <p:cNvPr id="9" name="Rectangle 8"/>
          <p:cNvSpPr/>
          <p:nvPr/>
        </p:nvSpPr>
        <p:spPr>
          <a:xfrm>
            <a:off x="9275628" y="183445"/>
            <a:ext cx="2916372" cy="6577474"/>
          </a:xfrm>
          <a:prstGeom prst="rect">
            <a:avLst/>
          </a:prstGeom>
          <a:solidFill>
            <a:schemeClr val="bg1">
              <a:lumMod val="9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Right Arrow Callout 11"/>
          <p:cNvSpPr/>
          <p:nvPr/>
        </p:nvSpPr>
        <p:spPr>
          <a:xfrm>
            <a:off x="9162739" y="648071"/>
            <a:ext cx="252173" cy="282326"/>
          </a:xfrm>
          <a:prstGeom prst="rightArrowCallout">
            <a:avLst/>
          </a:prstGeom>
          <a:solidFill>
            <a:srgbClr val="00AFEE"/>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 name="Oval 15"/>
          <p:cNvSpPr/>
          <p:nvPr/>
        </p:nvSpPr>
        <p:spPr>
          <a:xfrm>
            <a:off x="392785" y="183446"/>
            <a:ext cx="1749778" cy="1749778"/>
          </a:xfrm>
          <a:prstGeom prst="ellipse">
            <a:avLst/>
          </a:prstGeom>
          <a:solidFill>
            <a:srgbClr val="0C2146"/>
          </a:solidFill>
          <a:ln w="76200">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313F60"/>
              </a:solidFill>
            </a:endParaRPr>
          </a:p>
        </p:txBody>
      </p:sp>
      <p:sp>
        <p:nvSpPr>
          <p:cNvPr id="18" name="Title 1"/>
          <p:cNvSpPr>
            <a:spLocks noGrp="1"/>
          </p:cNvSpPr>
          <p:nvPr>
            <p:ph type="title"/>
          </p:nvPr>
        </p:nvSpPr>
        <p:spPr>
          <a:xfrm>
            <a:off x="467174" y="748338"/>
            <a:ext cx="1588123" cy="687598"/>
          </a:xfrm>
        </p:spPr>
        <p:txBody>
          <a:bodyPr/>
          <a:lstStyle/>
          <a:p>
            <a:pPr algn="ctr"/>
            <a:r>
              <a:rPr lang="en-US" sz="2300" dirty="0">
                <a:solidFill>
                  <a:schemeClr val="bg1"/>
                </a:solidFill>
              </a:rPr>
              <a:t>SECTION</a:t>
            </a:r>
            <a:br>
              <a:rPr lang="en-US" sz="2300" dirty="0">
                <a:solidFill>
                  <a:schemeClr val="bg1"/>
                </a:solidFill>
              </a:rPr>
            </a:br>
            <a:r>
              <a:rPr lang="en-US" sz="2300" dirty="0">
                <a:solidFill>
                  <a:schemeClr val="bg1"/>
                </a:solidFill>
              </a:rPr>
              <a:t>ONE</a:t>
            </a:r>
          </a:p>
        </p:txBody>
      </p:sp>
      <p:sp>
        <p:nvSpPr>
          <p:cNvPr id="21" name="Title 1"/>
          <p:cNvSpPr txBox="1">
            <a:spLocks/>
          </p:cNvSpPr>
          <p:nvPr/>
        </p:nvSpPr>
        <p:spPr>
          <a:xfrm>
            <a:off x="2339367" y="552104"/>
            <a:ext cx="6710484" cy="557784"/>
          </a:xfrm>
          <a:prstGeom prst="rect">
            <a:avLst/>
          </a:prstGeom>
        </p:spPr>
        <p:txBody>
          <a:bodyPr anchor="b"/>
          <a:lstStyle>
            <a:lvl1pPr algn="l"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2300" dirty="0">
                <a:solidFill>
                  <a:srgbClr val="FFFFFF"/>
                </a:solidFill>
              </a:rPr>
              <a:t>AIR EMISSIONS – FIVE SOURCE CATEGORIES COVERED</a:t>
            </a:r>
          </a:p>
        </p:txBody>
      </p:sp>
      <p:sp>
        <p:nvSpPr>
          <p:cNvPr id="10" name="Rectangle 9"/>
          <p:cNvSpPr/>
          <p:nvPr/>
        </p:nvSpPr>
        <p:spPr>
          <a:xfrm>
            <a:off x="-1" y="2151915"/>
            <a:ext cx="5291191" cy="3500087"/>
          </a:xfrm>
          <a:prstGeom prst="rect">
            <a:avLst/>
          </a:prstGeom>
          <a:solidFill>
            <a:schemeClr val="tx1">
              <a:alpha val="6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554440" y="2489086"/>
            <a:ext cx="4623735" cy="2862322"/>
          </a:xfrm>
          <a:prstGeom prst="rect">
            <a:avLst/>
          </a:prstGeom>
          <a:noFill/>
        </p:spPr>
        <p:txBody>
          <a:bodyPr wrap="square" rtlCol="0">
            <a:spAutoFit/>
          </a:bodyPr>
          <a:lstStyle/>
          <a:p>
            <a:pPr marL="285750" indent="-285750">
              <a:buClr>
                <a:srgbClr val="00A6E8"/>
              </a:buClr>
              <a:buSzPct val="135000"/>
              <a:buFont typeface="Arial" charset="0"/>
              <a:buChar char="•"/>
            </a:pPr>
            <a:r>
              <a:rPr lang="en-US" dirty="0">
                <a:solidFill>
                  <a:schemeClr val="bg1"/>
                </a:solidFill>
              </a:rPr>
              <a:t>Coal-fired power plants</a:t>
            </a:r>
            <a:br>
              <a:rPr lang="en-US" dirty="0">
                <a:solidFill>
                  <a:schemeClr val="bg1"/>
                </a:solidFill>
              </a:rPr>
            </a:br>
            <a:endParaRPr lang="en-US" dirty="0">
              <a:solidFill>
                <a:schemeClr val="bg1"/>
              </a:solidFill>
            </a:endParaRPr>
          </a:p>
          <a:p>
            <a:pPr marL="285750" indent="-285750">
              <a:buClr>
                <a:srgbClr val="00A6E8"/>
              </a:buClr>
              <a:buSzPct val="135000"/>
              <a:buFont typeface="Arial" charset="0"/>
              <a:buChar char="•"/>
            </a:pPr>
            <a:r>
              <a:rPr lang="en-US" dirty="0">
                <a:solidFill>
                  <a:schemeClr val="bg1"/>
                </a:solidFill>
              </a:rPr>
              <a:t>Coal-fired industrial boilers</a:t>
            </a:r>
            <a:br>
              <a:rPr lang="en-US" dirty="0">
                <a:solidFill>
                  <a:schemeClr val="bg1"/>
                </a:solidFill>
              </a:rPr>
            </a:br>
            <a:endParaRPr lang="en-US" dirty="0">
              <a:solidFill>
                <a:schemeClr val="bg1"/>
              </a:solidFill>
            </a:endParaRPr>
          </a:p>
          <a:p>
            <a:pPr marL="285750" indent="-285750">
              <a:buClr>
                <a:srgbClr val="00A6E8"/>
              </a:buClr>
              <a:buSzPct val="135000"/>
              <a:buFont typeface="Arial" charset="0"/>
              <a:buChar char="•"/>
            </a:pPr>
            <a:r>
              <a:rPr lang="en-US" dirty="0">
                <a:solidFill>
                  <a:schemeClr val="bg1"/>
                </a:solidFill>
              </a:rPr>
              <a:t>Smelting and roasting processes used in</a:t>
            </a:r>
            <a:br>
              <a:rPr lang="en-US" dirty="0">
                <a:solidFill>
                  <a:schemeClr val="bg1"/>
                </a:solidFill>
              </a:rPr>
            </a:br>
            <a:r>
              <a:rPr lang="en-US" dirty="0">
                <a:solidFill>
                  <a:schemeClr val="bg1"/>
                </a:solidFill>
              </a:rPr>
              <a:t>the production of non-ferrous metals</a:t>
            </a:r>
            <a:br>
              <a:rPr lang="en-US" dirty="0">
                <a:solidFill>
                  <a:schemeClr val="bg1"/>
                </a:solidFill>
              </a:rPr>
            </a:br>
            <a:endParaRPr lang="en-US" dirty="0">
              <a:solidFill>
                <a:schemeClr val="bg1"/>
              </a:solidFill>
            </a:endParaRPr>
          </a:p>
          <a:p>
            <a:pPr marL="285750" indent="-285750">
              <a:buClr>
                <a:srgbClr val="00A6E8"/>
              </a:buClr>
              <a:buSzPct val="135000"/>
              <a:buFont typeface="Arial" charset="0"/>
              <a:buChar char="•"/>
            </a:pPr>
            <a:r>
              <a:rPr lang="en-US" dirty="0">
                <a:solidFill>
                  <a:schemeClr val="bg1"/>
                </a:solidFill>
              </a:rPr>
              <a:t>Waste incineration facilities</a:t>
            </a:r>
            <a:br>
              <a:rPr lang="en-US" dirty="0">
                <a:solidFill>
                  <a:schemeClr val="bg1"/>
                </a:solidFill>
              </a:rPr>
            </a:br>
            <a:endParaRPr lang="en-US" dirty="0">
              <a:solidFill>
                <a:schemeClr val="bg1"/>
              </a:solidFill>
            </a:endParaRPr>
          </a:p>
          <a:p>
            <a:pPr marL="285750" indent="-285750">
              <a:buClr>
                <a:srgbClr val="00A6E8"/>
              </a:buClr>
              <a:buSzPct val="135000"/>
              <a:buFont typeface="Arial" charset="0"/>
              <a:buChar char="•"/>
            </a:pPr>
            <a:r>
              <a:rPr lang="en-US" dirty="0">
                <a:solidFill>
                  <a:schemeClr val="bg1"/>
                </a:solidFill>
              </a:rPr>
              <a:t>Cement production facilities</a:t>
            </a:r>
          </a:p>
        </p:txBody>
      </p:sp>
      <p:sp>
        <p:nvSpPr>
          <p:cNvPr id="15" name="TextBox 14"/>
          <p:cNvSpPr txBox="1"/>
          <p:nvPr/>
        </p:nvSpPr>
        <p:spPr>
          <a:xfrm>
            <a:off x="9369777" y="416309"/>
            <a:ext cx="3048000" cy="4616648"/>
          </a:xfrm>
          <a:prstGeom prst="rect">
            <a:avLst/>
          </a:prstGeom>
          <a:noFill/>
        </p:spPr>
        <p:txBody>
          <a:bodyPr wrap="square" rtlCol="0">
            <a:spAutoFit/>
          </a:bodyPr>
          <a:lstStyle/>
          <a:p>
            <a:pPr>
              <a:lnSpc>
                <a:spcPct val="140000"/>
              </a:lnSpc>
            </a:pPr>
            <a:r>
              <a:rPr lang="en-US" sz="1000" b="1" dirty="0">
                <a:solidFill>
                  <a:srgbClr val="00AFEE"/>
                </a:solidFill>
              </a:rPr>
              <a:t>ARTICLE 8 (AIR EMISSIONS)</a:t>
            </a:r>
          </a:p>
          <a:p>
            <a:pPr>
              <a:lnSpc>
                <a:spcPct val="140000"/>
              </a:lnSpc>
            </a:pPr>
            <a:r>
              <a:rPr lang="en-US" sz="1000" b="1" dirty="0">
                <a:solidFill>
                  <a:srgbClr val="00AFEE"/>
                </a:solidFill>
              </a:rPr>
              <a:t>    FIVE SOURCE CATEGORIES COVERED</a:t>
            </a:r>
          </a:p>
          <a:p>
            <a:pPr>
              <a:lnSpc>
                <a:spcPct val="140000"/>
              </a:lnSpc>
            </a:pPr>
            <a:r>
              <a:rPr lang="en-US" sz="1000" dirty="0">
                <a:solidFill>
                  <a:schemeClr val="tx1">
                    <a:lumMod val="65000"/>
                    <a:lumOff val="35000"/>
                  </a:schemeClr>
                </a:solidFill>
              </a:rPr>
              <a:t>        Waste Incineration Subcategories</a:t>
            </a:r>
          </a:p>
          <a:p>
            <a:pPr>
              <a:lnSpc>
                <a:spcPct val="140000"/>
              </a:lnSpc>
            </a:pPr>
            <a:r>
              <a:rPr lang="en-US" sz="1000" dirty="0">
                <a:solidFill>
                  <a:schemeClr val="tx1">
                    <a:lumMod val="65000"/>
                    <a:lumOff val="35000"/>
                  </a:schemeClr>
                </a:solidFill>
              </a:rPr>
              <a:t>        Non-Ferrous Metals</a:t>
            </a:r>
          </a:p>
          <a:p>
            <a:pPr>
              <a:lnSpc>
                <a:spcPct val="140000"/>
              </a:lnSpc>
            </a:pPr>
            <a:r>
              <a:rPr lang="en-US" sz="1000" dirty="0">
                <a:solidFill>
                  <a:schemeClr val="tx1">
                    <a:lumMod val="65000"/>
                    <a:lumOff val="35000"/>
                  </a:schemeClr>
                </a:solidFill>
              </a:rPr>
              <a:t>        “Relevant Sources” within Categories</a:t>
            </a:r>
          </a:p>
          <a:p>
            <a:pPr>
              <a:lnSpc>
                <a:spcPct val="140000"/>
              </a:lnSpc>
            </a:pPr>
            <a:r>
              <a:rPr lang="en-US" sz="1000" dirty="0">
                <a:solidFill>
                  <a:schemeClr val="tx1">
                    <a:lumMod val="65000"/>
                    <a:lumOff val="35000"/>
                  </a:schemeClr>
                </a:solidFill>
              </a:rPr>
              <a:t>        New Source Controls</a:t>
            </a:r>
          </a:p>
          <a:p>
            <a:pPr>
              <a:lnSpc>
                <a:spcPct val="140000"/>
              </a:lnSpc>
            </a:pPr>
            <a:r>
              <a:rPr lang="en-US" sz="1000" dirty="0">
                <a:solidFill>
                  <a:schemeClr val="tx1">
                    <a:lumMod val="65000"/>
                    <a:lumOff val="35000"/>
                  </a:schemeClr>
                </a:solidFill>
              </a:rPr>
              <a:t>        Existing Source Controls</a:t>
            </a:r>
          </a:p>
          <a:p>
            <a:pPr>
              <a:lnSpc>
                <a:spcPct val="140000"/>
              </a:lnSpc>
            </a:pPr>
            <a:r>
              <a:rPr lang="en-US" sz="1000" dirty="0">
                <a:solidFill>
                  <a:schemeClr val="tx1">
                    <a:lumMod val="65000"/>
                    <a:lumOff val="35000"/>
                  </a:schemeClr>
                </a:solidFill>
              </a:rPr>
              <a:t>        Inventories</a:t>
            </a:r>
          </a:p>
          <a:p>
            <a:pPr>
              <a:lnSpc>
                <a:spcPct val="140000"/>
              </a:lnSpc>
            </a:pPr>
            <a:r>
              <a:rPr lang="en-US" sz="1000" dirty="0">
                <a:solidFill>
                  <a:schemeClr val="tx1">
                    <a:lumMod val="65000"/>
                    <a:lumOff val="35000"/>
                  </a:schemeClr>
                </a:solidFill>
              </a:rPr>
              <a:t>        Reporting to COP</a:t>
            </a:r>
          </a:p>
          <a:p>
            <a:pPr>
              <a:lnSpc>
                <a:spcPct val="140000"/>
              </a:lnSpc>
            </a:pPr>
            <a:r>
              <a:rPr lang="en-US" sz="1000" dirty="0">
                <a:solidFill>
                  <a:schemeClr val="tx1">
                    <a:lumMod val="65000"/>
                    <a:lumOff val="35000"/>
                  </a:schemeClr>
                </a:solidFill>
              </a:rPr>
              <a:t>        SECTION ONE SUMMARY: EMISSIONS LEGAL</a:t>
            </a:r>
          </a:p>
          <a:p>
            <a:pPr>
              <a:lnSpc>
                <a:spcPct val="140000"/>
              </a:lnSpc>
            </a:pPr>
            <a:r>
              <a:rPr lang="en-US" sz="1000" dirty="0">
                <a:solidFill>
                  <a:schemeClr val="tx1">
                    <a:lumMod val="65000"/>
                    <a:lumOff val="35000"/>
                  </a:schemeClr>
                </a:solidFill>
              </a:rPr>
              <a:t>        OBLIGATIONS</a:t>
            </a:r>
          </a:p>
          <a:p>
            <a:pPr>
              <a:lnSpc>
                <a:spcPct val="140000"/>
              </a:lnSpc>
            </a:pPr>
            <a:r>
              <a:rPr lang="en-US" sz="1000" dirty="0">
                <a:solidFill>
                  <a:schemeClr val="tx1">
                    <a:lumMod val="65000"/>
                    <a:lumOff val="35000"/>
                  </a:schemeClr>
                </a:solidFill>
              </a:rPr>
              <a:t>        Preparation/Implementation Considerations</a:t>
            </a:r>
          </a:p>
          <a:p>
            <a:pPr>
              <a:lnSpc>
                <a:spcPct val="140000"/>
              </a:lnSpc>
            </a:pPr>
            <a:r>
              <a:rPr lang="en-US" sz="1000" dirty="0">
                <a:solidFill>
                  <a:schemeClr val="tx1">
                    <a:lumMod val="65000"/>
                    <a:lumOff val="35000"/>
                  </a:schemeClr>
                </a:solidFill>
              </a:rPr>
              <a:t>ARTICLE 9 (RELEASES TO LAND AND WATER)</a:t>
            </a:r>
          </a:p>
          <a:p>
            <a:pPr>
              <a:lnSpc>
                <a:spcPct val="140000"/>
              </a:lnSpc>
            </a:pPr>
            <a:r>
              <a:rPr lang="en-US" sz="1000" dirty="0">
                <a:solidFill>
                  <a:schemeClr val="tx1">
                    <a:lumMod val="65000"/>
                    <a:lumOff val="35000"/>
                  </a:schemeClr>
                </a:solidFill>
              </a:rPr>
              <a:t>    RELEASES TO LAND AND WATER</a:t>
            </a:r>
          </a:p>
          <a:p>
            <a:pPr>
              <a:lnSpc>
                <a:spcPct val="140000"/>
              </a:lnSpc>
            </a:pPr>
            <a:r>
              <a:rPr lang="en-US" sz="1000" dirty="0">
                <a:solidFill>
                  <a:schemeClr val="tx1">
                    <a:lumMod val="65000"/>
                    <a:lumOff val="35000"/>
                  </a:schemeClr>
                </a:solidFill>
              </a:rPr>
              <a:t>        Release Controls</a:t>
            </a:r>
          </a:p>
          <a:p>
            <a:pPr>
              <a:lnSpc>
                <a:spcPct val="140000"/>
              </a:lnSpc>
            </a:pPr>
            <a:r>
              <a:rPr lang="en-US" sz="1000" dirty="0">
                <a:solidFill>
                  <a:schemeClr val="tx1">
                    <a:lumMod val="65000"/>
                    <a:lumOff val="35000"/>
                  </a:schemeClr>
                </a:solidFill>
              </a:rPr>
              <a:t>        Inventories</a:t>
            </a:r>
          </a:p>
          <a:p>
            <a:pPr>
              <a:lnSpc>
                <a:spcPct val="140000"/>
              </a:lnSpc>
            </a:pPr>
            <a:r>
              <a:rPr lang="en-US" sz="1000" dirty="0">
                <a:solidFill>
                  <a:schemeClr val="tx1">
                    <a:lumMod val="65000"/>
                    <a:lumOff val="35000"/>
                  </a:schemeClr>
                </a:solidFill>
              </a:rPr>
              <a:t>        Reporting to COP</a:t>
            </a:r>
          </a:p>
          <a:p>
            <a:pPr>
              <a:lnSpc>
                <a:spcPct val="140000"/>
              </a:lnSpc>
            </a:pPr>
            <a:r>
              <a:rPr lang="en-US" sz="1000" dirty="0">
                <a:solidFill>
                  <a:schemeClr val="tx1">
                    <a:lumMod val="65000"/>
                    <a:lumOff val="35000"/>
                  </a:schemeClr>
                </a:solidFill>
              </a:rPr>
              <a:t>        SECTION TWO SUMMARY: RELEASES LEGAL</a:t>
            </a:r>
          </a:p>
          <a:p>
            <a:pPr>
              <a:lnSpc>
                <a:spcPct val="140000"/>
              </a:lnSpc>
            </a:pPr>
            <a:r>
              <a:rPr lang="en-US" sz="1000" dirty="0">
                <a:solidFill>
                  <a:schemeClr val="tx1">
                    <a:lumMod val="65000"/>
                    <a:lumOff val="35000"/>
                  </a:schemeClr>
                </a:solidFill>
              </a:rPr>
              <a:t>        OBLIGATIONS</a:t>
            </a:r>
          </a:p>
          <a:p>
            <a:pPr>
              <a:lnSpc>
                <a:spcPct val="140000"/>
              </a:lnSpc>
            </a:pPr>
            <a:r>
              <a:rPr lang="en-US" sz="1000" dirty="0">
                <a:solidFill>
                  <a:schemeClr val="tx1">
                    <a:lumMod val="65000"/>
                    <a:lumOff val="35000"/>
                  </a:schemeClr>
                </a:solidFill>
              </a:rPr>
              <a:t>        Preparation/Implementation Considerations</a:t>
            </a:r>
          </a:p>
          <a:p>
            <a:pPr>
              <a:lnSpc>
                <a:spcPct val="140000"/>
              </a:lnSpc>
            </a:pPr>
            <a:r>
              <a:rPr lang="en-US" sz="1000" dirty="0">
                <a:solidFill>
                  <a:schemeClr val="tx1">
                    <a:lumMod val="65000"/>
                    <a:lumOff val="35000"/>
                  </a:schemeClr>
                </a:solidFill>
              </a:rPr>
              <a:t>RESOURCES</a:t>
            </a:r>
          </a:p>
        </p:txBody>
      </p:sp>
    </p:spTree>
    <p:extLst>
      <p:ext uri="{BB962C8B-B14F-4D97-AF65-F5344CB8AC3E}">
        <p14:creationId xmlns:p14="http://schemas.microsoft.com/office/powerpoint/2010/main" val="16791759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4440" y="685800"/>
            <a:ext cx="8382522" cy="558800"/>
          </a:xfrm>
        </p:spPr>
        <p:txBody>
          <a:bodyPr/>
          <a:lstStyle/>
          <a:p>
            <a:r>
              <a:rPr lang="en-US" sz="2300" dirty="0">
                <a:solidFill>
                  <a:srgbClr val="00A6E8"/>
                </a:solidFill>
              </a:rPr>
              <a:t>WASTE INCINERATION SUBCATEGORIES</a:t>
            </a:r>
            <a:endParaRPr lang="en-US" sz="2300" dirty="0">
              <a:solidFill>
                <a:srgbClr val="0C2146"/>
              </a:solidFill>
            </a:endParaRPr>
          </a:p>
        </p:txBody>
      </p:sp>
      <p:sp>
        <p:nvSpPr>
          <p:cNvPr id="5" name="Slide Number Placeholder 4"/>
          <p:cNvSpPr>
            <a:spLocks noGrp="1"/>
          </p:cNvSpPr>
          <p:nvPr>
            <p:ph type="sldNum" sz="quarter" idx="12"/>
          </p:nvPr>
        </p:nvSpPr>
        <p:spPr/>
        <p:txBody>
          <a:bodyPr/>
          <a:lstStyle/>
          <a:p>
            <a:fld id="{A4A541B3-CD79-0240-8A71-500DA69470F5}" type="slidenum">
              <a:rPr lang="en-US" smtClean="0"/>
              <a:pPr/>
              <a:t>4</a:t>
            </a:fld>
            <a:endParaRPr lang="en-US"/>
          </a:p>
        </p:txBody>
      </p:sp>
      <p:sp>
        <p:nvSpPr>
          <p:cNvPr id="8" name="Rectangle 7"/>
          <p:cNvSpPr/>
          <p:nvPr/>
        </p:nvSpPr>
        <p:spPr>
          <a:xfrm>
            <a:off x="9275628" y="183445"/>
            <a:ext cx="2916372" cy="6577474"/>
          </a:xfrm>
          <a:prstGeom prst="rect">
            <a:avLst/>
          </a:prstGeom>
          <a:solidFill>
            <a:schemeClr val="bg1">
              <a:lumMod val="9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Right Arrow Callout 9"/>
          <p:cNvSpPr/>
          <p:nvPr/>
        </p:nvSpPr>
        <p:spPr>
          <a:xfrm>
            <a:off x="9162739" y="866014"/>
            <a:ext cx="252173" cy="282326"/>
          </a:xfrm>
          <a:prstGeom prst="rightArrowCallout">
            <a:avLst/>
          </a:prstGeom>
          <a:solidFill>
            <a:srgbClr val="00AFEE"/>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 name="TextBox 16"/>
          <p:cNvSpPr txBox="1"/>
          <p:nvPr/>
        </p:nvSpPr>
        <p:spPr>
          <a:xfrm>
            <a:off x="1661266" y="1214066"/>
            <a:ext cx="7118207" cy="3693319"/>
          </a:xfrm>
          <a:prstGeom prst="rect">
            <a:avLst/>
          </a:prstGeom>
          <a:noFill/>
        </p:spPr>
        <p:txBody>
          <a:bodyPr wrap="square" rtlCol="0">
            <a:spAutoFit/>
          </a:bodyPr>
          <a:lstStyle/>
          <a:p>
            <a:pPr>
              <a:lnSpc>
                <a:spcPct val="325000"/>
              </a:lnSpc>
              <a:buClr>
                <a:srgbClr val="00A6E8"/>
              </a:buClr>
              <a:buSzPct val="135000"/>
            </a:pPr>
            <a:r>
              <a:rPr lang="en-US" dirty="0">
                <a:solidFill>
                  <a:srgbClr val="0C2146"/>
                </a:solidFill>
              </a:rPr>
              <a:t>Medical waste</a:t>
            </a:r>
          </a:p>
          <a:p>
            <a:pPr>
              <a:lnSpc>
                <a:spcPct val="325000"/>
              </a:lnSpc>
              <a:buClr>
                <a:srgbClr val="00A6E8"/>
              </a:buClr>
              <a:buSzPct val="135000"/>
            </a:pPr>
            <a:r>
              <a:rPr lang="en-US" dirty="0">
                <a:solidFill>
                  <a:srgbClr val="0C2146"/>
                </a:solidFill>
              </a:rPr>
              <a:t>Municipal waste</a:t>
            </a:r>
          </a:p>
          <a:p>
            <a:pPr>
              <a:lnSpc>
                <a:spcPct val="325000"/>
              </a:lnSpc>
              <a:buClr>
                <a:srgbClr val="00A6E8"/>
              </a:buClr>
              <a:buSzPct val="135000"/>
            </a:pPr>
            <a:r>
              <a:rPr lang="en-US" dirty="0">
                <a:solidFill>
                  <a:srgbClr val="0C2146"/>
                </a:solidFill>
              </a:rPr>
              <a:t>Hazardous waste</a:t>
            </a:r>
          </a:p>
          <a:p>
            <a:pPr>
              <a:lnSpc>
                <a:spcPct val="325000"/>
              </a:lnSpc>
              <a:buClr>
                <a:srgbClr val="00A6E8"/>
              </a:buClr>
              <a:buSzPct val="135000"/>
            </a:pPr>
            <a:r>
              <a:rPr lang="en-US" dirty="0">
                <a:solidFill>
                  <a:srgbClr val="0C2146"/>
                </a:solidFill>
              </a:rPr>
              <a:t>Sewage sludge</a:t>
            </a:r>
          </a:p>
        </p:txBody>
      </p:sp>
      <p:pic>
        <p:nvPicPr>
          <p:cNvPr id="18" name="Picture 1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3767" y="2455716"/>
            <a:ext cx="729631" cy="729631"/>
          </a:xfrm>
          <a:prstGeom prst="rect">
            <a:avLst/>
          </a:prstGeom>
        </p:spPr>
      </p:pic>
      <p:pic>
        <p:nvPicPr>
          <p:cNvPr id="19" name="Picture 1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63767" y="3328784"/>
            <a:ext cx="729631" cy="729631"/>
          </a:xfrm>
          <a:prstGeom prst="rect">
            <a:avLst/>
          </a:prstGeom>
        </p:spPr>
      </p:pic>
      <p:pic>
        <p:nvPicPr>
          <p:cNvPr id="20" name="Picture 1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63767" y="4201852"/>
            <a:ext cx="729631" cy="729631"/>
          </a:xfrm>
          <a:prstGeom prst="rect">
            <a:avLst/>
          </a:prstGeom>
        </p:spPr>
      </p:pic>
      <p:pic>
        <p:nvPicPr>
          <p:cNvPr id="25" name="Picture 24"/>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63768" y="1581912"/>
            <a:ext cx="730367" cy="730367"/>
          </a:xfrm>
          <a:prstGeom prst="rect">
            <a:avLst/>
          </a:prstGeom>
        </p:spPr>
      </p:pic>
      <p:cxnSp>
        <p:nvCxnSpPr>
          <p:cNvPr id="26" name="Straight Connector 25"/>
          <p:cNvCxnSpPr/>
          <p:nvPr/>
        </p:nvCxnSpPr>
        <p:spPr>
          <a:xfrm>
            <a:off x="554440" y="2384695"/>
            <a:ext cx="8225033" cy="0"/>
          </a:xfrm>
          <a:prstGeom prst="line">
            <a:avLst/>
          </a:prstGeom>
          <a:ln>
            <a:solidFill>
              <a:srgbClr val="00AFEE"/>
            </a:solidFill>
            <a:prstDash val="dash"/>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a:off x="554440" y="3255242"/>
            <a:ext cx="8225033" cy="0"/>
          </a:xfrm>
          <a:prstGeom prst="line">
            <a:avLst/>
          </a:prstGeom>
          <a:ln>
            <a:solidFill>
              <a:srgbClr val="00AFEE"/>
            </a:solidFill>
            <a:prstDash val="dash"/>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a:off x="554440" y="4125789"/>
            <a:ext cx="8225033" cy="0"/>
          </a:xfrm>
          <a:prstGeom prst="line">
            <a:avLst/>
          </a:prstGeom>
          <a:ln>
            <a:solidFill>
              <a:srgbClr val="00AFEE"/>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554440" y="1244600"/>
            <a:ext cx="8225033" cy="0"/>
          </a:xfrm>
          <a:prstGeom prst="line">
            <a:avLst/>
          </a:prstGeom>
          <a:ln>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21" name="TextBox 20"/>
          <p:cNvSpPr txBox="1"/>
          <p:nvPr/>
        </p:nvSpPr>
        <p:spPr>
          <a:xfrm>
            <a:off x="9369777" y="416309"/>
            <a:ext cx="3048000" cy="4616648"/>
          </a:xfrm>
          <a:prstGeom prst="rect">
            <a:avLst/>
          </a:prstGeom>
          <a:noFill/>
        </p:spPr>
        <p:txBody>
          <a:bodyPr wrap="square" rtlCol="0">
            <a:spAutoFit/>
          </a:bodyPr>
          <a:lstStyle/>
          <a:p>
            <a:pPr>
              <a:lnSpc>
                <a:spcPct val="140000"/>
              </a:lnSpc>
            </a:pPr>
            <a:r>
              <a:rPr lang="en-US" sz="1000" dirty="0">
                <a:solidFill>
                  <a:schemeClr val="tx1">
                    <a:lumMod val="65000"/>
                    <a:lumOff val="35000"/>
                  </a:schemeClr>
                </a:solidFill>
              </a:rPr>
              <a:t>ARTICLE 8 (AIR EMISSIONS)</a:t>
            </a:r>
          </a:p>
          <a:p>
            <a:pPr>
              <a:lnSpc>
                <a:spcPct val="140000"/>
              </a:lnSpc>
            </a:pPr>
            <a:r>
              <a:rPr lang="en-US" sz="1000" dirty="0">
                <a:solidFill>
                  <a:schemeClr val="tx1">
                    <a:lumMod val="65000"/>
                    <a:lumOff val="35000"/>
                  </a:schemeClr>
                </a:solidFill>
              </a:rPr>
              <a:t>    FIVE SOURCE CATEGORIES COVERED</a:t>
            </a:r>
          </a:p>
          <a:p>
            <a:pPr>
              <a:lnSpc>
                <a:spcPct val="140000"/>
              </a:lnSpc>
            </a:pPr>
            <a:r>
              <a:rPr lang="en-US" sz="1000" b="1" dirty="0">
                <a:solidFill>
                  <a:srgbClr val="00AFEE"/>
                </a:solidFill>
              </a:rPr>
              <a:t>        WASTE INCINERATION SUBCATEGORIES</a:t>
            </a:r>
          </a:p>
          <a:p>
            <a:pPr>
              <a:lnSpc>
                <a:spcPct val="140000"/>
              </a:lnSpc>
            </a:pPr>
            <a:r>
              <a:rPr lang="en-US" sz="1000" dirty="0">
                <a:solidFill>
                  <a:schemeClr val="tx1">
                    <a:lumMod val="65000"/>
                    <a:lumOff val="35000"/>
                  </a:schemeClr>
                </a:solidFill>
              </a:rPr>
              <a:t>        Non-Ferrous Metals</a:t>
            </a:r>
          </a:p>
          <a:p>
            <a:pPr>
              <a:lnSpc>
                <a:spcPct val="140000"/>
              </a:lnSpc>
            </a:pPr>
            <a:r>
              <a:rPr lang="en-US" sz="1000" dirty="0">
                <a:solidFill>
                  <a:schemeClr val="tx1">
                    <a:lumMod val="65000"/>
                    <a:lumOff val="35000"/>
                  </a:schemeClr>
                </a:solidFill>
              </a:rPr>
              <a:t>        “Relevant Sources” within Categories</a:t>
            </a:r>
          </a:p>
          <a:p>
            <a:pPr>
              <a:lnSpc>
                <a:spcPct val="140000"/>
              </a:lnSpc>
            </a:pPr>
            <a:r>
              <a:rPr lang="en-US" sz="1000" dirty="0">
                <a:solidFill>
                  <a:schemeClr val="tx1">
                    <a:lumMod val="65000"/>
                    <a:lumOff val="35000"/>
                  </a:schemeClr>
                </a:solidFill>
              </a:rPr>
              <a:t>        New Source Controls</a:t>
            </a:r>
          </a:p>
          <a:p>
            <a:pPr>
              <a:lnSpc>
                <a:spcPct val="140000"/>
              </a:lnSpc>
            </a:pPr>
            <a:r>
              <a:rPr lang="en-US" sz="1000" dirty="0">
                <a:solidFill>
                  <a:schemeClr val="tx1">
                    <a:lumMod val="65000"/>
                    <a:lumOff val="35000"/>
                  </a:schemeClr>
                </a:solidFill>
              </a:rPr>
              <a:t>        Existing Source Controls</a:t>
            </a:r>
          </a:p>
          <a:p>
            <a:pPr>
              <a:lnSpc>
                <a:spcPct val="140000"/>
              </a:lnSpc>
            </a:pPr>
            <a:r>
              <a:rPr lang="en-US" sz="1000" dirty="0">
                <a:solidFill>
                  <a:schemeClr val="tx1">
                    <a:lumMod val="65000"/>
                    <a:lumOff val="35000"/>
                  </a:schemeClr>
                </a:solidFill>
              </a:rPr>
              <a:t>        Inventories</a:t>
            </a:r>
          </a:p>
          <a:p>
            <a:pPr>
              <a:lnSpc>
                <a:spcPct val="140000"/>
              </a:lnSpc>
            </a:pPr>
            <a:r>
              <a:rPr lang="en-US" sz="1000" dirty="0">
                <a:solidFill>
                  <a:schemeClr val="tx1">
                    <a:lumMod val="65000"/>
                    <a:lumOff val="35000"/>
                  </a:schemeClr>
                </a:solidFill>
              </a:rPr>
              <a:t>        Reporting to COP</a:t>
            </a:r>
          </a:p>
          <a:p>
            <a:pPr>
              <a:lnSpc>
                <a:spcPct val="140000"/>
              </a:lnSpc>
            </a:pPr>
            <a:r>
              <a:rPr lang="en-US" sz="1000" dirty="0">
                <a:solidFill>
                  <a:schemeClr val="tx1">
                    <a:lumMod val="65000"/>
                    <a:lumOff val="35000"/>
                  </a:schemeClr>
                </a:solidFill>
              </a:rPr>
              <a:t>        SECTION ONE SUMMARY: EMISSIONS LEGAL</a:t>
            </a:r>
          </a:p>
          <a:p>
            <a:pPr>
              <a:lnSpc>
                <a:spcPct val="140000"/>
              </a:lnSpc>
            </a:pPr>
            <a:r>
              <a:rPr lang="en-US" sz="1000" dirty="0">
                <a:solidFill>
                  <a:schemeClr val="tx1">
                    <a:lumMod val="65000"/>
                    <a:lumOff val="35000"/>
                  </a:schemeClr>
                </a:solidFill>
              </a:rPr>
              <a:t>        OBLIGATIONS</a:t>
            </a:r>
          </a:p>
          <a:p>
            <a:pPr>
              <a:lnSpc>
                <a:spcPct val="140000"/>
              </a:lnSpc>
            </a:pPr>
            <a:r>
              <a:rPr lang="en-US" sz="1000" dirty="0">
                <a:solidFill>
                  <a:schemeClr val="tx1">
                    <a:lumMod val="65000"/>
                    <a:lumOff val="35000"/>
                  </a:schemeClr>
                </a:solidFill>
              </a:rPr>
              <a:t>        Preparation/Implementation Considerations</a:t>
            </a:r>
          </a:p>
          <a:p>
            <a:pPr>
              <a:lnSpc>
                <a:spcPct val="140000"/>
              </a:lnSpc>
            </a:pPr>
            <a:r>
              <a:rPr lang="en-US" sz="1000" dirty="0">
                <a:solidFill>
                  <a:schemeClr val="tx1">
                    <a:lumMod val="65000"/>
                    <a:lumOff val="35000"/>
                  </a:schemeClr>
                </a:solidFill>
              </a:rPr>
              <a:t>ARTICLE 9 (RELEASES TO LAND AND WATER)</a:t>
            </a:r>
          </a:p>
          <a:p>
            <a:pPr>
              <a:lnSpc>
                <a:spcPct val="140000"/>
              </a:lnSpc>
            </a:pPr>
            <a:r>
              <a:rPr lang="en-US" sz="1000" dirty="0">
                <a:solidFill>
                  <a:schemeClr val="tx1">
                    <a:lumMod val="65000"/>
                    <a:lumOff val="35000"/>
                  </a:schemeClr>
                </a:solidFill>
              </a:rPr>
              <a:t>    RELEASES TO LAND AND WATER</a:t>
            </a:r>
          </a:p>
          <a:p>
            <a:pPr>
              <a:lnSpc>
                <a:spcPct val="140000"/>
              </a:lnSpc>
            </a:pPr>
            <a:r>
              <a:rPr lang="en-US" sz="1000" dirty="0">
                <a:solidFill>
                  <a:schemeClr val="tx1">
                    <a:lumMod val="65000"/>
                    <a:lumOff val="35000"/>
                  </a:schemeClr>
                </a:solidFill>
              </a:rPr>
              <a:t>        Release Controls</a:t>
            </a:r>
          </a:p>
          <a:p>
            <a:pPr>
              <a:lnSpc>
                <a:spcPct val="140000"/>
              </a:lnSpc>
            </a:pPr>
            <a:r>
              <a:rPr lang="en-US" sz="1000" dirty="0">
                <a:solidFill>
                  <a:schemeClr val="tx1">
                    <a:lumMod val="65000"/>
                    <a:lumOff val="35000"/>
                  </a:schemeClr>
                </a:solidFill>
              </a:rPr>
              <a:t>        Inventories</a:t>
            </a:r>
          </a:p>
          <a:p>
            <a:pPr>
              <a:lnSpc>
                <a:spcPct val="140000"/>
              </a:lnSpc>
            </a:pPr>
            <a:r>
              <a:rPr lang="en-US" sz="1000" dirty="0">
                <a:solidFill>
                  <a:schemeClr val="tx1">
                    <a:lumMod val="65000"/>
                    <a:lumOff val="35000"/>
                  </a:schemeClr>
                </a:solidFill>
              </a:rPr>
              <a:t>        Reporting to COP</a:t>
            </a:r>
          </a:p>
          <a:p>
            <a:pPr>
              <a:lnSpc>
                <a:spcPct val="140000"/>
              </a:lnSpc>
            </a:pPr>
            <a:r>
              <a:rPr lang="en-US" sz="1000" dirty="0">
                <a:solidFill>
                  <a:schemeClr val="tx1">
                    <a:lumMod val="65000"/>
                    <a:lumOff val="35000"/>
                  </a:schemeClr>
                </a:solidFill>
              </a:rPr>
              <a:t>        SECTION TWO SUMMARY: RELEASES LEGAL</a:t>
            </a:r>
          </a:p>
          <a:p>
            <a:pPr>
              <a:lnSpc>
                <a:spcPct val="140000"/>
              </a:lnSpc>
            </a:pPr>
            <a:r>
              <a:rPr lang="en-US" sz="1000" dirty="0">
                <a:solidFill>
                  <a:schemeClr val="tx1">
                    <a:lumMod val="65000"/>
                    <a:lumOff val="35000"/>
                  </a:schemeClr>
                </a:solidFill>
              </a:rPr>
              <a:t>        OBLIGATIONS</a:t>
            </a:r>
          </a:p>
          <a:p>
            <a:pPr>
              <a:lnSpc>
                <a:spcPct val="140000"/>
              </a:lnSpc>
            </a:pPr>
            <a:r>
              <a:rPr lang="en-US" sz="1000" dirty="0">
                <a:solidFill>
                  <a:schemeClr val="tx1">
                    <a:lumMod val="65000"/>
                    <a:lumOff val="35000"/>
                  </a:schemeClr>
                </a:solidFill>
              </a:rPr>
              <a:t>        Preparation/Implementation Considerations</a:t>
            </a:r>
          </a:p>
          <a:p>
            <a:pPr>
              <a:lnSpc>
                <a:spcPct val="140000"/>
              </a:lnSpc>
            </a:pPr>
            <a:r>
              <a:rPr lang="en-US" sz="1000" dirty="0">
                <a:solidFill>
                  <a:schemeClr val="tx1">
                    <a:lumMod val="65000"/>
                    <a:lumOff val="35000"/>
                  </a:schemeClr>
                </a:solidFill>
              </a:rPr>
              <a:t>RESOURCES</a:t>
            </a:r>
          </a:p>
        </p:txBody>
      </p:sp>
    </p:spTree>
    <p:extLst>
      <p:ext uri="{BB962C8B-B14F-4D97-AF65-F5344CB8AC3E}">
        <p14:creationId xmlns:p14="http://schemas.microsoft.com/office/powerpoint/2010/main" val="24889031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A4A541B3-CD79-0240-8A71-500DA69470F5}" type="slidenum">
              <a:rPr lang="en-US" smtClean="0"/>
              <a:pPr/>
              <a:t>5</a:t>
            </a:fld>
            <a:endParaRPr lang="en-US"/>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58" y="1247306"/>
            <a:ext cx="12181452" cy="4403594"/>
          </a:xfrm>
          <a:prstGeom prst="rect">
            <a:avLst/>
          </a:prstGeom>
        </p:spPr>
      </p:pic>
      <p:sp>
        <p:nvSpPr>
          <p:cNvPr id="9" name="Rectangle 8"/>
          <p:cNvSpPr/>
          <p:nvPr/>
        </p:nvSpPr>
        <p:spPr>
          <a:xfrm>
            <a:off x="9275628" y="183445"/>
            <a:ext cx="2916372" cy="6577474"/>
          </a:xfrm>
          <a:prstGeom prst="rect">
            <a:avLst/>
          </a:prstGeom>
          <a:solidFill>
            <a:schemeClr val="bg1">
              <a:lumMod val="9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Right Arrow Callout 11"/>
          <p:cNvSpPr/>
          <p:nvPr/>
        </p:nvSpPr>
        <p:spPr>
          <a:xfrm>
            <a:off x="9162739" y="1081875"/>
            <a:ext cx="252173" cy="282326"/>
          </a:xfrm>
          <a:prstGeom prst="rightArrowCallout">
            <a:avLst/>
          </a:prstGeom>
          <a:solidFill>
            <a:srgbClr val="00AFEE"/>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Rectangle 9"/>
          <p:cNvSpPr/>
          <p:nvPr/>
        </p:nvSpPr>
        <p:spPr>
          <a:xfrm>
            <a:off x="-1" y="2086080"/>
            <a:ext cx="5291191" cy="2823614"/>
          </a:xfrm>
          <a:prstGeom prst="rect">
            <a:avLst/>
          </a:prstGeom>
          <a:solidFill>
            <a:schemeClr val="tx1">
              <a:alpha val="6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itle 1"/>
          <p:cNvSpPr>
            <a:spLocks noGrp="1"/>
          </p:cNvSpPr>
          <p:nvPr>
            <p:ph type="title"/>
          </p:nvPr>
        </p:nvSpPr>
        <p:spPr>
          <a:xfrm>
            <a:off x="554440" y="685800"/>
            <a:ext cx="8382522" cy="558800"/>
          </a:xfrm>
        </p:spPr>
        <p:txBody>
          <a:bodyPr/>
          <a:lstStyle/>
          <a:p>
            <a:r>
              <a:rPr lang="en-US" sz="2300" dirty="0">
                <a:solidFill>
                  <a:srgbClr val="00A6E8"/>
                </a:solidFill>
              </a:rPr>
              <a:t>NON-FERROUS METALS</a:t>
            </a:r>
            <a:endParaRPr lang="en-US" sz="2300" dirty="0">
              <a:solidFill>
                <a:srgbClr val="0C2146"/>
              </a:solidFill>
            </a:endParaRPr>
          </a:p>
        </p:txBody>
      </p:sp>
      <p:sp>
        <p:nvSpPr>
          <p:cNvPr id="19" name="TextBox 18"/>
          <p:cNvSpPr txBox="1"/>
          <p:nvPr/>
        </p:nvSpPr>
        <p:spPr>
          <a:xfrm>
            <a:off x="554440" y="2413473"/>
            <a:ext cx="5886117" cy="2185214"/>
          </a:xfrm>
          <a:prstGeom prst="rect">
            <a:avLst/>
          </a:prstGeom>
          <a:noFill/>
        </p:spPr>
        <p:txBody>
          <a:bodyPr wrap="square" rtlCol="0">
            <a:spAutoFit/>
          </a:bodyPr>
          <a:lstStyle/>
          <a:p>
            <a:pPr marL="285750" indent="-285750">
              <a:buClr>
                <a:srgbClr val="00A6E8"/>
              </a:buClr>
              <a:buSzPct val="135000"/>
              <a:buFont typeface="Arial" charset="0"/>
              <a:buChar char="•"/>
            </a:pPr>
            <a:r>
              <a:rPr lang="en-US" dirty="0">
                <a:solidFill>
                  <a:schemeClr val="bg1"/>
                </a:solidFill>
              </a:rPr>
              <a:t>Four identified:</a:t>
            </a:r>
          </a:p>
          <a:p>
            <a:pPr marL="285750" indent="-285750">
              <a:spcBef>
                <a:spcPts val="600"/>
              </a:spcBef>
              <a:buClr>
                <a:srgbClr val="00A6E8"/>
              </a:buClr>
              <a:buSzPct val="135000"/>
            </a:pPr>
            <a:r>
              <a:rPr lang="en-US" dirty="0">
                <a:solidFill>
                  <a:schemeClr val="bg1"/>
                </a:solidFill>
              </a:rPr>
              <a:t>	— Lead</a:t>
            </a:r>
          </a:p>
          <a:p>
            <a:pPr marL="285750" indent="-285750">
              <a:buClr>
                <a:srgbClr val="00A6E8"/>
              </a:buClr>
              <a:buSzPct val="135000"/>
            </a:pPr>
            <a:r>
              <a:rPr lang="en-US" dirty="0">
                <a:solidFill>
                  <a:schemeClr val="bg1"/>
                </a:solidFill>
              </a:rPr>
              <a:t>	— Zinc</a:t>
            </a:r>
          </a:p>
          <a:p>
            <a:pPr marL="285750" indent="-285750">
              <a:buClr>
                <a:srgbClr val="00A6E8"/>
              </a:buClr>
              <a:buSzPct val="135000"/>
            </a:pPr>
            <a:r>
              <a:rPr lang="en-US" dirty="0">
                <a:solidFill>
                  <a:schemeClr val="bg1"/>
                </a:solidFill>
              </a:rPr>
              <a:t>	— Copper</a:t>
            </a:r>
          </a:p>
          <a:p>
            <a:pPr marL="285750" indent="-285750">
              <a:buClr>
                <a:srgbClr val="00A6E8"/>
              </a:buClr>
              <a:buSzPct val="135000"/>
            </a:pPr>
            <a:r>
              <a:rPr lang="en-US" dirty="0">
                <a:solidFill>
                  <a:schemeClr val="bg1"/>
                </a:solidFill>
              </a:rPr>
              <a:t>	— Industrial gold</a:t>
            </a:r>
          </a:p>
          <a:p>
            <a:pPr marL="285750" indent="-285750">
              <a:buClr>
                <a:srgbClr val="00A6E8"/>
              </a:buClr>
              <a:buSzPct val="135000"/>
            </a:pPr>
            <a:endParaRPr lang="en-US" dirty="0">
              <a:solidFill>
                <a:schemeClr val="bg1"/>
              </a:solidFill>
            </a:endParaRPr>
          </a:p>
          <a:p>
            <a:pPr marL="285750" indent="-285750">
              <a:buClr>
                <a:srgbClr val="00A6E8"/>
              </a:buClr>
              <a:buSzPct val="135000"/>
              <a:buFont typeface="Arial" charset="0"/>
              <a:buChar char="•"/>
            </a:pPr>
            <a:r>
              <a:rPr lang="en-US" dirty="0">
                <a:solidFill>
                  <a:schemeClr val="bg1"/>
                </a:solidFill>
              </a:rPr>
              <a:t>Smelting/roasting</a:t>
            </a:r>
          </a:p>
        </p:txBody>
      </p:sp>
      <p:sp>
        <p:nvSpPr>
          <p:cNvPr id="11" name="TextBox 10"/>
          <p:cNvSpPr txBox="1"/>
          <p:nvPr/>
        </p:nvSpPr>
        <p:spPr>
          <a:xfrm>
            <a:off x="9369777" y="416309"/>
            <a:ext cx="3048000" cy="4616648"/>
          </a:xfrm>
          <a:prstGeom prst="rect">
            <a:avLst/>
          </a:prstGeom>
          <a:noFill/>
        </p:spPr>
        <p:txBody>
          <a:bodyPr wrap="square" rtlCol="0">
            <a:spAutoFit/>
          </a:bodyPr>
          <a:lstStyle/>
          <a:p>
            <a:pPr>
              <a:lnSpc>
                <a:spcPct val="140000"/>
              </a:lnSpc>
            </a:pPr>
            <a:r>
              <a:rPr lang="en-US" sz="1000" dirty="0">
                <a:solidFill>
                  <a:schemeClr val="tx1">
                    <a:lumMod val="65000"/>
                    <a:lumOff val="35000"/>
                  </a:schemeClr>
                </a:solidFill>
              </a:rPr>
              <a:t>ARTICLE 8 (AIR EMISSIONS)</a:t>
            </a:r>
          </a:p>
          <a:p>
            <a:pPr>
              <a:lnSpc>
                <a:spcPct val="140000"/>
              </a:lnSpc>
            </a:pPr>
            <a:r>
              <a:rPr lang="en-US" sz="1000" dirty="0">
                <a:solidFill>
                  <a:schemeClr val="tx1">
                    <a:lumMod val="65000"/>
                    <a:lumOff val="35000"/>
                  </a:schemeClr>
                </a:solidFill>
              </a:rPr>
              <a:t>    FIVE SOURCE CATEGORIES COVERED</a:t>
            </a:r>
          </a:p>
          <a:p>
            <a:pPr>
              <a:lnSpc>
                <a:spcPct val="140000"/>
              </a:lnSpc>
            </a:pPr>
            <a:r>
              <a:rPr lang="en-US" sz="1000" dirty="0">
                <a:solidFill>
                  <a:schemeClr val="tx1">
                    <a:lumMod val="65000"/>
                    <a:lumOff val="35000"/>
                  </a:schemeClr>
                </a:solidFill>
              </a:rPr>
              <a:t>        Waste Incineration Subcategories</a:t>
            </a:r>
          </a:p>
          <a:p>
            <a:pPr>
              <a:lnSpc>
                <a:spcPct val="140000"/>
              </a:lnSpc>
            </a:pPr>
            <a:r>
              <a:rPr lang="en-US" sz="1000" b="1" dirty="0">
                <a:solidFill>
                  <a:srgbClr val="00AFEE"/>
                </a:solidFill>
              </a:rPr>
              <a:t>        NON-FERROUS METALS</a:t>
            </a:r>
          </a:p>
          <a:p>
            <a:pPr>
              <a:lnSpc>
                <a:spcPct val="140000"/>
              </a:lnSpc>
            </a:pPr>
            <a:r>
              <a:rPr lang="en-US" sz="1000" dirty="0">
                <a:solidFill>
                  <a:schemeClr val="tx1">
                    <a:lumMod val="65000"/>
                    <a:lumOff val="35000"/>
                  </a:schemeClr>
                </a:solidFill>
              </a:rPr>
              <a:t>        “Relevant Sources” within Categories</a:t>
            </a:r>
          </a:p>
          <a:p>
            <a:pPr>
              <a:lnSpc>
                <a:spcPct val="140000"/>
              </a:lnSpc>
            </a:pPr>
            <a:r>
              <a:rPr lang="en-US" sz="1000" dirty="0">
                <a:solidFill>
                  <a:schemeClr val="tx1">
                    <a:lumMod val="65000"/>
                    <a:lumOff val="35000"/>
                  </a:schemeClr>
                </a:solidFill>
              </a:rPr>
              <a:t>        New Source Controls</a:t>
            </a:r>
          </a:p>
          <a:p>
            <a:pPr>
              <a:lnSpc>
                <a:spcPct val="140000"/>
              </a:lnSpc>
            </a:pPr>
            <a:r>
              <a:rPr lang="en-US" sz="1000" dirty="0">
                <a:solidFill>
                  <a:schemeClr val="tx1">
                    <a:lumMod val="65000"/>
                    <a:lumOff val="35000"/>
                  </a:schemeClr>
                </a:solidFill>
              </a:rPr>
              <a:t>        Existing Source Controls</a:t>
            </a:r>
          </a:p>
          <a:p>
            <a:pPr>
              <a:lnSpc>
                <a:spcPct val="140000"/>
              </a:lnSpc>
            </a:pPr>
            <a:r>
              <a:rPr lang="en-US" sz="1000" dirty="0">
                <a:solidFill>
                  <a:schemeClr val="tx1">
                    <a:lumMod val="65000"/>
                    <a:lumOff val="35000"/>
                  </a:schemeClr>
                </a:solidFill>
              </a:rPr>
              <a:t>        Inventories</a:t>
            </a:r>
          </a:p>
          <a:p>
            <a:pPr>
              <a:lnSpc>
                <a:spcPct val="140000"/>
              </a:lnSpc>
            </a:pPr>
            <a:r>
              <a:rPr lang="en-US" sz="1000" dirty="0">
                <a:solidFill>
                  <a:schemeClr val="tx1">
                    <a:lumMod val="65000"/>
                    <a:lumOff val="35000"/>
                  </a:schemeClr>
                </a:solidFill>
              </a:rPr>
              <a:t>        Reporting to COP</a:t>
            </a:r>
          </a:p>
          <a:p>
            <a:pPr>
              <a:lnSpc>
                <a:spcPct val="140000"/>
              </a:lnSpc>
            </a:pPr>
            <a:r>
              <a:rPr lang="en-US" sz="1000" dirty="0">
                <a:solidFill>
                  <a:schemeClr val="tx1">
                    <a:lumMod val="65000"/>
                    <a:lumOff val="35000"/>
                  </a:schemeClr>
                </a:solidFill>
              </a:rPr>
              <a:t>        SECTION ONE SUMMARY: EMISSIONS LEGAL</a:t>
            </a:r>
          </a:p>
          <a:p>
            <a:pPr>
              <a:lnSpc>
                <a:spcPct val="140000"/>
              </a:lnSpc>
            </a:pPr>
            <a:r>
              <a:rPr lang="en-US" sz="1000" dirty="0">
                <a:solidFill>
                  <a:schemeClr val="tx1">
                    <a:lumMod val="65000"/>
                    <a:lumOff val="35000"/>
                  </a:schemeClr>
                </a:solidFill>
              </a:rPr>
              <a:t>        OBLIGATIONS</a:t>
            </a:r>
          </a:p>
          <a:p>
            <a:pPr>
              <a:lnSpc>
                <a:spcPct val="140000"/>
              </a:lnSpc>
            </a:pPr>
            <a:r>
              <a:rPr lang="en-US" sz="1000" dirty="0">
                <a:solidFill>
                  <a:schemeClr val="tx1">
                    <a:lumMod val="65000"/>
                    <a:lumOff val="35000"/>
                  </a:schemeClr>
                </a:solidFill>
              </a:rPr>
              <a:t>        Preparation/Implementation Considerations</a:t>
            </a:r>
          </a:p>
          <a:p>
            <a:pPr>
              <a:lnSpc>
                <a:spcPct val="140000"/>
              </a:lnSpc>
            </a:pPr>
            <a:r>
              <a:rPr lang="en-US" sz="1000" dirty="0">
                <a:solidFill>
                  <a:schemeClr val="tx1">
                    <a:lumMod val="65000"/>
                    <a:lumOff val="35000"/>
                  </a:schemeClr>
                </a:solidFill>
              </a:rPr>
              <a:t>ARTICLE 9 (RELEASES TO LAND AND WATER)</a:t>
            </a:r>
          </a:p>
          <a:p>
            <a:pPr>
              <a:lnSpc>
                <a:spcPct val="140000"/>
              </a:lnSpc>
            </a:pPr>
            <a:r>
              <a:rPr lang="en-US" sz="1000" dirty="0">
                <a:solidFill>
                  <a:schemeClr val="tx1">
                    <a:lumMod val="65000"/>
                    <a:lumOff val="35000"/>
                  </a:schemeClr>
                </a:solidFill>
              </a:rPr>
              <a:t>    RELEASES TO LAND AND WATER</a:t>
            </a:r>
          </a:p>
          <a:p>
            <a:pPr>
              <a:lnSpc>
                <a:spcPct val="140000"/>
              </a:lnSpc>
            </a:pPr>
            <a:r>
              <a:rPr lang="en-US" sz="1000" dirty="0">
                <a:solidFill>
                  <a:schemeClr val="tx1">
                    <a:lumMod val="65000"/>
                    <a:lumOff val="35000"/>
                  </a:schemeClr>
                </a:solidFill>
              </a:rPr>
              <a:t>        Release Controls</a:t>
            </a:r>
          </a:p>
          <a:p>
            <a:pPr>
              <a:lnSpc>
                <a:spcPct val="140000"/>
              </a:lnSpc>
            </a:pPr>
            <a:r>
              <a:rPr lang="en-US" sz="1000" dirty="0">
                <a:solidFill>
                  <a:schemeClr val="tx1">
                    <a:lumMod val="65000"/>
                    <a:lumOff val="35000"/>
                  </a:schemeClr>
                </a:solidFill>
              </a:rPr>
              <a:t>        Inventories</a:t>
            </a:r>
          </a:p>
          <a:p>
            <a:pPr>
              <a:lnSpc>
                <a:spcPct val="140000"/>
              </a:lnSpc>
            </a:pPr>
            <a:r>
              <a:rPr lang="en-US" sz="1000" dirty="0">
                <a:solidFill>
                  <a:schemeClr val="tx1">
                    <a:lumMod val="65000"/>
                    <a:lumOff val="35000"/>
                  </a:schemeClr>
                </a:solidFill>
              </a:rPr>
              <a:t>        Reporting to COP</a:t>
            </a:r>
          </a:p>
          <a:p>
            <a:pPr>
              <a:lnSpc>
                <a:spcPct val="140000"/>
              </a:lnSpc>
            </a:pPr>
            <a:r>
              <a:rPr lang="en-US" sz="1000" dirty="0">
                <a:solidFill>
                  <a:schemeClr val="tx1">
                    <a:lumMod val="65000"/>
                    <a:lumOff val="35000"/>
                  </a:schemeClr>
                </a:solidFill>
              </a:rPr>
              <a:t>        SECTION TWO SUMMARY: RELEASES LEGAL</a:t>
            </a:r>
          </a:p>
          <a:p>
            <a:pPr>
              <a:lnSpc>
                <a:spcPct val="140000"/>
              </a:lnSpc>
            </a:pPr>
            <a:r>
              <a:rPr lang="en-US" sz="1000" dirty="0">
                <a:solidFill>
                  <a:schemeClr val="tx1">
                    <a:lumMod val="65000"/>
                    <a:lumOff val="35000"/>
                  </a:schemeClr>
                </a:solidFill>
              </a:rPr>
              <a:t>        OBLIGATIONS</a:t>
            </a:r>
          </a:p>
          <a:p>
            <a:pPr>
              <a:lnSpc>
                <a:spcPct val="140000"/>
              </a:lnSpc>
            </a:pPr>
            <a:r>
              <a:rPr lang="en-US" sz="1000" dirty="0">
                <a:solidFill>
                  <a:schemeClr val="tx1">
                    <a:lumMod val="65000"/>
                    <a:lumOff val="35000"/>
                  </a:schemeClr>
                </a:solidFill>
              </a:rPr>
              <a:t>        Preparation/Implementation Considerations</a:t>
            </a:r>
          </a:p>
          <a:p>
            <a:pPr>
              <a:lnSpc>
                <a:spcPct val="140000"/>
              </a:lnSpc>
            </a:pPr>
            <a:r>
              <a:rPr lang="en-US" sz="1000" dirty="0">
                <a:solidFill>
                  <a:schemeClr val="tx1">
                    <a:lumMod val="65000"/>
                    <a:lumOff val="35000"/>
                  </a:schemeClr>
                </a:solidFill>
              </a:rPr>
              <a:t>RESOURCES</a:t>
            </a:r>
          </a:p>
        </p:txBody>
      </p:sp>
    </p:spTree>
    <p:extLst>
      <p:ext uri="{BB962C8B-B14F-4D97-AF65-F5344CB8AC3E}">
        <p14:creationId xmlns:p14="http://schemas.microsoft.com/office/powerpoint/2010/main" val="115299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4440" y="685800"/>
            <a:ext cx="8382522" cy="558800"/>
          </a:xfrm>
        </p:spPr>
        <p:txBody>
          <a:bodyPr/>
          <a:lstStyle/>
          <a:p>
            <a:r>
              <a:rPr lang="en-US" sz="2300" dirty="0">
                <a:solidFill>
                  <a:srgbClr val="00A6E8"/>
                </a:solidFill>
              </a:rPr>
              <a:t>“RELEVANT SOURCES” WITHIN CATEGORIES</a:t>
            </a:r>
            <a:endParaRPr lang="en-US" sz="2300" dirty="0">
              <a:solidFill>
                <a:srgbClr val="0C2146"/>
              </a:solidFill>
            </a:endParaRPr>
          </a:p>
        </p:txBody>
      </p:sp>
      <p:sp>
        <p:nvSpPr>
          <p:cNvPr id="5" name="Slide Number Placeholder 4"/>
          <p:cNvSpPr>
            <a:spLocks noGrp="1"/>
          </p:cNvSpPr>
          <p:nvPr>
            <p:ph type="sldNum" sz="quarter" idx="12"/>
          </p:nvPr>
        </p:nvSpPr>
        <p:spPr/>
        <p:txBody>
          <a:bodyPr/>
          <a:lstStyle/>
          <a:p>
            <a:fld id="{A4A541B3-CD79-0240-8A71-500DA69470F5}" type="slidenum">
              <a:rPr lang="en-US" smtClean="0"/>
              <a:pPr/>
              <a:t>6</a:t>
            </a:fld>
            <a:endParaRPr lang="en-US"/>
          </a:p>
        </p:txBody>
      </p:sp>
      <p:sp>
        <p:nvSpPr>
          <p:cNvPr id="8" name="Rectangle 7"/>
          <p:cNvSpPr/>
          <p:nvPr/>
        </p:nvSpPr>
        <p:spPr>
          <a:xfrm>
            <a:off x="9275628" y="183445"/>
            <a:ext cx="2916372" cy="6577474"/>
          </a:xfrm>
          <a:prstGeom prst="rect">
            <a:avLst/>
          </a:prstGeom>
          <a:solidFill>
            <a:schemeClr val="bg1">
              <a:lumMod val="9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Right Arrow Callout 9"/>
          <p:cNvSpPr/>
          <p:nvPr/>
        </p:nvSpPr>
        <p:spPr>
          <a:xfrm>
            <a:off x="9162739" y="1284444"/>
            <a:ext cx="252173" cy="282326"/>
          </a:xfrm>
          <a:prstGeom prst="rightArrowCallout">
            <a:avLst/>
          </a:prstGeom>
          <a:solidFill>
            <a:srgbClr val="00AFEE"/>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7" name="TextBox 26"/>
          <p:cNvSpPr txBox="1"/>
          <p:nvPr/>
        </p:nvSpPr>
        <p:spPr>
          <a:xfrm>
            <a:off x="554440" y="5147476"/>
            <a:ext cx="5397627" cy="523220"/>
          </a:xfrm>
          <a:prstGeom prst="rect">
            <a:avLst/>
          </a:prstGeom>
          <a:noFill/>
        </p:spPr>
        <p:txBody>
          <a:bodyPr wrap="square" rtlCol="0">
            <a:spAutoFit/>
          </a:bodyPr>
          <a:lstStyle/>
          <a:p>
            <a:pPr>
              <a:buClr>
                <a:srgbClr val="00A6E8"/>
              </a:buClr>
              <a:buSzPct val="135000"/>
            </a:pPr>
            <a:r>
              <a:rPr lang="mr-IN" sz="1400" dirty="0">
                <a:solidFill>
                  <a:srgbClr val="0C2146"/>
                </a:solidFill>
              </a:rPr>
              <a:t>…</a:t>
            </a:r>
            <a:r>
              <a:rPr lang="en-US" sz="1400" dirty="0">
                <a:solidFill>
                  <a:srgbClr val="0C2146"/>
                </a:solidFill>
              </a:rPr>
              <a:t>the sources regulated must account for at least 75% of the emissions within the category.</a:t>
            </a:r>
          </a:p>
        </p:txBody>
      </p:sp>
      <p:cxnSp>
        <p:nvCxnSpPr>
          <p:cNvPr id="30" name="Straight Connector 29"/>
          <p:cNvCxnSpPr/>
          <p:nvPr/>
        </p:nvCxnSpPr>
        <p:spPr>
          <a:xfrm>
            <a:off x="554440" y="1244600"/>
            <a:ext cx="8225033" cy="0"/>
          </a:xfrm>
          <a:prstGeom prst="line">
            <a:avLst/>
          </a:prstGeom>
          <a:ln>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31" name="TextBox 30"/>
          <p:cNvSpPr txBox="1"/>
          <p:nvPr/>
        </p:nvSpPr>
        <p:spPr>
          <a:xfrm>
            <a:off x="554440" y="1448727"/>
            <a:ext cx="8140827" cy="880369"/>
          </a:xfrm>
          <a:prstGeom prst="rect">
            <a:avLst/>
          </a:prstGeom>
          <a:noFill/>
        </p:spPr>
        <p:txBody>
          <a:bodyPr wrap="square" rtlCol="0">
            <a:spAutoFit/>
          </a:bodyPr>
          <a:lstStyle/>
          <a:p>
            <a:pPr>
              <a:lnSpc>
                <a:spcPct val="150000"/>
              </a:lnSpc>
              <a:buClr>
                <a:srgbClr val="00A6E8"/>
              </a:buClr>
              <a:buSzPct val="135000"/>
            </a:pPr>
            <a:r>
              <a:rPr lang="en-US" dirty="0">
                <a:solidFill>
                  <a:srgbClr val="0C2146"/>
                </a:solidFill>
              </a:rPr>
              <a:t>There is an option not to cover all sources within a category, but</a:t>
            </a:r>
            <a:r>
              <a:rPr lang="mr-IN" dirty="0">
                <a:solidFill>
                  <a:srgbClr val="0C2146"/>
                </a:solidFill>
              </a:rPr>
              <a:t>…</a:t>
            </a:r>
            <a:endParaRPr lang="en-US" dirty="0">
              <a:solidFill>
                <a:srgbClr val="0C2146"/>
              </a:solidFill>
            </a:endParaRPr>
          </a:p>
          <a:p>
            <a:pPr>
              <a:lnSpc>
                <a:spcPct val="150000"/>
              </a:lnSpc>
              <a:buClr>
                <a:srgbClr val="00A6E8"/>
              </a:buClr>
              <a:buSzPct val="135000"/>
            </a:pPr>
            <a:endParaRPr lang="en-US" dirty="0">
              <a:solidFill>
                <a:srgbClr val="0C2146"/>
              </a:solidFill>
            </a:endParaRPr>
          </a:p>
        </p:txBody>
      </p:sp>
      <p:sp>
        <p:nvSpPr>
          <p:cNvPr id="33" name="TextBox 32"/>
          <p:cNvSpPr txBox="1"/>
          <p:nvPr/>
        </p:nvSpPr>
        <p:spPr>
          <a:xfrm>
            <a:off x="3265399" y="3076566"/>
            <a:ext cx="5112068" cy="1323439"/>
          </a:xfrm>
          <a:prstGeom prst="rect">
            <a:avLst/>
          </a:prstGeom>
          <a:noFill/>
        </p:spPr>
        <p:txBody>
          <a:bodyPr wrap="square" rtlCol="0">
            <a:spAutoFit/>
          </a:bodyPr>
          <a:lstStyle/>
          <a:p>
            <a:pPr>
              <a:buClr>
                <a:srgbClr val="00A6E8"/>
              </a:buClr>
              <a:buSzPct val="135000"/>
            </a:pPr>
            <a:r>
              <a:rPr lang="en-US" sz="4000" dirty="0">
                <a:solidFill>
                  <a:srgbClr val="00A6E8"/>
                </a:solidFill>
              </a:rPr>
              <a:t>75% COVERAGE</a:t>
            </a:r>
          </a:p>
          <a:p>
            <a:pPr>
              <a:buClr>
                <a:srgbClr val="00A6E8"/>
              </a:buClr>
              <a:buSzPct val="135000"/>
            </a:pPr>
            <a:r>
              <a:rPr lang="en-US" sz="4000" dirty="0">
                <a:solidFill>
                  <a:srgbClr val="00A6E8"/>
                </a:solidFill>
              </a:rPr>
              <a:t>OF EMISSIONS</a:t>
            </a:r>
            <a:endParaRPr lang="en-US" sz="4000" dirty="0">
              <a:solidFill>
                <a:srgbClr val="0C2146"/>
              </a:solidFill>
            </a:endParaRPr>
          </a:p>
        </p:txBody>
      </p:sp>
      <p:pic>
        <p:nvPicPr>
          <p:cNvPr id="34" name="Picture 3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4440" y="2335614"/>
            <a:ext cx="2616810" cy="2566438"/>
          </a:xfrm>
          <a:prstGeom prst="rect">
            <a:avLst/>
          </a:prstGeom>
        </p:spPr>
      </p:pic>
      <p:sp>
        <p:nvSpPr>
          <p:cNvPr id="13" name="TextBox 12"/>
          <p:cNvSpPr txBox="1"/>
          <p:nvPr/>
        </p:nvSpPr>
        <p:spPr>
          <a:xfrm>
            <a:off x="9369777" y="416309"/>
            <a:ext cx="3048000" cy="4616648"/>
          </a:xfrm>
          <a:prstGeom prst="rect">
            <a:avLst/>
          </a:prstGeom>
          <a:noFill/>
        </p:spPr>
        <p:txBody>
          <a:bodyPr wrap="square" rtlCol="0">
            <a:spAutoFit/>
          </a:bodyPr>
          <a:lstStyle/>
          <a:p>
            <a:pPr>
              <a:lnSpc>
                <a:spcPct val="140000"/>
              </a:lnSpc>
            </a:pPr>
            <a:r>
              <a:rPr lang="en-US" sz="1000" dirty="0">
                <a:solidFill>
                  <a:schemeClr val="tx1">
                    <a:lumMod val="65000"/>
                    <a:lumOff val="35000"/>
                  </a:schemeClr>
                </a:solidFill>
              </a:rPr>
              <a:t>ARTICLE 8 (AIR EMISSIONS)</a:t>
            </a:r>
          </a:p>
          <a:p>
            <a:pPr>
              <a:lnSpc>
                <a:spcPct val="140000"/>
              </a:lnSpc>
            </a:pPr>
            <a:r>
              <a:rPr lang="en-US" sz="1000" dirty="0">
                <a:solidFill>
                  <a:schemeClr val="tx1">
                    <a:lumMod val="65000"/>
                    <a:lumOff val="35000"/>
                  </a:schemeClr>
                </a:solidFill>
              </a:rPr>
              <a:t>    FIVE SOURCE CATEGORIES COVERED</a:t>
            </a:r>
          </a:p>
          <a:p>
            <a:pPr>
              <a:lnSpc>
                <a:spcPct val="140000"/>
              </a:lnSpc>
            </a:pPr>
            <a:r>
              <a:rPr lang="en-US" sz="1000" dirty="0">
                <a:solidFill>
                  <a:schemeClr val="tx1">
                    <a:lumMod val="65000"/>
                    <a:lumOff val="35000"/>
                  </a:schemeClr>
                </a:solidFill>
              </a:rPr>
              <a:t>        Waste Incineration Subcategories</a:t>
            </a:r>
          </a:p>
          <a:p>
            <a:pPr>
              <a:lnSpc>
                <a:spcPct val="140000"/>
              </a:lnSpc>
            </a:pPr>
            <a:r>
              <a:rPr lang="en-US" sz="1000" dirty="0">
                <a:solidFill>
                  <a:schemeClr val="tx1">
                    <a:lumMod val="65000"/>
                    <a:lumOff val="35000"/>
                  </a:schemeClr>
                </a:solidFill>
              </a:rPr>
              <a:t>        Non-Ferrous Metals</a:t>
            </a:r>
          </a:p>
          <a:p>
            <a:pPr>
              <a:lnSpc>
                <a:spcPct val="140000"/>
              </a:lnSpc>
            </a:pPr>
            <a:r>
              <a:rPr lang="en-US" sz="1000" b="1" dirty="0">
                <a:solidFill>
                  <a:srgbClr val="00AFEE"/>
                </a:solidFill>
              </a:rPr>
              <a:t>        “RELEVANT SOURCES” WITHIN CATEGORIES</a:t>
            </a:r>
          </a:p>
          <a:p>
            <a:pPr>
              <a:lnSpc>
                <a:spcPct val="140000"/>
              </a:lnSpc>
            </a:pPr>
            <a:r>
              <a:rPr lang="en-US" sz="1000" dirty="0">
                <a:solidFill>
                  <a:schemeClr val="tx1">
                    <a:lumMod val="65000"/>
                    <a:lumOff val="35000"/>
                  </a:schemeClr>
                </a:solidFill>
              </a:rPr>
              <a:t>        New Source Controls</a:t>
            </a:r>
          </a:p>
          <a:p>
            <a:pPr>
              <a:lnSpc>
                <a:spcPct val="140000"/>
              </a:lnSpc>
            </a:pPr>
            <a:r>
              <a:rPr lang="en-US" sz="1000" dirty="0">
                <a:solidFill>
                  <a:schemeClr val="tx1">
                    <a:lumMod val="65000"/>
                    <a:lumOff val="35000"/>
                  </a:schemeClr>
                </a:solidFill>
              </a:rPr>
              <a:t>        Existing Source Controls</a:t>
            </a:r>
          </a:p>
          <a:p>
            <a:pPr>
              <a:lnSpc>
                <a:spcPct val="140000"/>
              </a:lnSpc>
            </a:pPr>
            <a:r>
              <a:rPr lang="en-US" sz="1000" dirty="0">
                <a:solidFill>
                  <a:schemeClr val="tx1">
                    <a:lumMod val="65000"/>
                    <a:lumOff val="35000"/>
                  </a:schemeClr>
                </a:solidFill>
              </a:rPr>
              <a:t>        Inventories</a:t>
            </a:r>
          </a:p>
          <a:p>
            <a:pPr>
              <a:lnSpc>
                <a:spcPct val="140000"/>
              </a:lnSpc>
            </a:pPr>
            <a:r>
              <a:rPr lang="en-US" sz="1000" dirty="0">
                <a:solidFill>
                  <a:schemeClr val="tx1">
                    <a:lumMod val="65000"/>
                    <a:lumOff val="35000"/>
                  </a:schemeClr>
                </a:solidFill>
              </a:rPr>
              <a:t>        Reporting to COP</a:t>
            </a:r>
          </a:p>
          <a:p>
            <a:pPr>
              <a:lnSpc>
                <a:spcPct val="140000"/>
              </a:lnSpc>
            </a:pPr>
            <a:r>
              <a:rPr lang="en-US" sz="1000" dirty="0">
                <a:solidFill>
                  <a:schemeClr val="tx1">
                    <a:lumMod val="65000"/>
                    <a:lumOff val="35000"/>
                  </a:schemeClr>
                </a:solidFill>
              </a:rPr>
              <a:t>        SECTION ONE SUMMARY: EMISSIONS LEGAL</a:t>
            </a:r>
          </a:p>
          <a:p>
            <a:pPr>
              <a:lnSpc>
                <a:spcPct val="140000"/>
              </a:lnSpc>
            </a:pPr>
            <a:r>
              <a:rPr lang="en-US" sz="1000" dirty="0">
                <a:solidFill>
                  <a:schemeClr val="tx1">
                    <a:lumMod val="65000"/>
                    <a:lumOff val="35000"/>
                  </a:schemeClr>
                </a:solidFill>
              </a:rPr>
              <a:t>        OBLIGATIONS</a:t>
            </a:r>
          </a:p>
          <a:p>
            <a:pPr>
              <a:lnSpc>
                <a:spcPct val="140000"/>
              </a:lnSpc>
            </a:pPr>
            <a:r>
              <a:rPr lang="en-US" sz="1000" dirty="0">
                <a:solidFill>
                  <a:schemeClr val="tx1">
                    <a:lumMod val="65000"/>
                    <a:lumOff val="35000"/>
                  </a:schemeClr>
                </a:solidFill>
              </a:rPr>
              <a:t>        Preparation/Implementation Considerations</a:t>
            </a:r>
          </a:p>
          <a:p>
            <a:pPr>
              <a:lnSpc>
                <a:spcPct val="140000"/>
              </a:lnSpc>
            </a:pPr>
            <a:r>
              <a:rPr lang="en-US" sz="1000" dirty="0">
                <a:solidFill>
                  <a:schemeClr val="tx1">
                    <a:lumMod val="65000"/>
                    <a:lumOff val="35000"/>
                  </a:schemeClr>
                </a:solidFill>
              </a:rPr>
              <a:t>ARTICLE 9 (RELEASES TO LAND AND WATER)</a:t>
            </a:r>
          </a:p>
          <a:p>
            <a:pPr>
              <a:lnSpc>
                <a:spcPct val="140000"/>
              </a:lnSpc>
            </a:pPr>
            <a:r>
              <a:rPr lang="en-US" sz="1000" dirty="0">
                <a:solidFill>
                  <a:schemeClr val="tx1">
                    <a:lumMod val="65000"/>
                    <a:lumOff val="35000"/>
                  </a:schemeClr>
                </a:solidFill>
              </a:rPr>
              <a:t>    RELEASES TO LAND AND WATER</a:t>
            </a:r>
          </a:p>
          <a:p>
            <a:pPr>
              <a:lnSpc>
                <a:spcPct val="140000"/>
              </a:lnSpc>
            </a:pPr>
            <a:r>
              <a:rPr lang="en-US" sz="1000" dirty="0">
                <a:solidFill>
                  <a:schemeClr val="tx1">
                    <a:lumMod val="65000"/>
                    <a:lumOff val="35000"/>
                  </a:schemeClr>
                </a:solidFill>
              </a:rPr>
              <a:t>        Release Controls</a:t>
            </a:r>
          </a:p>
          <a:p>
            <a:pPr>
              <a:lnSpc>
                <a:spcPct val="140000"/>
              </a:lnSpc>
            </a:pPr>
            <a:r>
              <a:rPr lang="en-US" sz="1000" dirty="0">
                <a:solidFill>
                  <a:schemeClr val="tx1">
                    <a:lumMod val="65000"/>
                    <a:lumOff val="35000"/>
                  </a:schemeClr>
                </a:solidFill>
              </a:rPr>
              <a:t>        Inventories</a:t>
            </a:r>
          </a:p>
          <a:p>
            <a:pPr>
              <a:lnSpc>
                <a:spcPct val="140000"/>
              </a:lnSpc>
            </a:pPr>
            <a:r>
              <a:rPr lang="en-US" sz="1000" dirty="0">
                <a:solidFill>
                  <a:schemeClr val="tx1">
                    <a:lumMod val="65000"/>
                    <a:lumOff val="35000"/>
                  </a:schemeClr>
                </a:solidFill>
              </a:rPr>
              <a:t>        Reporting to COP</a:t>
            </a:r>
          </a:p>
          <a:p>
            <a:pPr>
              <a:lnSpc>
                <a:spcPct val="140000"/>
              </a:lnSpc>
            </a:pPr>
            <a:r>
              <a:rPr lang="en-US" sz="1000" dirty="0">
                <a:solidFill>
                  <a:schemeClr val="tx1">
                    <a:lumMod val="65000"/>
                    <a:lumOff val="35000"/>
                  </a:schemeClr>
                </a:solidFill>
              </a:rPr>
              <a:t>        SECTION TWO SUMMARY: RELEASES LEGAL</a:t>
            </a:r>
          </a:p>
          <a:p>
            <a:pPr>
              <a:lnSpc>
                <a:spcPct val="140000"/>
              </a:lnSpc>
            </a:pPr>
            <a:r>
              <a:rPr lang="en-US" sz="1000" dirty="0">
                <a:solidFill>
                  <a:schemeClr val="tx1">
                    <a:lumMod val="65000"/>
                    <a:lumOff val="35000"/>
                  </a:schemeClr>
                </a:solidFill>
              </a:rPr>
              <a:t>        OBLIGATIONS</a:t>
            </a:r>
          </a:p>
          <a:p>
            <a:pPr>
              <a:lnSpc>
                <a:spcPct val="140000"/>
              </a:lnSpc>
            </a:pPr>
            <a:r>
              <a:rPr lang="en-US" sz="1000" dirty="0">
                <a:solidFill>
                  <a:schemeClr val="tx1">
                    <a:lumMod val="65000"/>
                    <a:lumOff val="35000"/>
                  </a:schemeClr>
                </a:solidFill>
              </a:rPr>
              <a:t>        Preparation/Implementation Considerations</a:t>
            </a:r>
          </a:p>
          <a:p>
            <a:pPr>
              <a:lnSpc>
                <a:spcPct val="140000"/>
              </a:lnSpc>
            </a:pPr>
            <a:r>
              <a:rPr lang="en-US" sz="1000" dirty="0">
                <a:solidFill>
                  <a:schemeClr val="tx1">
                    <a:lumMod val="65000"/>
                    <a:lumOff val="35000"/>
                  </a:schemeClr>
                </a:solidFill>
              </a:rPr>
              <a:t>RESOURCES</a:t>
            </a:r>
          </a:p>
        </p:txBody>
      </p:sp>
    </p:spTree>
    <p:extLst>
      <p:ext uri="{BB962C8B-B14F-4D97-AF65-F5344CB8AC3E}">
        <p14:creationId xmlns:p14="http://schemas.microsoft.com/office/powerpoint/2010/main" val="2453348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A4A541B3-CD79-0240-8A71-500DA69470F5}" type="slidenum">
              <a:rPr lang="en-US" smtClean="0"/>
              <a:pPr/>
              <a:t>7</a:t>
            </a:fld>
            <a:endParaRPr lang="en-US"/>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58" y="1247306"/>
            <a:ext cx="12181452" cy="4403594"/>
          </a:xfrm>
          <a:prstGeom prst="rect">
            <a:avLst/>
          </a:prstGeom>
        </p:spPr>
      </p:pic>
      <p:sp>
        <p:nvSpPr>
          <p:cNvPr id="9" name="Rectangle 8"/>
          <p:cNvSpPr/>
          <p:nvPr/>
        </p:nvSpPr>
        <p:spPr>
          <a:xfrm>
            <a:off x="9275628" y="183445"/>
            <a:ext cx="2916372" cy="6577474"/>
          </a:xfrm>
          <a:prstGeom prst="rect">
            <a:avLst/>
          </a:prstGeom>
          <a:solidFill>
            <a:schemeClr val="bg1">
              <a:lumMod val="9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Rectangle 9"/>
          <p:cNvSpPr/>
          <p:nvPr/>
        </p:nvSpPr>
        <p:spPr>
          <a:xfrm>
            <a:off x="-1" y="1266686"/>
            <a:ext cx="5291191" cy="4384280"/>
          </a:xfrm>
          <a:prstGeom prst="rect">
            <a:avLst/>
          </a:prstGeom>
          <a:solidFill>
            <a:schemeClr val="tx1">
              <a:alpha val="6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itle 1"/>
          <p:cNvSpPr>
            <a:spLocks noGrp="1"/>
          </p:cNvSpPr>
          <p:nvPr>
            <p:ph type="title"/>
          </p:nvPr>
        </p:nvSpPr>
        <p:spPr>
          <a:xfrm>
            <a:off x="554440" y="685800"/>
            <a:ext cx="8382522" cy="558800"/>
          </a:xfrm>
        </p:spPr>
        <p:txBody>
          <a:bodyPr/>
          <a:lstStyle/>
          <a:p>
            <a:r>
              <a:rPr lang="en-US" sz="2300" dirty="0">
                <a:solidFill>
                  <a:srgbClr val="00A6E8"/>
                </a:solidFill>
              </a:rPr>
              <a:t>NEW SOURCE CONTROLS</a:t>
            </a:r>
            <a:endParaRPr lang="en-US" sz="2300" dirty="0">
              <a:solidFill>
                <a:srgbClr val="0C2146"/>
              </a:solidFill>
            </a:endParaRPr>
          </a:p>
        </p:txBody>
      </p:sp>
      <p:sp>
        <p:nvSpPr>
          <p:cNvPr id="19" name="TextBox 18"/>
          <p:cNvSpPr txBox="1"/>
          <p:nvPr/>
        </p:nvSpPr>
        <p:spPr>
          <a:xfrm>
            <a:off x="554440" y="1819916"/>
            <a:ext cx="5886117" cy="3277820"/>
          </a:xfrm>
          <a:prstGeom prst="rect">
            <a:avLst/>
          </a:prstGeom>
          <a:noFill/>
        </p:spPr>
        <p:txBody>
          <a:bodyPr wrap="square" rtlCol="0">
            <a:spAutoFit/>
          </a:bodyPr>
          <a:lstStyle/>
          <a:p>
            <a:pPr>
              <a:buClr>
                <a:srgbClr val="00A6E8"/>
              </a:buClr>
              <a:buSzPct val="135000"/>
            </a:pPr>
            <a:r>
              <a:rPr lang="en-US" dirty="0">
                <a:solidFill>
                  <a:schemeClr val="bg1"/>
                </a:solidFill>
              </a:rPr>
              <a:t>A source is considered “new” when</a:t>
            </a:r>
          </a:p>
          <a:p>
            <a:pPr>
              <a:buClr>
                <a:srgbClr val="00A6E8"/>
              </a:buClr>
              <a:buSzPct val="135000"/>
            </a:pPr>
            <a:r>
              <a:rPr lang="en-US" dirty="0">
                <a:solidFill>
                  <a:schemeClr val="bg1"/>
                </a:solidFill>
              </a:rPr>
              <a:t>construction begins one year after the</a:t>
            </a:r>
          </a:p>
          <a:p>
            <a:pPr>
              <a:buClr>
                <a:srgbClr val="00A6E8"/>
              </a:buClr>
              <a:buSzPct val="135000"/>
            </a:pPr>
            <a:r>
              <a:rPr lang="en-US" dirty="0">
                <a:solidFill>
                  <a:schemeClr val="bg1"/>
                </a:solidFill>
              </a:rPr>
              <a:t>Convention enters into force for the Party.  </a:t>
            </a:r>
            <a:br>
              <a:rPr lang="en-US" dirty="0">
                <a:solidFill>
                  <a:schemeClr val="bg1"/>
                </a:solidFill>
              </a:rPr>
            </a:br>
            <a:br>
              <a:rPr lang="en-US" dirty="0">
                <a:solidFill>
                  <a:schemeClr val="bg1"/>
                </a:solidFill>
              </a:rPr>
            </a:br>
            <a:r>
              <a:rPr lang="en-US" dirty="0">
                <a:solidFill>
                  <a:schemeClr val="bg1"/>
                </a:solidFill>
              </a:rPr>
              <a:t>Deadline for applying controls is five years</a:t>
            </a:r>
          </a:p>
          <a:p>
            <a:pPr>
              <a:buClr>
                <a:srgbClr val="00A6E8"/>
              </a:buClr>
              <a:buSzPct val="135000"/>
            </a:pPr>
            <a:r>
              <a:rPr lang="en-US" dirty="0">
                <a:solidFill>
                  <a:schemeClr val="bg1"/>
                </a:solidFill>
              </a:rPr>
              <a:t>after entry into force.</a:t>
            </a:r>
          </a:p>
          <a:p>
            <a:pPr>
              <a:buClr>
                <a:srgbClr val="00A6E8"/>
              </a:buClr>
              <a:buSzPct val="135000"/>
            </a:pPr>
            <a:endParaRPr lang="en-US" dirty="0">
              <a:solidFill>
                <a:schemeClr val="bg1"/>
              </a:solidFill>
            </a:endParaRPr>
          </a:p>
          <a:p>
            <a:pPr>
              <a:lnSpc>
                <a:spcPct val="150000"/>
              </a:lnSpc>
              <a:buClr>
                <a:srgbClr val="00A6E8"/>
              </a:buClr>
              <a:buSzPct val="135000"/>
            </a:pPr>
            <a:r>
              <a:rPr lang="en-US" dirty="0">
                <a:solidFill>
                  <a:srgbClr val="00AFEE"/>
                </a:solidFill>
              </a:rPr>
              <a:t>CONTROL OPTIONS:</a:t>
            </a:r>
          </a:p>
          <a:p>
            <a:pPr marL="285750" indent="-285750">
              <a:lnSpc>
                <a:spcPct val="150000"/>
              </a:lnSpc>
              <a:buClr>
                <a:srgbClr val="00A6E8"/>
              </a:buClr>
              <a:buSzPct val="135000"/>
              <a:buFont typeface="Arial" charset="0"/>
              <a:buChar char="•"/>
            </a:pPr>
            <a:r>
              <a:rPr lang="en-US" dirty="0">
                <a:solidFill>
                  <a:schemeClr val="bg1"/>
                </a:solidFill>
              </a:rPr>
              <a:t>BAT/BEP </a:t>
            </a:r>
          </a:p>
          <a:p>
            <a:pPr marL="285750" indent="-285750">
              <a:lnSpc>
                <a:spcPct val="150000"/>
              </a:lnSpc>
              <a:buClr>
                <a:srgbClr val="00A6E8"/>
              </a:buClr>
              <a:buSzPct val="135000"/>
              <a:buFont typeface="Arial" charset="0"/>
              <a:buChar char="•"/>
            </a:pPr>
            <a:r>
              <a:rPr lang="en-US" dirty="0">
                <a:solidFill>
                  <a:schemeClr val="bg1"/>
                </a:solidFill>
              </a:rPr>
              <a:t>“Consistent” emission limit values (ELVs)</a:t>
            </a:r>
          </a:p>
        </p:txBody>
      </p:sp>
      <p:sp>
        <p:nvSpPr>
          <p:cNvPr id="13" name="Right Arrow Callout 12"/>
          <p:cNvSpPr/>
          <p:nvPr/>
        </p:nvSpPr>
        <p:spPr>
          <a:xfrm>
            <a:off x="9162739" y="1501014"/>
            <a:ext cx="252173" cy="282326"/>
          </a:xfrm>
          <a:prstGeom prst="rightArrowCallout">
            <a:avLst/>
          </a:prstGeom>
          <a:solidFill>
            <a:srgbClr val="00AFEE"/>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TextBox 13"/>
          <p:cNvSpPr txBox="1"/>
          <p:nvPr/>
        </p:nvSpPr>
        <p:spPr>
          <a:xfrm>
            <a:off x="9369777" y="416309"/>
            <a:ext cx="3048000" cy="4616648"/>
          </a:xfrm>
          <a:prstGeom prst="rect">
            <a:avLst/>
          </a:prstGeom>
          <a:noFill/>
        </p:spPr>
        <p:txBody>
          <a:bodyPr wrap="square" rtlCol="0">
            <a:spAutoFit/>
          </a:bodyPr>
          <a:lstStyle/>
          <a:p>
            <a:pPr>
              <a:lnSpc>
                <a:spcPct val="140000"/>
              </a:lnSpc>
            </a:pPr>
            <a:r>
              <a:rPr lang="en-US" sz="1000" dirty="0">
                <a:solidFill>
                  <a:schemeClr val="tx1">
                    <a:lumMod val="65000"/>
                    <a:lumOff val="35000"/>
                  </a:schemeClr>
                </a:solidFill>
              </a:rPr>
              <a:t>ARTICLE 8 (AIR EMISSIONS)</a:t>
            </a:r>
          </a:p>
          <a:p>
            <a:pPr>
              <a:lnSpc>
                <a:spcPct val="140000"/>
              </a:lnSpc>
            </a:pPr>
            <a:r>
              <a:rPr lang="en-US" sz="1000" dirty="0">
                <a:solidFill>
                  <a:schemeClr val="tx1">
                    <a:lumMod val="65000"/>
                    <a:lumOff val="35000"/>
                  </a:schemeClr>
                </a:solidFill>
              </a:rPr>
              <a:t>    FIVE SOURCE CATEGORIES COVERED</a:t>
            </a:r>
          </a:p>
          <a:p>
            <a:pPr>
              <a:lnSpc>
                <a:spcPct val="140000"/>
              </a:lnSpc>
            </a:pPr>
            <a:r>
              <a:rPr lang="en-US" sz="1000" dirty="0">
                <a:solidFill>
                  <a:schemeClr val="tx1">
                    <a:lumMod val="65000"/>
                    <a:lumOff val="35000"/>
                  </a:schemeClr>
                </a:solidFill>
              </a:rPr>
              <a:t>        Waste Incineration Subcategories</a:t>
            </a:r>
          </a:p>
          <a:p>
            <a:pPr>
              <a:lnSpc>
                <a:spcPct val="140000"/>
              </a:lnSpc>
            </a:pPr>
            <a:r>
              <a:rPr lang="en-US" sz="1000" dirty="0">
                <a:solidFill>
                  <a:schemeClr val="tx1">
                    <a:lumMod val="65000"/>
                    <a:lumOff val="35000"/>
                  </a:schemeClr>
                </a:solidFill>
              </a:rPr>
              <a:t>        Non-Ferrous Metals</a:t>
            </a:r>
          </a:p>
          <a:p>
            <a:pPr>
              <a:lnSpc>
                <a:spcPct val="140000"/>
              </a:lnSpc>
            </a:pPr>
            <a:r>
              <a:rPr lang="en-US" sz="1000" dirty="0">
                <a:solidFill>
                  <a:schemeClr val="tx1">
                    <a:lumMod val="65000"/>
                    <a:lumOff val="35000"/>
                  </a:schemeClr>
                </a:solidFill>
              </a:rPr>
              <a:t>        “Relevant Sources” within Categories</a:t>
            </a:r>
          </a:p>
          <a:p>
            <a:pPr>
              <a:lnSpc>
                <a:spcPct val="140000"/>
              </a:lnSpc>
            </a:pPr>
            <a:r>
              <a:rPr lang="en-US" sz="1000" b="1" dirty="0">
                <a:solidFill>
                  <a:srgbClr val="00AFEE"/>
                </a:solidFill>
              </a:rPr>
              <a:t>        NEW SOURCE CONTROLS</a:t>
            </a:r>
          </a:p>
          <a:p>
            <a:pPr>
              <a:lnSpc>
                <a:spcPct val="140000"/>
              </a:lnSpc>
            </a:pPr>
            <a:r>
              <a:rPr lang="en-US" sz="1000" dirty="0">
                <a:solidFill>
                  <a:schemeClr val="tx1">
                    <a:lumMod val="65000"/>
                    <a:lumOff val="35000"/>
                  </a:schemeClr>
                </a:solidFill>
              </a:rPr>
              <a:t>        Existing Source Controls</a:t>
            </a:r>
          </a:p>
          <a:p>
            <a:pPr>
              <a:lnSpc>
                <a:spcPct val="140000"/>
              </a:lnSpc>
            </a:pPr>
            <a:r>
              <a:rPr lang="en-US" sz="1000" dirty="0">
                <a:solidFill>
                  <a:schemeClr val="tx1">
                    <a:lumMod val="65000"/>
                    <a:lumOff val="35000"/>
                  </a:schemeClr>
                </a:solidFill>
              </a:rPr>
              <a:t>        Inventories</a:t>
            </a:r>
          </a:p>
          <a:p>
            <a:pPr>
              <a:lnSpc>
                <a:spcPct val="140000"/>
              </a:lnSpc>
            </a:pPr>
            <a:r>
              <a:rPr lang="en-US" sz="1000" dirty="0">
                <a:solidFill>
                  <a:schemeClr val="tx1">
                    <a:lumMod val="65000"/>
                    <a:lumOff val="35000"/>
                  </a:schemeClr>
                </a:solidFill>
              </a:rPr>
              <a:t>        Reporting to COP</a:t>
            </a:r>
          </a:p>
          <a:p>
            <a:pPr>
              <a:lnSpc>
                <a:spcPct val="140000"/>
              </a:lnSpc>
            </a:pPr>
            <a:r>
              <a:rPr lang="en-US" sz="1000" dirty="0">
                <a:solidFill>
                  <a:schemeClr val="tx1">
                    <a:lumMod val="65000"/>
                    <a:lumOff val="35000"/>
                  </a:schemeClr>
                </a:solidFill>
              </a:rPr>
              <a:t>        SECTION ONE SUMMARY: EMISSIONS LEGAL</a:t>
            </a:r>
          </a:p>
          <a:p>
            <a:pPr>
              <a:lnSpc>
                <a:spcPct val="140000"/>
              </a:lnSpc>
            </a:pPr>
            <a:r>
              <a:rPr lang="en-US" sz="1000" dirty="0">
                <a:solidFill>
                  <a:schemeClr val="tx1">
                    <a:lumMod val="65000"/>
                    <a:lumOff val="35000"/>
                  </a:schemeClr>
                </a:solidFill>
              </a:rPr>
              <a:t>        OBLIGATIONS</a:t>
            </a:r>
          </a:p>
          <a:p>
            <a:pPr>
              <a:lnSpc>
                <a:spcPct val="140000"/>
              </a:lnSpc>
            </a:pPr>
            <a:r>
              <a:rPr lang="en-US" sz="1000" dirty="0">
                <a:solidFill>
                  <a:schemeClr val="tx1">
                    <a:lumMod val="65000"/>
                    <a:lumOff val="35000"/>
                  </a:schemeClr>
                </a:solidFill>
              </a:rPr>
              <a:t>        Preparation/Implementation Considerations</a:t>
            </a:r>
          </a:p>
          <a:p>
            <a:pPr>
              <a:lnSpc>
                <a:spcPct val="140000"/>
              </a:lnSpc>
            </a:pPr>
            <a:r>
              <a:rPr lang="en-US" sz="1000" dirty="0">
                <a:solidFill>
                  <a:schemeClr val="tx1">
                    <a:lumMod val="65000"/>
                    <a:lumOff val="35000"/>
                  </a:schemeClr>
                </a:solidFill>
              </a:rPr>
              <a:t>ARTICLE 9 (RELEASES TO LAND AND WATER)</a:t>
            </a:r>
          </a:p>
          <a:p>
            <a:pPr>
              <a:lnSpc>
                <a:spcPct val="140000"/>
              </a:lnSpc>
            </a:pPr>
            <a:r>
              <a:rPr lang="en-US" sz="1000" dirty="0">
                <a:solidFill>
                  <a:schemeClr val="tx1">
                    <a:lumMod val="65000"/>
                    <a:lumOff val="35000"/>
                  </a:schemeClr>
                </a:solidFill>
              </a:rPr>
              <a:t>    RELEASES TO LAND AND WATER</a:t>
            </a:r>
          </a:p>
          <a:p>
            <a:pPr>
              <a:lnSpc>
                <a:spcPct val="140000"/>
              </a:lnSpc>
            </a:pPr>
            <a:r>
              <a:rPr lang="en-US" sz="1000" dirty="0">
                <a:solidFill>
                  <a:schemeClr val="tx1">
                    <a:lumMod val="65000"/>
                    <a:lumOff val="35000"/>
                  </a:schemeClr>
                </a:solidFill>
              </a:rPr>
              <a:t>        Release Controls</a:t>
            </a:r>
          </a:p>
          <a:p>
            <a:pPr>
              <a:lnSpc>
                <a:spcPct val="140000"/>
              </a:lnSpc>
            </a:pPr>
            <a:r>
              <a:rPr lang="en-US" sz="1000" dirty="0">
                <a:solidFill>
                  <a:schemeClr val="tx1">
                    <a:lumMod val="65000"/>
                    <a:lumOff val="35000"/>
                  </a:schemeClr>
                </a:solidFill>
              </a:rPr>
              <a:t>        Inventories</a:t>
            </a:r>
          </a:p>
          <a:p>
            <a:pPr>
              <a:lnSpc>
                <a:spcPct val="140000"/>
              </a:lnSpc>
            </a:pPr>
            <a:r>
              <a:rPr lang="en-US" sz="1000" dirty="0">
                <a:solidFill>
                  <a:schemeClr val="tx1">
                    <a:lumMod val="65000"/>
                    <a:lumOff val="35000"/>
                  </a:schemeClr>
                </a:solidFill>
              </a:rPr>
              <a:t>        Reporting to COP</a:t>
            </a:r>
          </a:p>
          <a:p>
            <a:pPr>
              <a:lnSpc>
                <a:spcPct val="140000"/>
              </a:lnSpc>
            </a:pPr>
            <a:r>
              <a:rPr lang="en-US" sz="1000" dirty="0">
                <a:solidFill>
                  <a:schemeClr val="tx1">
                    <a:lumMod val="65000"/>
                    <a:lumOff val="35000"/>
                  </a:schemeClr>
                </a:solidFill>
              </a:rPr>
              <a:t>        SECTION TWO SUMMARY: RELEASES LEGAL</a:t>
            </a:r>
          </a:p>
          <a:p>
            <a:pPr>
              <a:lnSpc>
                <a:spcPct val="140000"/>
              </a:lnSpc>
            </a:pPr>
            <a:r>
              <a:rPr lang="en-US" sz="1000" dirty="0">
                <a:solidFill>
                  <a:schemeClr val="tx1">
                    <a:lumMod val="65000"/>
                    <a:lumOff val="35000"/>
                  </a:schemeClr>
                </a:solidFill>
              </a:rPr>
              <a:t>        OBLIGATIONS</a:t>
            </a:r>
          </a:p>
          <a:p>
            <a:pPr>
              <a:lnSpc>
                <a:spcPct val="140000"/>
              </a:lnSpc>
            </a:pPr>
            <a:r>
              <a:rPr lang="en-US" sz="1000" dirty="0">
                <a:solidFill>
                  <a:schemeClr val="tx1">
                    <a:lumMod val="65000"/>
                    <a:lumOff val="35000"/>
                  </a:schemeClr>
                </a:solidFill>
              </a:rPr>
              <a:t>        Preparation/Implementation Considerations</a:t>
            </a:r>
          </a:p>
          <a:p>
            <a:pPr>
              <a:lnSpc>
                <a:spcPct val="140000"/>
              </a:lnSpc>
            </a:pPr>
            <a:r>
              <a:rPr lang="en-US" sz="1000" dirty="0">
                <a:solidFill>
                  <a:schemeClr val="tx1">
                    <a:lumMod val="65000"/>
                    <a:lumOff val="35000"/>
                  </a:schemeClr>
                </a:solidFill>
              </a:rPr>
              <a:t>RESOURCES</a:t>
            </a:r>
          </a:p>
        </p:txBody>
      </p:sp>
    </p:spTree>
    <p:extLst>
      <p:ext uri="{BB962C8B-B14F-4D97-AF65-F5344CB8AC3E}">
        <p14:creationId xmlns:p14="http://schemas.microsoft.com/office/powerpoint/2010/main" val="6354768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A4A541B3-CD79-0240-8A71-500DA69470F5}" type="slidenum">
              <a:rPr lang="en-US" smtClean="0"/>
              <a:pPr/>
              <a:t>8</a:t>
            </a:fld>
            <a:endParaRPr lang="en-US"/>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58" y="1247306"/>
            <a:ext cx="12181451" cy="4403594"/>
          </a:xfrm>
          <a:prstGeom prst="rect">
            <a:avLst/>
          </a:prstGeom>
        </p:spPr>
      </p:pic>
      <p:sp>
        <p:nvSpPr>
          <p:cNvPr id="9" name="Rectangle 8"/>
          <p:cNvSpPr/>
          <p:nvPr/>
        </p:nvSpPr>
        <p:spPr>
          <a:xfrm>
            <a:off x="9275628" y="183445"/>
            <a:ext cx="2916372" cy="6577474"/>
          </a:xfrm>
          <a:prstGeom prst="rect">
            <a:avLst/>
          </a:prstGeom>
          <a:solidFill>
            <a:schemeClr val="bg1">
              <a:lumMod val="9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 name="Title 1"/>
          <p:cNvSpPr>
            <a:spLocks noGrp="1"/>
          </p:cNvSpPr>
          <p:nvPr>
            <p:ph type="title"/>
          </p:nvPr>
        </p:nvSpPr>
        <p:spPr>
          <a:xfrm>
            <a:off x="554440" y="685800"/>
            <a:ext cx="8382522" cy="558800"/>
          </a:xfrm>
        </p:spPr>
        <p:txBody>
          <a:bodyPr/>
          <a:lstStyle/>
          <a:p>
            <a:r>
              <a:rPr lang="en-US" sz="2300" dirty="0">
                <a:solidFill>
                  <a:srgbClr val="00A6E8"/>
                </a:solidFill>
              </a:rPr>
              <a:t>EXISTING SOURCE CONTROLS</a:t>
            </a:r>
            <a:endParaRPr lang="en-US" sz="2300" dirty="0">
              <a:solidFill>
                <a:srgbClr val="0C2146"/>
              </a:solidFill>
            </a:endParaRPr>
          </a:p>
        </p:txBody>
      </p:sp>
      <p:sp>
        <p:nvSpPr>
          <p:cNvPr id="13" name="TextBox 12"/>
          <p:cNvSpPr txBox="1"/>
          <p:nvPr/>
        </p:nvSpPr>
        <p:spPr>
          <a:xfrm>
            <a:off x="9369777" y="416309"/>
            <a:ext cx="3048000" cy="4616648"/>
          </a:xfrm>
          <a:prstGeom prst="rect">
            <a:avLst/>
          </a:prstGeom>
          <a:noFill/>
        </p:spPr>
        <p:txBody>
          <a:bodyPr wrap="square" rtlCol="0">
            <a:spAutoFit/>
          </a:bodyPr>
          <a:lstStyle/>
          <a:p>
            <a:pPr>
              <a:lnSpc>
                <a:spcPct val="140000"/>
              </a:lnSpc>
            </a:pPr>
            <a:r>
              <a:rPr lang="en-US" sz="1000" dirty="0">
                <a:solidFill>
                  <a:schemeClr val="tx1">
                    <a:lumMod val="65000"/>
                    <a:lumOff val="35000"/>
                  </a:schemeClr>
                </a:solidFill>
              </a:rPr>
              <a:t>ARTICLE 8 (AIR EMISSIONS)</a:t>
            </a:r>
          </a:p>
          <a:p>
            <a:pPr>
              <a:lnSpc>
                <a:spcPct val="140000"/>
              </a:lnSpc>
            </a:pPr>
            <a:r>
              <a:rPr lang="en-US" sz="1000" dirty="0">
                <a:solidFill>
                  <a:schemeClr val="tx1">
                    <a:lumMod val="65000"/>
                    <a:lumOff val="35000"/>
                  </a:schemeClr>
                </a:solidFill>
              </a:rPr>
              <a:t>    FIVE SOURCE CATEGORIES COVERED</a:t>
            </a:r>
          </a:p>
          <a:p>
            <a:pPr>
              <a:lnSpc>
                <a:spcPct val="140000"/>
              </a:lnSpc>
            </a:pPr>
            <a:r>
              <a:rPr lang="en-US" sz="1000" dirty="0">
                <a:solidFill>
                  <a:schemeClr val="tx1">
                    <a:lumMod val="65000"/>
                    <a:lumOff val="35000"/>
                  </a:schemeClr>
                </a:solidFill>
              </a:rPr>
              <a:t>        Waste Incineration Subcategories</a:t>
            </a:r>
          </a:p>
          <a:p>
            <a:pPr>
              <a:lnSpc>
                <a:spcPct val="140000"/>
              </a:lnSpc>
            </a:pPr>
            <a:r>
              <a:rPr lang="en-US" sz="1000" dirty="0">
                <a:solidFill>
                  <a:schemeClr val="tx1">
                    <a:lumMod val="65000"/>
                    <a:lumOff val="35000"/>
                  </a:schemeClr>
                </a:solidFill>
              </a:rPr>
              <a:t>        Non-Ferrous Metals</a:t>
            </a:r>
          </a:p>
          <a:p>
            <a:pPr>
              <a:lnSpc>
                <a:spcPct val="140000"/>
              </a:lnSpc>
            </a:pPr>
            <a:r>
              <a:rPr lang="en-US" sz="1000" dirty="0">
                <a:solidFill>
                  <a:schemeClr val="tx1">
                    <a:lumMod val="65000"/>
                    <a:lumOff val="35000"/>
                  </a:schemeClr>
                </a:solidFill>
              </a:rPr>
              <a:t>        “Relevant Sources” within Categories</a:t>
            </a:r>
          </a:p>
          <a:p>
            <a:pPr>
              <a:lnSpc>
                <a:spcPct val="140000"/>
              </a:lnSpc>
            </a:pPr>
            <a:r>
              <a:rPr lang="en-US" sz="1000" dirty="0">
                <a:solidFill>
                  <a:schemeClr val="tx1">
                    <a:lumMod val="65000"/>
                    <a:lumOff val="35000"/>
                  </a:schemeClr>
                </a:solidFill>
              </a:rPr>
              <a:t>        New Source Controls</a:t>
            </a:r>
          </a:p>
          <a:p>
            <a:pPr>
              <a:lnSpc>
                <a:spcPct val="140000"/>
              </a:lnSpc>
            </a:pPr>
            <a:r>
              <a:rPr lang="en-US" sz="1000" b="1" dirty="0">
                <a:solidFill>
                  <a:srgbClr val="00AFEE"/>
                </a:solidFill>
              </a:rPr>
              <a:t>        EXISTING SOURCE CONTROLS</a:t>
            </a:r>
          </a:p>
          <a:p>
            <a:pPr>
              <a:lnSpc>
                <a:spcPct val="140000"/>
              </a:lnSpc>
            </a:pPr>
            <a:r>
              <a:rPr lang="en-US" sz="1000" dirty="0">
                <a:solidFill>
                  <a:schemeClr val="tx1">
                    <a:lumMod val="65000"/>
                    <a:lumOff val="35000"/>
                  </a:schemeClr>
                </a:solidFill>
              </a:rPr>
              <a:t>        Inventories</a:t>
            </a:r>
          </a:p>
          <a:p>
            <a:pPr>
              <a:lnSpc>
                <a:spcPct val="140000"/>
              </a:lnSpc>
            </a:pPr>
            <a:r>
              <a:rPr lang="en-US" sz="1000" dirty="0">
                <a:solidFill>
                  <a:schemeClr val="tx1">
                    <a:lumMod val="65000"/>
                    <a:lumOff val="35000"/>
                  </a:schemeClr>
                </a:solidFill>
              </a:rPr>
              <a:t>        Reporting to COP</a:t>
            </a:r>
          </a:p>
          <a:p>
            <a:pPr>
              <a:lnSpc>
                <a:spcPct val="140000"/>
              </a:lnSpc>
            </a:pPr>
            <a:r>
              <a:rPr lang="en-US" sz="1000" dirty="0">
                <a:solidFill>
                  <a:schemeClr val="tx1">
                    <a:lumMod val="65000"/>
                    <a:lumOff val="35000"/>
                  </a:schemeClr>
                </a:solidFill>
              </a:rPr>
              <a:t>        SECTION ONE SUMMARY: EMISSIONS LEGAL</a:t>
            </a:r>
          </a:p>
          <a:p>
            <a:pPr>
              <a:lnSpc>
                <a:spcPct val="140000"/>
              </a:lnSpc>
            </a:pPr>
            <a:r>
              <a:rPr lang="en-US" sz="1000" dirty="0">
                <a:solidFill>
                  <a:schemeClr val="tx1">
                    <a:lumMod val="65000"/>
                    <a:lumOff val="35000"/>
                  </a:schemeClr>
                </a:solidFill>
              </a:rPr>
              <a:t>        OBLIGATIONS</a:t>
            </a:r>
          </a:p>
          <a:p>
            <a:pPr>
              <a:lnSpc>
                <a:spcPct val="140000"/>
              </a:lnSpc>
            </a:pPr>
            <a:r>
              <a:rPr lang="en-US" sz="1000" dirty="0">
                <a:solidFill>
                  <a:schemeClr val="tx1">
                    <a:lumMod val="65000"/>
                    <a:lumOff val="35000"/>
                  </a:schemeClr>
                </a:solidFill>
              </a:rPr>
              <a:t>        Preparation/Implementation Considerations</a:t>
            </a:r>
          </a:p>
          <a:p>
            <a:pPr>
              <a:lnSpc>
                <a:spcPct val="140000"/>
              </a:lnSpc>
            </a:pPr>
            <a:r>
              <a:rPr lang="en-US" sz="1000" dirty="0">
                <a:solidFill>
                  <a:schemeClr val="tx1">
                    <a:lumMod val="65000"/>
                    <a:lumOff val="35000"/>
                  </a:schemeClr>
                </a:solidFill>
              </a:rPr>
              <a:t>ARTICLE 9 (RELEASES TO LAND AND WATER)</a:t>
            </a:r>
          </a:p>
          <a:p>
            <a:pPr>
              <a:lnSpc>
                <a:spcPct val="140000"/>
              </a:lnSpc>
            </a:pPr>
            <a:r>
              <a:rPr lang="en-US" sz="1000" dirty="0">
                <a:solidFill>
                  <a:schemeClr val="tx1">
                    <a:lumMod val="65000"/>
                    <a:lumOff val="35000"/>
                  </a:schemeClr>
                </a:solidFill>
              </a:rPr>
              <a:t>    RELEASES TO LAND AND WATER</a:t>
            </a:r>
          </a:p>
          <a:p>
            <a:pPr>
              <a:lnSpc>
                <a:spcPct val="140000"/>
              </a:lnSpc>
            </a:pPr>
            <a:r>
              <a:rPr lang="en-US" sz="1000" dirty="0">
                <a:solidFill>
                  <a:schemeClr val="tx1">
                    <a:lumMod val="65000"/>
                    <a:lumOff val="35000"/>
                  </a:schemeClr>
                </a:solidFill>
              </a:rPr>
              <a:t>        Release Controls</a:t>
            </a:r>
          </a:p>
          <a:p>
            <a:pPr>
              <a:lnSpc>
                <a:spcPct val="140000"/>
              </a:lnSpc>
            </a:pPr>
            <a:r>
              <a:rPr lang="en-US" sz="1000" dirty="0">
                <a:solidFill>
                  <a:schemeClr val="tx1">
                    <a:lumMod val="65000"/>
                    <a:lumOff val="35000"/>
                  </a:schemeClr>
                </a:solidFill>
              </a:rPr>
              <a:t>        Inventories</a:t>
            </a:r>
          </a:p>
          <a:p>
            <a:pPr>
              <a:lnSpc>
                <a:spcPct val="140000"/>
              </a:lnSpc>
            </a:pPr>
            <a:r>
              <a:rPr lang="en-US" sz="1000" dirty="0">
                <a:solidFill>
                  <a:schemeClr val="tx1">
                    <a:lumMod val="65000"/>
                    <a:lumOff val="35000"/>
                  </a:schemeClr>
                </a:solidFill>
              </a:rPr>
              <a:t>        Reporting to COP</a:t>
            </a:r>
          </a:p>
          <a:p>
            <a:pPr>
              <a:lnSpc>
                <a:spcPct val="140000"/>
              </a:lnSpc>
            </a:pPr>
            <a:r>
              <a:rPr lang="en-US" sz="1000" dirty="0">
                <a:solidFill>
                  <a:schemeClr val="tx1">
                    <a:lumMod val="65000"/>
                    <a:lumOff val="35000"/>
                  </a:schemeClr>
                </a:solidFill>
              </a:rPr>
              <a:t>        SECTION TWO SUMMARY: RELEASES LEGAL</a:t>
            </a:r>
          </a:p>
          <a:p>
            <a:pPr>
              <a:lnSpc>
                <a:spcPct val="140000"/>
              </a:lnSpc>
            </a:pPr>
            <a:r>
              <a:rPr lang="en-US" sz="1000" dirty="0">
                <a:solidFill>
                  <a:schemeClr val="tx1">
                    <a:lumMod val="65000"/>
                    <a:lumOff val="35000"/>
                  </a:schemeClr>
                </a:solidFill>
              </a:rPr>
              <a:t>        OBLIGATIONS</a:t>
            </a:r>
          </a:p>
          <a:p>
            <a:pPr>
              <a:lnSpc>
                <a:spcPct val="140000"/>
              </a:lnSpc>
            </a:pPr>
            <a:r>
              <a:rPr lang="en-US" sz="1000" dirty="0">
                <a:solidFill>
                  <a:schemeClr val="tx1">
                    <a:lumMod val="65000"/>
                    <a:lumOff val="35000"/>
                  </a:schemeClr>
                </a:solidFill>
              </a:rPr>
              <a:t>        Preparation/Implementation Considerations</a:t>
            </a:r>
          </a:p>
          <a:p>
            <a:pPr>
              <a:lnSpc>
                <a:spcPct val="140000"/>
              </a:lnSpc>
            </a:pPr>
            <a:r>
              <a:rPr lang="en-US" sz="1000" dirty="0">
                <a:solidFill>
                  <a:schemeClr val="tx1">
                    <a:lumMod val="65000"/>
                    <a:lumOff val="35000"/>
                  </a:schemeClr>
                </a:solidFill>
              </a:rPr>
              <a:t>RESOURCES</a:t>
            </a:r>
          </a:p>
        </p:txBody>
      </p:sp>
      <p:sp>
        <p:nvSpPr>
          <p:cNvPr id="14" name="Right Arrow Callout 13"/>
          <p:cNvSpPr/>
          <p:nvPr/>
        </p:nvSpPr>
        <p:spPr>
          <a:xfrm>
            <a:off x="9162739" y="1704214"/>
            <a:ext cx="252173" cy="282326"/>
          </a:xfrm>
          <a:prstGeom prst="rightArrowCallout">
            <a:avLst/>
          </a:prstGeom>
          <a:solidFill>
            <a:srgbClr val="00AFEE"/>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 name="Rectangle 14"/>
          <p:cNvSpPr/>
          <p:nvPr/>
        </p:nvSpPr>
        <p:spPr>
          <a:xfrm>
            <a:off x="-1" y="1266686"/>
            <a:ext cx="5291191" cy="4384280"/>
          </a:xfrm>
          <a:prstGeom prst="rect">
            <a:avLst/>
          </a:prstGeom>
          <a:solidFill>
            <a:schemeClr val="tx1">
              <a:alpha val="6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p:nvSpPr>
        <p:spPr>
          <a:xfrm>
            <a:off x="554440" y="1673612"/>
            <a:ext cx="5886117" cy="3693319"/>
          </a:xfrm>
          <a:prstGeom prst="rect">
            <a:avLst/>
          </a:prstGeom>
          <a:noFill/>
        </p:spPr>
        <p:txBody>
          <a:bodyPr wrap="square" rtlCol="0">
            <a:spAutoFit/>
          </a:bodyPr>
          <a:lstStyle/>
          <a:p>
            <a:pPr>
              <a:buClr>
                <a:srgbClr val="00A6E8"/>
              </a:buClr>
              <a:buSzPct val="135000"/>
            </a:pPr>
            <a:r>
              <a:rPr lang="en-US" dirty="0">
                <a:solidFill>
                  <a:schemeClr val="bg1"/>
                </a:solidFill>
              </a:rPr>
              <a:t>Any source that is not “new” is considered</a:t>
            </a:r>
            <a:br>
              <a:rPr lang="en-US" dirty="0">
                <a:solidFill>
                  <a:schemeClr val="bg1"/>
                </a:solidFill>
              </a:rPr>
            </a:br>
            <a:r>
              <a:rPr lang="en-US" dirty="0">
                <a:solidFill>
                  <a:schemeClr val="bg1"/>
                </a:solidFill>
              </a:rPr>
              <a:t>“existing.” There is a 10 year deadline for </a:t>
            </a:r>
            <a:br>
              <a:rPr lang="en-US" dirty="0">
                <a:solidFill>
                  <a:schemeClr val="bg1"/>
                </a:solidFill>
              </a:rPr>
            </a:br>
            <a:r>
              <a:rPr lang="en-US" dirty="0">
                <a:solidFill>
                  <a:schemeClr val="bg1"/>
                </a:solidFill>
              </a:rPr>
              <a:t>applying controls to sources.</a:t>
            </a:r>
          </a:p>
          <a:p>
            <a:pPr>
              <a:buClr>
                <a:srgbClr val="00A6E8"/>
              </a:buClr>
              <a:buSzPct val="135000"/>
            </a:pPr>
            <a:endParaRPr lang="en-US" dirty="0">
              <a:solidFill>
                <a:schemeClr val="bg1"/>
              </a:solidFill>
            </a:endParaRPr>
          </a:p>
          <a:p>
            <a:pPr>
              <a:lnSpc>
                <a:spcPct val="150000"/>
              </a:lnSpc>
              <a:buClr>
                <a:srgbClr val="00A6E8"/>
              </a:buClr>
              <a:buSzPct val="135000"/>
            </a:pPr>
            <a:r>
              <a:rPr lang="en-US" dirty="0">
                <a:solidFill>
                  <a:srgbClr val="00AFEE"/>
                </a:solidFill>
              </a:rPr>
              <a:t>CONTROL OPTIONS:</a:t>
            </a:r>
          </a:p>
          <a:p>
            <a:pPr lvl="1">
              <a:lnSpc>
                <a:spcPct val="150000"/>
              </a:lnSpc>
              <a:buClr>
                <a:srgbClr val="00A6E8"/>
              </a:buClr>
              <a:buSzPct val="135000"/>
            </a:pPr>
            <a:r>
              <a:rPr lang="en-US" dirty="0">
                <a:solidFill>
                  <a:schemeClr val="bg1"/>
                </a:solidFill>
              </a:rPr>
              <a:t>a) Quantified goal</a:t>
            </a:r>
          </a:p>
          <a:p>
            <a:pPr lvl="1">
              <a:lnSpc>
                <a:spcPct val="150000"/>
              </a:lnSpc>
              <a:buClr>
                <a:srgbClr val="00A6E8"/>
              </a:buClr>
              <a:buSzPct val="135000"/>
            </a:pPr>
            <a:r>
              <a:rPr lang="en-US" dirty="0">
                <a:solidFill>
                  <a:schemeClr val="bg1"/>
                </a:solidFill>
              </a:rPr>
              <a:t>b) ELVs</a:t>
            </a:r>
          </a:p>
          <a:p>
            <a:pPr lvl="1">
              <a:lnSpc>
                <a:spcPct val="150000"/>
              </a:lnSpc>
              <a:buClr>
                <a:srgbClr val="00A6E8"/>
              </a:buClr>
              <a:buSzPct val="135000"/>
            </a:pPr>
            <a:r>
              <a:rPr lang="en-US" dirty="0">
                <a:solidFill>
                  <a:schemeClr val="bg1"/>
                </a:solidFill>
              </a:rPr>
              <a:t>c) BAT/BEP</a:t>
            </a:r>
          </a:p>
          <a:p>
            <a:pPr lvl="1">
              <a:lnSpc>
                <a:spcPct val="150000"/>
              </a:lnSpc>
              <a:buClr>
                <a:srgbClr val="00A6E8"/>
              </a:buClr>
              <a:buSzPct val="135000"/>
            </a:pPr>
            <a:r>
              <a:rPr lang="en-US" dirty="0">
                <a:solidFill>
                  <a:schemeClr val="bg1"/>
                </a:solidFill>
              </a:rPr>
              <a:t>d) Multi-pollutant control strategy </a:t>
            </a:r>
          </a:p>
          <a:p>
            <a:pPr lvl="1">
              <a:lnSpc>
                <a:spcPct val="150000"/>
              </a:lnSpc>
              <a:buClr>
                <a:srgbClr val="00A6E8"/>
              </a:buClr>
              <a:buSzPct val="135000"/>
            </a:pPr>
            <a:r>
              <a:rPr lang="en-US" dirty="0">
                <a:solidFill>
                  <a:schemeClr val="bg1"/>
                </a:solidFill>
              </a:rPr>
              <a:t>e) Alternative “reduction” measures</a:t>
            </a:r>
          </a:p>
        </p:txBody>
      </p:sp>
    </p:spTree>
    <p:extLst>
      <p:ext uri="{BB962C8B-B14F-4D97-AF65-F5344CB8AC3E}">
        <p14:creationId xmlns:p14="http://schemas.microsoft.com/office/powerpoint/2010/main" val="1134930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A4A541B3-CD79-0240-8A71-500DA69470F5}" type="slidenum">
              <a:rPr lang="en-US" smtClean="0"/>
              <a:pPr/>
              <a:t>9</a:t>
            </a:fld>
            <a:endParaRPr lang="en-US"/>
          </a:p>
        </p:txBody>
      </p:sp>
      <p:sp>
        <p:nvSpPr>
          <p:cNvPr id="8" name="Rectangle 7"/>
          <p:cNvSpPr/>
          <p:nvPr/>
        </p:nvSpPr>
        <p:spPr>
          <a:xfrm>
            <a:off x="9275628" y="183445"/>
            <a:ext cx="2916372" cy="6577474"/>
          </a:xfrm>
          <a:prstGeom prst="rect">
            <a:avLst/>
          </a:prstGeom>
          <a:solidFill>
            <a:schemeClr val="bg1">
              <a:lumMod val="9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Right Arrow Callout 9"/>
          <p:cNvSpPr/>
          <p:nvPr/>
        </p:nvSpPr>
        <p:spPr>
          <a:xfrm>
            <a:off x="9162739" y="1920114"/>
            <a:ext cx="252173" cy="282326"/>
          </a:xfrm>
          <a:prstGeom prst="rightArrowCallout">
            <a:avLst/>
          </a:prstGeom>
          <a:solidFill>
            <a:srgbClr val="00AFEE"/>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 name="Title 1"/>
          <p:cNvSpPr>
            <a:spLocks noGrp="1"/>
          </p:cNvSpPr>
          <p:nvPr>
            <p:ph type="title"/>
          </p:nvPr>
        </p:nvSpPr>
        <p:spPr>
          <a:xfrm>
            <a:off x="554440" y="685800"/>
            <a:ext cx="11127606" cy="711958"/>
          </a:xfrm>
        </p:spPr>
        <p:txBody>
          <a:bodyPr/>
          <a:lstStyle/>
          <a:p>
            <a:r>
              <a:rPr lang="en-US" sz="2300" dirty="0">
                <a:solidFill>
                  <a:srgbClr val="00A6E8"/>
                </a:solidFill>
              </a:rPr>
              <a:t>INVENTORIES</a:t>
            </a:r>
            <a:endParaRPr lang="en-US" sz="2300" dirty="0">
              <a:solidFill>
                <a:srgbClr val="0C2146"/>
              </a:solidFill>
            </a:endParaRPr>
          </a:p>
        </p:txBody>
      </p:sp>
      <p:cxnSp>
        <p:nvCxnSpPr>
          <p:cNvPr id="18" name="Straight Connector 17"/>
          <p:cNvCxnSpPr/>
          <p:nvPr/>
        </p:nvCxnSpPr>
        <p:spPr>
          <a:xfrm>
            <a:off x="554440" y="1244600"/>
            <a:ext cx="8225033" cy="0"/>
          </a:xfrm>
          <a:prstGeom prst="line">
            <a:avLst/>
          </a:prstGeom>
          <a:ln>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19" name="TextBox 18"/>
          <p:cNvSpPr txBox="1"/>
          <p:nvPr/>
        </p:nvSpPr>
        <p:spPr>
          <a:xfrm>
            <a:off x="9369777" y="416309"/>
            <a:ext cx="3048000" cy="4616648"/>
          </a:xfrm>
          <a:prstGeom prst="rect">
            <a:avLst/>
          </a:prstGeom>
          <a:noFill/>
        </p:spPr>
        <p:txBody>
          <a:bodyPr wrap="square" rtlCol="0">
            <a:spAutoFit/>
          </a:bodyPr>
          <a:lstStyle/>
          <a:p>
            <a:pPr>
              <a:lnSpc>
                <a:spcPct val="140000"/>
              </a:lnSpc>
            </a:pPr>
            <a:r>
              <a:rPr lang="en-US" sz="1000" dirty="0">
                <a:solidFill>
                  <a:schemeClr val="tx1">
                    <a:lumMod val="65000"/>
                    <a:lumOff val="35000"/>
                  </a:schemeClr>
                </a:solidFill>
              </a:rPr>
              <a:t>ARTICLE 8 (AIR EMISSIONS)</a:t>
            </a:r>
          </a:p>
          <a:p>
            <a:pPr>
              <a:lnSpc>
                <a:spcPct val="140000"/>
              </a:lnSpc>
            </a:pPr>
            <a:r>
              <a:rPr lang="en-US" sz="1000" dirty="0">
                <a:solidFill>
                  <a:schemeClr val="tx1">
                    <a:lumMod val="65000"/>
                    <a:lumOff val="35000"/>
                  </a:schemeClr>
                </a:solidFill>
              </a:rPr>
              <a:t>    FIVE SOURCE CATEGORIES COVERED</a:t>
            </a:r>
          </a:p>
          <a:p>
            <a:pPr>
              <a:lnSpc>
                <a:spcPct val="140000"/>
              </a:lnSpc>
            </a:pPr>
            <a:r>
              <a:rPr lang="en-US" sz="1000" dirty="0">
                <a:solidFill>
                  <a:schemeClr val="tx1">
                    <a:lumMod val="65000"/>
                    <a:lumOff val="35000"/>
                  </a:schemeClr>
                </a:solidFill>
              </a:rPr>
              <a:t>        Waste Incineration Subcategories</a:t>
            </a:r>
          </a:p>
          <a:p>
            <a:pPr>
              <a:lnSpc>
                <a:spcPct val="140000"/>
              </a:lnSpc>
            </a:pPr>
            <a:r>
              <a:rPr lang="en-US" sz="1000" dirty="0">
                <a:solidFill>
                  <a:schemeClr val="tx1">
                    <a:lumMod val="65000"/>
                    <a:lumOff val="35000"/>
                  </a:schemeClr>
                </a:solidFill>
              </a:rPr>
              <a:t>        Non-Ferrous Metals</a:t>
            </a:r>
          </a:p>
          <a:p>
            <a:pPr>
              <a:lnSpc>
                <a:spcPct val="140000"/>
              </a:lnSpc>
            </a:pPr>
            <a:r>
              <a:rPr lang="en-US" sz="1000" dirty="0">
                <a:solidFill>
                  <a:schemeClr val="tx1">
                    <a:lumMod val="65000"/>
                    <a:lumOff val="35000"/>
                  </a:schemeClr>
                </a:solidFill>
              </a:rPr>
              <a:t>        “Relevant Sources” within Categories</a:t>
            </a:r>
          </a:p>
          <a:p>
            <a:pPr>
              <a:lnSpc>
                <a:spcPct val="140000"/>
              </a:lnSpc>
            </a:pPr>
            <a:r>
              <a:rPr lang="en-US" sz="1000" dirty="0">
                <a:solidFill>
                  <a:schemeClr val="tx1">
                    <a:lumMod val="65000"/>
                    <a:lumOff val="35000"/>
                  </a:schemeClr>
                </a:solidFill>
              </a:rPr>
              <a:t>        New Source Controls</a:t>
            </a:r>
          </a:p>
          <a:p>
            <a:pPr>
              <a:lnSpc>
                <a:spcPct val="140000"/>
              </a:lnSpc>
            </a:pPr>
            <a:r>
              <a:rPr lang="en-US" sz="1000" dirty="0">
                <a:solidFill>
                  <a:schemeClr val="tx1">
                    <a:lumMod val="65000"/>
                    <a:lumOff val="35000"/>
                  </a:schemeClr>
                </a:solidFill>
              </a:rPr>
              <a:t>        Existing Source Controls</a:t>
            </a:r>
          </a:p>
          <a:p>
            <a:pPr>
              <a:lnSpc>
                <a:spcPct val="140000"/>
              </a:lnSpc>
            </a:pPr>
            <a:r>
              <a:rPr lang="en-US" sz="1000" b="1" dirty="0">
                <a:solidFill>
                  <a:srgbClr val="00AFEE"/>
                </a:solidFill>
              </a:rPr>
              <a:t>        INVENTORIES</a:t>
            </a:r>
          </a:p>
          <a:p>
            <a:pPr>
              <a:lnSpc>
                <a:spcPct val="140000"/>
              </a:lnSpc>
            </a:pPr>
            <a:r>
              <a:rPr lang="en-US" sz="1000" dirty="0">
                <a:solidFill>
                  <a:schemeClr val="tx1">
                    <a:lumMod val="65000"/>
                    <a:lumOff val="35000"/>
                  </a:schemeClr>
                </a:solidFill>
              </a:rPr>
              <a:t>        Reporting to COP</a:t>
            </a:r>
          </a:p>
          <a:p>
            <a:pPr>
              <a:lnSpc>
                <a:spcPct val="140000"/>
              </a:lnSpc>
            </a:pPr>
            <a:r>
              <a:rPr lang="en-US" sz="1000" dirty="0">
                <a:solidFill>
                  <a:schemeClr val="tx1">
                    <a:lumMod val="65000"/>
                    <a:lumOff val="35000"/>
                  </a:schemeClr>
                </a:solidFill>
              </a:rPr>
              <a:t>        SECTION ONE SUMMARY: EMISSIONS LEGAL</a:t>
            </a:r>
          </a:p>
          <a:p>
            <a:pPr>
              <a:lnSpc>
                <a:spcPct val="140000"/>
              </a:lnSpc>
            </a:pPr>
            <a:r>
              <a:rPr lang="en-US" sz="1000" dirty="0">
                <a:solidFill>
                  <a:schemeClr val="tx1">
                    <a:lumMod val="65000"/>
                    <a:lumOff val="35000"/>
                  </a:schemeClr>
                </a:solidFill>
              </a:rPr>
              <a:t>        OBLIGATIONS</a:t>
            </a:r>
          </a:p>
          <a:p>
            <a:pPr>
              <a:lnSpc>
                <a:spcPct val="140000"/>
              </a:lnSpc>
            </a:pPr>
            <a:r>
              <a:rPr lang="en-US" sz="1000" dirty="0">
                <a:solidFill>
                  <a:schemeClr val="tx1">
                    <a:lumMod val="65000"/>
                    <a:lumOff val="35000"/>
                  </a:schemeClr>
                </a:solidFill>
              </a:rPr>
              <a:t>        Preparation/Implementation Considerations</a:t>
            </a:r>
          </a:p>
          <a:p>
            <a:pPr>
              <a:lnSpc>
                <a:spcPct val="140000"/>
              </a:lnSpc>
            </a:pPr>
            <a:r>
              <a:rPr lang="en-US" sz="1000" dirty="0">
                <a:solidFill>
                  <a:schemeClr val="tx1">
                    <a:lumMod val="65000"/>
                    <a:lumOff val="35000"/>
                  </a:schemeClr>
                </a:solidFill>
              </a:rPr>
              <a:t>ARTICLE 9 (RELEASES TO LAND AND WATER)</a:t>
            </a:r>
          </a:p>
          <a:p>
            <a:pPr>
              <a:lnSpc>
                <a:spcPct val="140000"/>
              </a:lnSpc>
            </a:pPr>
            <a:r>
              <a:rPr lang="en-US" sz="1000" dirty="0">
                <a:solidFill>
                  <a:schemeClr val="tx1">
                    <a:lumMod val="65000"/>
                    <a:lumOff val="35000"/>
                  </a:schemeClr>
                </a:solidFill>
              </a:rPr>
              <a:t>    RELEASES TO LAND AND WATER</a:t>
            </a:r>
          </a:p>
          <a:p>
            <a:pPr>
              <a:lnSpc>
                <a:spcPct val="140000"/>
              </a:lnSpc>
            </a:pPr>
            <a:r>
              <a:rPr lang="en-US" sz="1000" dirty="0">
                <a:solidFill>
                  <a:schemeClr val="tx1">
                    <a:lumMod val="65000"/>
                    <a:lumOff val="35000"/>
                  </a:schemeClr>
                </a:solidFill>
              </a:rPr>
              <a:t>        Release Controls</a:t>
            </a:r>
          </a:p>
          <a:p>
            <a:pPr>
              <a:lnSpc>
                <a:spcPct val="140000"/>
              </a:lnSpc>
            </a:pPr>
            <a:r>
              <a:rPr lang="en-US" sz="1000" dirty="0">
                <a:solidFill>
                  <a:schemeClr val="tx1">
                    <a:lumMod val="65000"/>
                    <a:lumOff val="35000"/>
                  </a:schemeClr>
                </a:solidFill>
              </a:rPr>
              <a:t>        Inventories</a:t>
            </a:r>
          </a:p>
          <a:p>
            <a:pPr>
              <a:lnSpc>
                <a:spcPct val="140000"/>
              </a:lnSpc>
            </a:pPr>
            <a:r>
              <a:rPr lang="en-US" sz="1000" dirty="0">
                <a:solidFill>
                  <a:schemeClr val="tx1">
                    <a:lumMod val="65000"/>
                    <a:lumOff val="35000"/>
                  </a:schemeClr>
                </a:solidFill>
              </a:rPr>
              <a:t>        Reporting to COP</a:t>
            </a:r>
          </a:p>
          <a:p>
            <a:pPr>
              <a:lnSpc>
                <a:spcPct val="140000"/>
              </a:lnSpc>
            </a:pPr>
            <a:r>
              <a:rPr lang="en-US" sz="1000" dirty="0">
                <a:solidFill>
                  <a:schemeClr val="tx1">
                    <a:lumMod val="65000"/>
                    <a:lumOff val="35000"/>
                  </a:schemeClr>
                </a:solidFill>
              </a:rPr>
              <a:t>        SECTION TWO SUMMARY: RELEASES LEGAL</a:t>
            </a:r>
          </a:p>
          <a:p>
            <a:pPr>
              <a:lnSpc>
                <a:spcPct val="140000"/>
              </a:lnSpc>
            </a:pPr>
            <a:r>
              <a:rPr lang="en-US" sz="1000" dirty="0">
                <a:solidFill>
                  <a:schemeClr val="tx1">
                    <a:lumMod val="65000"/>
                    <a:lumOff val="35000"/>
                  </a:schemeClr>
                </a:solidFill>
              </a:rPr>
              <a:t>        OBLIGATIONS</a:t>
            </a:r>
          </a:p>
          <a:p>
            <a:pPr>
              <a:lnSpc>
                <a:spcPct val="140000"/>
              </a:lnSpc>
            </a:pPr>
            <a:r>
              <a:rPr lang="en-US" sz="1000" dirty="0">
                <a:solidFill>
                  <a:schemeClr val="tx1">
                    <a:lumMod val="65000"/>
                    <a:lumOff val="35000"/>
                  </a:schemeClr>
                </a:solidFill>
              </a:rPr>
              <a:t>        Preparation/Implementation Considerations</a:t>
            </a:r>
          </a:p>
          <a:p>
            <a:pPr>
              <a:lnSpc>
                <a:spcPct val="140000"/>
              </a:lnSpc>
            </a:pPr>
            <a:r>
              <a:rPr lang="en-US" sz="1000" dirty="0">
                <a:solidFill>
                  <a:schemeClr val="tx1">
                    <a:lumMod val="65000"/>
                    <a:lumOff val="35000"/>
                  </a:schemeClr>
                </a:solidFill>
              </a:rPr>
              <a:t>RESOURCES</a:t>
            </a:r>
          </a:p>
        </p:txBody>
      </p:sp>
      <p:sp>
        <p:nvSpPr>
          <p:cNvPr id="3" name="Rectangle 2"/>
          <p:cNvSpPr/>
          <p:nvPr/>
        </p:nvSpPr>
        <p:spPr>
          <a:xfrm>
            <a:off x="1220057" y="4685485"/>
            <a:ext cx="2870594" cy="646331"/>
          </a:xfrm>
          <a:prstGeom prst="rect">
            <a:avLst/>
          </a:prstGeom>
        </p:spPr>
        <p:txBody>
          <a:bodyPr wrap="none">
            <a:spAutoFit/>
          </a:bodyPr>
          <a:lstStyle/>
          <a:p>
            <a:pPr algn="ctr"/>
            <a:r>
              <a:rPr lang="en-US" dirty="0"/>
              <a:t>Develop emissions inventory</a:t>
            </a:r>
          </a:p>
          <a:p>
            <a:pPr algn="ctr"/>
            <a:r>
              <a:rPr lang="en-US" dirty="0"/>
              <a:t>within five (5) years</a:t>
            </a:r>
          </a:p>
        </p:txBody>
      </p:sp>
      <p:sp>
        <p:nvSpPr>
          <p:cNvPr id="21" name="Rectangle 20"/>
          <p:cNvSpPr/>
          <p:nvPr/>
        </p:nvSpPr>
        <p:spPr>
          <a:xfrm>
            <a:off x="5454381" y="4682596"/>
            <a:ext cx="1141596" cy="646331"/>
          </a:xfrm>
          <a:prstGeom prst="rect">
            <a:avLst/>
          </a:prstGeom>
        </p:spPr>
        <p:txBody>
          <a:bodyPr wrap="none">
            <a:spAutoFit/>
          </a:bodyPr>
          <a:lstStyle/>
          <a:p>
            <a:pPr algn="ctr"/>
            <a:r>
              <a:rPr lang="en-US" dirty="0"/>
              <a:t>Maintain</a:t>
            </a:r>
          </a:p>
          <a:p>
            <a:pPr algn="ctr"/>
            <a:r>
              <a:rPr lang="en-US" dirty="0"/>
              <a:t>thereafter</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4401" y="1956558"/>
            <a:ext cx="4521907" cy="2578607"/>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741971" y="1956558"/>
            <a:ext cx="2566415" cy="2578607"/>
          </a:xfrm>
          <a:prstGeom prst="rect">
            <a:avLst/>
          </a:prstGeom>
        </p:spPr>
      </p:pic>
    </p:spTree>
    <p:extLst>
      <p:ext uri="{BB962C8B-B14F-4D97-AF65-F5344CB8AC3E}">
        <p14:creationId xmlns:p14="http://schemas.microsoft.com/office/powerpoint/2010/main" val="17570537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Office Theme">
  <a:themeElements>
    <a:clrScheme name="Custom 2">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1548</TotalTime>
  <Words>4046</Words>
  <Application>Microsoft Office PowerPoint</Application>
  <PresentationFormat>Widescreen</PresentationFormat>
  <Paragraphs>580</Paragraphs>
  <Slides>19</Slides>
  <Notes>19</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19</vt:i4>
      </vt:variant>
    </vt:vector>
  </HeadingPairs>
  <TitlesOfParts>
    <vt:vector size="25" baseType="lpstr">
      <vt:lpstr>Arial</vt:lpstr>
      <vt:lpstr>Calibri</vt:lpstr>
      <vt:lpstr>Calibri Light</vt:lpstr>
      <vt:lpstr>Mangal</vt:lpstr>
      <vt:lpstr>Wingdings</vt:lpstr>
      <vt:lpstr>Office Theme</vt:lpstr>
      <vt:lpstr>PowerPoint Presentation</vt:lpstr>
      <vt:lpstr>TRAINING MODULE CONTENTS</vt:lpstr>
      <vt:lpstr>SECTION ONE</vt:lpstr>
      <vt:lpstr>WASTE INCINERATION SUBCATEGORIES</vt:lpstr>
      <vt:lpstr>NON-FERROUS METALS</vt:lpstr>
      <vt:lpstr>“RELEVANT SOURCES” WITHIN CATEGORIES</vt:lpstr>
      <vt:lpstr>NEW SOURCE CONTROLS</vt:lpstr>
      <vt:lpstr>EXISTING SOURCE CONTROLS</vt:lpstr>
      <vt:lpstr>INVENTORIES</vt:lpstr>
      <vt:lpstr>REPORTING TO COP</vt:lpstr>
      <vt:lpstr>SECTION ONE SUMMARY: EMISSIONS LEGAL OBLIGATIONS</vt:lpstr>
      <vt:lpstr>PREPARATION/IMPLEMENTATION CONSIDERATIONS</vt:lpstr>
      <vt:lpstr>SECTION TWO</vt:lpstr>
      <vt:lpstr>RELEASE CONTROLS</vt:lpstr>
      <vt:lpstr>INVENTORIES</vt:lpstr>
      <vt:lpstr>REPORTING TO COP</vt:lpstr>
      <vt:lpstr>SECTION TWO SUMMARY: RELEASES LEGAL OBLIGATIONS</vt:lpstr>
      <vt:lpstr>PREPARATION/IMPLEMENTATION CONSIDERATIONS</vt:lpstr>
      <vt:lpstr>RESOURCES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Scott Lunceford</dc:creator>
  <cp:lastModifiedBy>Keane, Susan</cp:lastModifiedBy>
  <cp:revision>257</cp:revision>
  <cp:lastPrinted>2016-11-29T07:24:14Z</cp:lastPrinted>
  <dcterms:created xsi:type="dcterms:W3CDTF">2016-11-18T19:33:06Z</dcterms:created>
  <dcterms:modified xsi:type="dcterms:W3CDTF">2018-06-22T18:06:42Z</dcterms:modified>
</cp:coreProperties>
</file>