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5"/>
  </p:notesMasterIdLst>
  <p:sldIdLst>
    <p:sldId id="256" r:id="rId2"/>
    <p:sldId id="257" r:id="rId3"/>
    <p:sldId id="266" r:id="rId4"/>
    <p:sldId id="273" r:id="rId5"/>
    <p:sldId id="293" r:id="rId6"/>
    <p:sldId id="311" r:id="rId7"/>
    <p:sldId id="317" r:id="rId8"/>
    <p:sldId id="295" r:id="rId9"/>
    <p:sldId id="296" r:id="rId10"/>
    <p:sldId id="297" r:id="rId11"/>
    <p:sldId id="275" r:id="rId12"/>
    <p:sldId id="299" r:id="rId13"/>
    <p:sldId id="300" r:id="rId14"/>
    <p:sldId id="315" r:id="rId15"/>
    <p:sldId id="316" r:id="rId16"/>
    <p:sldId id="269" r:id="rId17"/>
    <p:sldId id="277" r:id="rId18"/>
    <p:sldId id="307" r:id="rId19"/>
    <p:sldId id="306" r:id="rId20"/>
    <p:sldId id="298" r:id="rId21"/>
    <p:sldId id="267" r:id="rId22"/>
    <p:sldId id="310" r:id="rId23"/>
    <p:sldId id="304" r:id="rId24"/>
    <p:sldId id="312" r:id="rId25"/>
    <p:sldId id="313" r:id="rId26"/>
    <p:sldId id="314" r:id="rId27"/>
    <p:sldId id="303" r:id="rId28"/>
    <p:sldId id="302" r:id="rId29"/>
    <p:sldId id="301" r:id="rId30"/>
    <p:sldId id="290" r:id="rId31"/>
    <p:sldId id="309" r:id="rId32"/>
    <p:sldId id="308" r:id="rId33"/>
    <p:sldId id="26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san Egan Keane" initials="SEK" lastIdx="9" clrIdx="0"/>
  <p:cmAuthor id="1" name="David" initials="D"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B32"/>
    <a:srgbClr val="00AFEE"/>
    <a:srgbClr val="0C2146"/>
    <a:srgbClr val="313F60"/>
    <a:srgbClr val="737476"/>
    <a:srgbClr val="00A6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75804" autoAdjust="0"/>
  </p:normalViewPr>
  <p:slideViewPr>
    <p:cSldViewPr snapToGrid="0" snapToObjects="1">
      <p:cViewPr varScale="1">
        <p:scale>
          <a:sx n="86" d="100"/>
          <a:sy n="86" d="100"/>
        </p:scale>
        <p:origin x="1518" y="132"/>
      </p:cViewPr>
      <p:guideLst>
        <p:guide orient="horz" pos="2160"/>
        <p:guide pos="3840"/>
      </p:guideLst>
    </p:cSldViewPr>
  </p:slideViewPr>
  <p:outlineViewPr>
    <p:cViewPr>
      <p:scale>
        <a:sx n="33" d="100"/>
        <a:sy n="33" d="100"/>
      </p:scale>
      <p:origin x="0" y="87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2" d="100"/>
          <a:sy n="82" d="100"/>
        </p:scale>
        <p:origin x="-377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8FDD84-F6B7-744D-A28C-1B43ADF139B9}" type="datetimeFigureOut">
              <a:rPr lang="en-US" smtClean="0"/>
              <a:pPr/>
              <a:t>6/22/2018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084A7-69D3-DE4E-AA54-18D13FD5B543}" type="slidenum">
              <a:rPr lang="en-US" smtClean="0"/>
              <a:pPr/>
              <a:t>‹#›</a:t>
            </a:fld>
            <a:endParaRPr lang="en-US"/>
          </a:p>
        </p:txBody>
      </p:sp>
    </p:spTree>
    <p:extLst>
      <p:ext uri="{BB962C8B-B14F-4D97-AF65-F5344CB8AC3E}">
        <p14:creationId xmlns:p14="http://schemas.microsoft.com/office/powerpoint/2010/main" val="200798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mercuryconvention.org/Convention/tabid/3426/Default.aspx"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nrdc.org/resources/minamata-convention-mercury-contents-guidance-and-resource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training module was produced by NRDC, with the financial support of the United Nations Environmental </a:t>
            </a:r>
            <a:r>
              <a:rPr lang="en-US" sz="1200" kern="1200" dirty="0" err="1">
                <a:solidFill>
                  <a:schemeClr val="tx1"/>
                </a:solidFill>
                <a:effectLst/>
                <a:latin typeface="+mn-lt"/>
                <a:ea typeface="+mn-ea"/>
                <a:cs typeface="+mn-cs"/>
              </a:rPr>
              <a:t>Programme</a:t>
            </a:r>
            <a:r>
              <a:rPr lang="en-US" sz="1200" kern="1200">
                <a:solidFill>
                  <a:schemeClr val="tx1"/>
                </a:solidFill>
                <a:effectLst/>
                <a:latin typeface="+mn-lt"/>
                <a:ea typeface="+mn-ea"/>
                <a:cs typeface="+mn-cs"/>
              </a:rPr>
              <a:t> (UN Environment).  The module describes the relevant obligations of Parties under the </a:t>
            </a:r>
            <a:r>
              <a:rPr lang="en-US" sz="1200" kern="1200" err="1">
                <a:solidFill>
                  <a:schemeClr val="tx1"/>
                </a:solidFill>
                <a:effectLst/>
                <a:latin typeface="+mn-lt"/>
                <a:ea typeface="+mn-ea"/>
                <a:cs typeface="+mn-cs"/>
              </a:rPr>
              <a:t>Minamata</a:t>
            </a:r>
            <a:r>
              <a:rPr lang="en-US" sz="1200" kern="1200">
                <a:solidFill>
                  <a:schemeClr val="tx1"/>
                </a:solidFill>
                <a:effectLst/>
                <a:latin typeface="+mn-lt"/>
                <a:ea typeface="+mn-ea"/>
                <a:cs typeface="+mn-cs"/>
              </a:rPr>
              <a:t> Convention on Mercury, and the legal authorities which may be needed to implement those Convention obligations.  It is intended to provide guidance to governments and others undertaking </a:t>
            </a:r>
            <a:r>
              <a:rPr lang="en-US" sz="1200" kern="1200" err="1">
                <a:solidFill>
                  <a:schemeClr val="tx1"/>
                </a:solidFill>
                <a:effectLst/>
                <a:latin typeface="+mn-lt"/>
                <a:ea typeface="+mn-ea"/>
                <a:cs typeface="+mn-cs"/>
              </a:rPr>
              <a:t>Minamata</a:t>
            </a:r>
            <a:r>
              <a:rPr lang="en-US" sz="1200" kern="1200">
                <a:solidFill>
                  <a:schemeClr val="tx1"/>
                </a:solidFill>
                <a:effectLst/>
                <a:latin typeface="+mn-lt"/>
                <a:ea typeface="+mn-ea"/>
                <a:cs typeface="+mn-cs"/>
              </a:rPr>
              <a:t> Convention on Mercury legal capacity assessments (as part of a </a:t>
            </a:r>
            <a:r>
              <a:rPr lang="en-US" sz="1200" kern="1200" err="1">
                <a:solidFill>
                  <a:schemeClr val="tx1"/>
                </a:solidFill>
                <a:effectLst/>
                <a:latin typeface="+mn-lt"/>
                <a:ea typeface="+mn-ea"/>
                <a:cs typeface="+mn-cs"/>
              </a:rPr>
              <a:t>Minamata</a:t>
            </a:r>
            <a:r>
              <a:rPr lang="en-US" sz="1200" kern="1200">
                <a:solidFill>
                  <a:schemeClr val="tx1"/>
                </a:solidFill>
                <a:effectLst/>
                <a:latin typeface="+mn-lt"/>
                <a:ea typeface="+mn-ea"/>
                <a:cs typeface="+mn-cs"/>
              </a:rPr>
              <a:t> Initial Assessment or otherwise).  Practical advice regarding Convention preparation and implementation activities is also provided. </a:t>
            </a:r>
            <a:endParaRPr lang="en-US"/>
          </a:p>
        </p:txBody>
      </p:sp>
      <p:sp>
        <p:nvSpPr>
          <p:cNvPr id="4" name="Slide Number Placeholder 3"/>
          <p:cNvSpPr>
            <a:spLocks noGrp="1"/>
          </p:cNvSpPr>
          <p:nvPr>
            <p:ph type="sldNum" sz="quarter" idx="10"/>
          </p:nvPr>
        </p:nvSpPr>
        <p:spPr/>
        <p:txBody>
          <a:bodyPr/>
          <a:lstStyle/>
          <a:p>
            <a:fld id="{0FB084A7-69D3-DE4E-AA54-18D13FD5B543}" type="slidenum">
              <a:rPr lang="en-US" smtClean="0"/>
              <a:pPr/>
              <a:t>1</a:t>
            </a:fld>
            <a:endParaRPr lang="en-US"/>
          </a:p>
        </p:txBody>
      </p:sp>
    </p:spTree>
    <p:extLst>
      <p:ext uri="{BB962C8B-B14F-4D97-AF65-F5344CB8AC3E}">
        <p14:creationId xmlns:p14="http://schemas.microsoft.com/office/powerpoint/2010/main" val="1762501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guidance includes a helpful list of questions that Parties may consider when endeavoring to identify stocks:</a:t>
            </a:r>
          </a:p>
          <a:p>
            <a:r>
              <a:rPr lang="en-US" sz="1200" kern="1200" dirty="0">
                <a:solidFill>
                  <a:schemeClr val="tx1"/>
                </a:solidFill>
                <a:effectLst/>
                <a:latin typeface="+mn-lt"/>
                <a:ea typeface="+mn-ea"/>
                <a:cs typeface="+mn-cs"/>
              </a:rPr>
              <a:t>(a) Is primary mining occurring within the country’s territory? </a:t>
            </a:r>
          </a:p>
          <a:p>
            <a:r>
              <a:rPr lang="en-US" sz="1200" kern="1200" dirty="0">
                <a:solidFill>
                  <a:schemeClr val="tx1"/>
                </a:solidFill>
                <a:effectLst/>
                <a:latin typeface="+mn-lt"/>
                <a:ea typeface="+mn-ea"/>
                <a:cs typeface="+mn-cs"/>
              </a:rPr>
              <a:t>(b) Are there identified sites where mercury is stored prior to use within the territory? </a:t>
            </a:r>
          </a:p>
          <a:p>
            <a:r>
              <a:rPr lang="en-US" sz="1200" kern="1200" dirty="0">
                <a:solidFill>
                  <a:schemeClr val="tx1"/>
                </a:solidFill>
                <a:effectLst/>
                <a:latin typeface="+mn-lt"/>
                <a:ea typeface="+mn-ea"/>
                <a:cs typeface="+mn-cs"/>
              </a:rPr>
              <a:t>(c) Are recycling or recovery activities that may produce mercury undertaken within the territory? If so, what quantity of mercury is produced by those activities?</a:t>
            </a:r>
          </a:p>
          <a:p>
            <a:r>
              <a:rPr lang="en-US" sz="1200" kern="1200" dirty="0">
                <a:solidFill>
                  <a:schemeClr val="tx1"/>
                </a:solidFill>
                <a:effectLst/>
                <a:latin typeface="+mn-lt"/>
                <a:ea typeface="+mn-ea"/>
                <a:cs typeface="+mn-cs"/>
              </a:rPr>
              <a:t> (d) Is there any proposed decommissioning of </a:t>
            </a:r>
            <a:r>
              <a:rPr lang="en-US" sz="1200" kern="1200" dirty="0" err="1">
                <a:solidFill>
                  <a:schemeClr val="tx1"/>
                </a:solidFill>
                <a:effectLst/>
                <a:latin typeface="+mn-lt"/>
                <a:ea typeface="+mn-ea"/>
                <a:cs typeface="+mn-cs"/>
              </a:rPr>
              <a:t>chlor</a:t>
            </a:r>
            <a:r>
              <a:rPr lang="en-US" sz="1200" kern="1200" dirty="0">
                <a:solidFill>
                  <a:schemeClr val="tx1"/>
                </a:solidFill>
                <a:effectLst/>
                <a:latin typeface="+mn-lt"/>
                <a:ea typeface="+mn-ea"/>
                <a:cs typeface="+mn-cs"/>
              </a:rPr>
              <a:t>-alkali plants, vinyl chloride monomer plants, or other facilities with manufacturing processes in which mercury or mercury compounds are used? </a:t>
            </a:r>
          </a:p>
          <a:p>
            <a:r>
              <a:rPr lang="en-US" sz="1200" kern="1200" dirty="0">
                <a:solidFill>
                  <a:schemeClr val="tx1"/>
                </a:solidFill>
                <a:effectLst/>
                <a:latin typeface="+mn-lt"/>
                <a:ea typeface="+mn-ea"/>
                <a:cs typeface="+mn-cs"/>
              </a:rPr>
              <a:t>(e) Are there facilities that may result in the production of by-product mercury within the territory? If so, what quantity of mercury is generated by those facilities?</a:t>
            </a:r>
          </a:p>
          <a:p>
            <a:r>
              <a:rPr lang="en-US" sz="1200" kern="1200" dirty="0">
                <a:solidFill>
                  <a:schemeClr val="tx1"/>
                </a:solidFill>
                <a:effectLst/>
                <a:latin typeface="+mn-lt"/>
                <a:ea typeface="+mn-ea"/>
                <a:cs typeface="+mn-cs"/>
              </a:rPr>
              <a:t>Countries may consider reporting or licensing requirements for significant mercury supply sources within their borders to implement this obligation.  Legal authorities to support reporting or licensing may be found under environmental protection, hazardous substance control, pollution registry, or emergency response laws.</a:t>
            </a:r>
          </a:p>
        </p:txBody>
      </p:sp>
      <p:sp>
        <p:nvSpPr>
          <p:cNvPr id="4" name="Slide Number Placeholder 3"/>
          <p:cNvSpPr>
            <a:spLocks noGrp="1"/>
          </p:cNvSpPr>
          <p:nvPr>
            <p:ph type="sldNum" sz="quarter" idx="10"/>
          </p:nvPr>
        </p:nvSpPr>
        <p:spPr/>
        <p:txBody>
          <a:bodyPr/>
          <a:lstStyle/>
          <a:p>
            <a:fld id="{0FB084A7-69D3-DE4E-AA54-18D13FD5B543}" type="slidenum">
              <a:rPr lang="en-US" smtClean="0"/>
              <a:pPr/>
              <a:t>10</a:t>
            </a:fld>
            <a:endParaRPr lang="en-US"/>
          </a:p>
        </p:txBody>
      </p:sp>
    </p:spTree>
    <p:extLst>
      <p:ext uri="{BB962C8B-B14F-4D97-AF65-F5344CB8AC3E}">
        <p14:creationId xmlns:p14="http://schemas.microsoft.com/office/powerpoint/2010/main" val="1409525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Article 3 also provides procedures for controlling the trade of mercury. Specifically it establishes a prior-informed consent requirement for any trade of mercury to occur.  The relationship and obligations between Parties to trade mercury are specified, and rules governing Party to non-Party trade are also elaborated in this article.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Legal authorities will be needed to:</a:t>
            </a:r>
          </a:p>
          <a:p>
            <a:pPr lvl="0"/>
            <a:r>
              <a:rPr lang="en-US" sz="1200" kern="1200" dirty="0">
                <a:solidFill>
                  <a:schemeClr val="tx1"/>
                </a:solidFill>
                <a:effectLst/>
                <a:latin typeface="+mn-lt"/>
                <a:ea typeface="+mn-ea"/>
                <a:cs typeface="+mn-cs"/>
              </a:rPr>
              <a:t>Not allow the export of mercury unless the importing country provides written consent,  the mercury is for an allowed use or environmentally sound storage, and all other conditions of Article 3.6 are met</a:t>
            </a:r>
          </a:p>
          <a:p>
            <a:pPr lvl="0"/>
            <a:r>
              <a:rPr lang="en-US" sz="1200" kern="1200" dirty="0">
                <a:solidFill>
                  <a:schemeClr val="tx1"/>
                </a:solidFill>
                <a:effectLst/>
                <a:latin typeface="+mn-lt"/>
                <a:ea typeface="+mn-ea"/>
                <a:cs typeface="+mn-cs"/>
              </a:rPr>
              <a:t>Not allow the import of mercury without consent by the relevant government official, ensuring both the mercury source and proposed use are allowed under the Convention (and applicable domestic law)</a:t>
            </a:r>
          </a:p>
        </p:txBody>
      </p:sp>
      <p:sp>
        <p:nvSpPr>
          <p:cNvPr id="4" name="Slide Number Placeholder 3"/>
          <p:cNvSpPr>
            <a:spLocks noGrp="1"/>
          </p:cNvSpPr>
          <p:nvPr>
            <p:ph type="sldNum" sz="quarter" idx="10"/>
          </p:nvPr>
        </p:nvSpPr>
        <p:spPr/>
        <p:txBody>
          <a:bodyPr/>
          <a:lstStyle/>
          <a:p>
            <a:fld id="{0FB084A7-69D3-DE4E-AA54-18D13FD5B543}" type="slidenum">
              <a:rPr lang="en-US" smtClean="0"/>
              <a:pPr/>
              <a:t>11</a:t>
            </a:fld>
            <a:endParaRPr lang="en-US"/>
          </a:p>
        </p:txBody>
      </p:sp>
    </p:spTree>
    <p:extLst>
      <p:ext uri="{BB962C8B-B14F-4D97-AF65-F5344CB8AC3E}">
        <p14:creationId xmlns:p14="http://schemas.microsoft.com/office/powerpoint/2010/main" val="917959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mn-lt"/>
                <a:ea typeface="+mn-ea"/>
                <a:cs typeface="+mn-cs"/>
              </a:rPr>
              <a:t>To explain how</a:t>
            </a:r>
            <a:r>
              <a:rPr lang="en-US" sz="1200" kern="1200" baseline="0">
                <a:solidFill>
                  <a:schemeClr val="tx1"/>
                </a:solidFill>
                <a:latin typeface="+mn-lt"/>
                <a:ea typeface="+mn-ea"/>
                <a:cs typeface="+mn-cs"/>
              </a:rPr>
              <a:t> these </a:t>
            </a:r>
            <a:r>
              <a:rPr lang="en-US" sz="1200" kern="1200">
                <a:solidFill>
                  <a:schemeClr val="tx1"/>
                </a:solidFill>
                <a:latin typeface="+mn-lt"/>
                <a:ea typeface="+mn-ea"/>
                <a:cs typeface="+mn-cs"/>
              </a:rPr>
              <a:t>PIC procedures are meant to work, we will look at three scenarios:</a:t>
            </a:r>
          </a:p>
          <a:p>
            <a:endParaRPr lang="en-US" sz="1200" kern="1200">
              <a:solidFill>
                <a:schemeClr val="tx1"/>
              </a:solidFill>
              <a:latin typeface="+mn-lt"/>
              <a:ea typeface="+mn-ea"/>
              <a:cs typeface="+mn-cs"/>
            </a:endParaRPr>
          </a:p>
          <a:p>
            <a:r>
              <a:rPr lang="en-US" sz="1200" i="1" kern="1200">
                <a:solidFill>
                  <a:schemeClr val="tx1"/>
                </a:solidFill>
                <a:latin typeface="+mn-lt"/>
                <a:ea typeface="+mn-ea"/>
                <a:cs typeface="+mn-cs"/>
              </a:rPr>
              <a:t>In Scenario 1:  The</a:t>
            </a:r>
            <a:r>
              <a:rPr lang="en-US" sz="1200" b="1" i="1" kern="1200">
                <a:solidFill>
                  <a:schemeClr val="tx1"/>
                </a:solidFill>
                <a:latin typeface="+mn-lt"/>
                <a:ea typeface="+mn-ea"/>
                <a:cs typeface="+mn-cs"/>
              </a:rPr>
              <a:t> </a:t>
            </a:r>
            <a:r>
              <a:rPr lang="en-US" sz="1200" i="1" kern="1200">
                <a:solidFill>
                  <a:schemeClr val="tx1"/>
                </a:solidFill>
                <a:latin typeface="+mn-lt"/>
                <a:ea typeface="+mn-ea"/>
                <a:cs typeface="+mn-cs"/>
              </a:rPr>
              <a:t>Exporter is a Party and the Importer is a Party . </a:t>
            </a:r>
          </a:p>
          <a:p>
            <a:r>
              <a:rPr lang="en-US" sz="1200" i="1" kern="1200">
                <a:solidFill>
                  <a:schemeClr val="tx1"/>
                </a:solidFill>
                <a:latin typeface="+mn-lt"/>
                <a:ea typeface="+mn-ea"/>
                <a:cs typeface="+mn-cs"/>
              </a:rPr>
              <a:t>In Scenario 2:  The</a:t>
            </a:r>
            <a:r>
              <a:rPr lang="en-US" sz="1200" b="1" i="1" kern="1200">
                <a:solidFill>
                  <a:schemeClr val="tx1"/>
                </a:solidFill>
                <a:latin typeface="+mn-lt"/>
                <a:ea typeface="+mn-ea"/>
                <a:cs typeface="+mn-cs"/>
              </a:rPr>
              <a:t> </a:t>
            </a:r>
            <a:r>
              <a:rPr lang="en-US" sz="1200" i="1" kern="1200">
                <a:solidFill>
                  <a:schemeClr val="tx1"/>
                </a:solidFill>
                <a:latin typeface="+mn-lt"/>
                <a:ea typeface="+mn-ea"/>
                <a:cs typeface="+mn-cs"/>
              </a:rPr>
              <a:t>Exporter is a Party and the Importer is a non-Party. </a:t>
            </a:r>
            <a:endParaRPr lang="en-US" sz="1200" kern="1200">
              <a:solidFill>
                <a:schemeClr val="tx1"/>
              </a:solidFill>
              <a:latin typeface="+mn-lt"/>
              <a:ea typeface="+mn-ea"/>
              <a:cs typeface="+mn-cs"/>
            </a:endParaRPr>
          </a:p>
          <a:p>
            <a:r>
              <a:rPr lang="en-US" sz="1200" i="1" kern="1200">
                <a:solidFill>
                  <a:schemeClr val="tx1"/>
                </a:solidFill>
                <a:latin typeface="+mn-lt"/>
                <a:ea typeface="+mn-ea"/>
                <a:cs typeface="+mn-cs"/>
              </a:rPr>
              <a:t>In Scenario 3:  The</a:t>
            </a:r>
            <a:r>
              <a:rPr lang="en-US" sz="1200" b="1" i="1" kern="1200">
                <a:solidFill>
                  <a:schemeClr val="tx1"/>
                </a:solidFill>
                <a:latin typeface="+mn-lt"/>
                <a:ea typeface="+mn-ea"/>
                <a:cs typeface="+mn-cs"/>
              </a:rPr>
              <a:t> </a:t>
            </a:r>
            <a:r>
              <a:rPr lang="en-US" sz="1200" i="1" kern="1200">
                <a:solidFill>
                  <a:schemeClr val="tx1"/>
                </a:solidFill>
                <a:latin typeface="+mn-lt"/>
                <a:ea typeface="+mn-ea"/>
                <a:cs typeface="+mn-cs"/>
              </a:rPr>
              <a:t>Exporter is a non-Party and the Importer is a Party.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313F60"/>
              </a:solidFill>
            </a:endParaRPr>
          </a:p>
          <a:p>
            <a:endParaRPr lang="en-US"/>
          </a:p>
        </p:txBody>
      </p:sp>
      <p:sp>
        <p:nvSpPr>
          <p:cNvPr id="4" name="Slide Number Placeholder 3"/>
          <p:cNvSpPr>
            <a:spLocks noGrp="1"/>
          </p:cNvSpPr>
          <p:nvPr>
            <p:ph type="sldNum" sz="quarter" idx="10"/>
          </p:nvPr>
        </p:nvSpPr>
        <p:spPr/>
        <p:txBody>
          <a:bodyPr/>
          <a:lstStyle/>
          <a:p>
            <a:fld id="{0FB084A7-69D3-DE4E-AA54-18D13FD5B543}" type="slidenum">
              <a:rPr lang="en-US" smtClean="0"/>
              <a:pPr/>
              <a:t>12</a:t>
            </a:fld>
            <a:endParaRPr lang="en-US"/>
          </a:p>
        </p:txBody>
      </p:sp>
    </p:spTree>
    <p:extLst>
      <p:ext uri="{BB962C8B-B14F-4D97-AF65-F5344CB8AC3E}">
        <p14:creationId xmlns:p14="http://schemas.microsoft.com/office/powerpoint/2010/main" val="1409525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latin typeface="+mn-lt"/>
                <a:ea typeface="+mn-ea"/>
                <a:cs typeface="+mn-cs"/>
              </a:rPr>
              <a:t>In Scenario 1:  The</a:t>
            </a:r>
            <a:r>
              <a:rPr lang="en-US" sz="1200" b="1" i="1" kern="1200">
                <a:solidFill>
                  <a:schemeClr val="tx1"/>
                </a:solidFill>
                <a:latin typeface="+mn-lt"/>
                <a:ea typeface="+mn-ea"/>
                <a:cs typeface="+mn-cs"/>
              </a:rPr>
              <a:t> </a:t>
            </a:r>
            <a:r>
              <a:rPr lang="en-US" sz="1200" i="1" kern="1200">
                <a:solidFill>
                  <a:schemeClr val="tx1"/>
                </a:solidFill>
                <a:latin typeface="+mn-lt"/>
                <a:ea typeface="+mn-ea"/>
                <a:cs typeface="+mn-cs"/>
              </a:rPr>
              <a:t>Exporter is a Party and the Importer is a Party . In this scenario:</a:t>
            </a:r>
          </a:p>
          <a:p>
            <a:endParaRPr lang="en-US" sz="1200" kern="1200">
              <a:solidFill>
                <a:schemeClr val="tx1"/>
              </a:solidFill>
              <a:latin typeface="+mn-lt"/>
              <a:ea typeface="+mn-ea"/>
              <a:cs typeface="+mn-cs"/>
            </a:endParaRPr>
          </a:p>
          <a:p>
            <a:r>
              <a:rPr lang="en-US" sz="1200" kern="1200">
                <a:solidFill>
                  <a:schemeClr val="tx1"/>
                </a:solidFill>
                <a:effectLst/>
                <a:latin typeface="+mn-lt"/>
                <a:ea typeface="+mn-ea"/>
                <a:cs typeface="+mn-cs"/>
              </a:rPr>
              <a:t>The general Rule is that mercury export is not allowed.  Mercury export is allowed if the importing Party has provided the exporting Party with its written consent; and the mercury is for only for a use allowed to the importing Party under the Convention or environmentally sound interim storage, per Article 10.</a:t>
            </a:r>
          </a:p>
        </p:txBody>
      </p:sp>
      <p:sp>
        <p:nvSpPr>
          <p:cNvPr id="4" name="Slide Number Placeholder 3"/>
          <p:cNvSpPr>
            <a:spLocks noGrp="1"/>
          </p:cNvSpPr>
          <p:nvPr>
            <p:ph type="sldNum" sz="quarter" idx="10"/>
          </p:nvPr>
        </p:nvSpPr>
        <p:spPr/>
        <p:txBody>
          <a:bodyPr/>
          <a:lstStyle/>
          <a:p>
            <a:fld id="{0FB084A7-69D3-DE4E-AA54-18D13FD5B543}" type="slidenum">
              <a:rPr lang="en-US" smtClean="0"/>
              <a:pPr/>
              <a:t>13</a:t>
            </a:fld>
            <a:endParaRPr lang="en-US"/>
          </a:p>
        </p:txBody>
      </p:sp>
    </p:spTree>
    <p:extLst>
      <p:ext uri="{BB962C8B-B14F-4D97-AF65-F5344CB8AC3E}">
        <p14:creationId xmlns:p14="http://schemas.microsoft.com/office/powerpoint/2010/main" val="918430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latin typeface="+mn-lt"/>
                <a:ea typeface="+mn-ea"/>
                <a:cs typeface="+mn-cs"/>
              </a:rPr>
              <a:t>In Scenario 2:  The</a:t>
            </a:r>
            <a:r>
              <a:rPr lang="en-US" sz="1200" b="1" i="1" kern="1200">
                <a:solidFill>
                  <a:schemeClr val="tx1"/>
                </a:solidFill>
                <a:latin typeface="+mn-lt"/>
                <a:ea typeface="+mn-ea"/>
                <a:cs typeface="+mn-cs"/>
              </a:rPr>
              <a:t> </a:t>
            </a:r>
            <a:r>
              <a:rPr lang="en-US" sz="1200" i="1" kern="1200">
                <a:solidFill>
                  <a:schemeClr val="tx1"/>
                </a:solidFill>
                <a:latin typeface="+mn-lt"/>
                <a:ea typeface="+mn-ea"/>
                <a:cs typeface="+mn-cs"/>
              </a:rPr>
              <a:t>Exporter is a Party and the Importer is a non-Party. In this scenario:</a:t>
            </a:r>
          </a:p>
          <a:p>
            <a:endParaRPr lang="en-US" sz="1200" kern="1200">
              <a:solidFill>
                <a:schemeClr val="tx1"/>
              </a:solidFill>
              <a:latin typeface="+mn-lt"/>
              <a:ea typeface="+mn-ea"/>
              <a:cs typeface="+mn-cs"/>
            </a:endParaRPr>
          </a:p>
          <a:p>
            <a:r>
              <a:rPr lang="en-US" sz="1200" kern="1200">
                <a:solidFill>
                  <a:schemeClr val="tx1"/>
                </a:solidFill>
                <a:effectLst/>
                <a:latin typeface="+mn-lt"/>
                <a:ea typeface="+mn-ea"/>
                <a:cs typeface="+mn-cs"/>
              </a:rPr>
              <a:t>The general Rule is that mercury export is not allowed. Mercury export is allowed when the non-Party importer has provided the exporting Party with its written consent; and certified that it has measures in place to ensure the protection of human health and the environment and to ensure its compliance with the provisions of storage (per Article 10) and final disposal (per Article 11); and such mercury will be used only for a use allowed under this Convention or for environmentally sound interim storage (Article 10).</a:t>
            </a:r>
          </a:p>
        </p:txBody>
      </p:sp>
      <p:sp>
        <p:nvSpPr>
          <p:cNvPr id="4" name="Slide Number Placeholder 3"/>
          <p:cNvSpPr>
            <a:spLocks noGrp="1"/>
          </p:cNvSpPr>
          <p:nvPr>
            <p:ph type="sldNum" sz="quarter" idx="10"/>
          </p:nvPr>
        </p:nvSpPr>
        <p:spPr/>
        <p:txBody>
          <a:bodyPr/>
          <a:lstStyle/>
          <a:p>
            <a:fld id="{0FB084A7-69D3-DE4E-AA54-18D13FD5B543}" type="slidenum">
              <a:rPr lang="en-US" smtClean="0"/>
              <a:pPr/>
              <a:t>14</a:t>
            </a:fld>
            <a:endParaRPr lang="en-US"/>
          </a:p>
        </p:txBody>
      </p:sp>
    </p:spTree>
    <p:extLst>
      <p:ext uri="{BB962C8B-B14F-4D97-AF65-F5344CB8AC3E}">
        <p14:creationId xmlns:p14="http://schemas.microsoft.com/office/powerpoint/2010/main" val="918430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latin typeface="+mn-lt"/>
                <a:ea typeface="+mn-ea"/>
                <a:cs typeface="+mn-cs"/>
              </a:rPr>
              <a:t>In Scenario 3:  The</a:t>
            </a:r>
            <a:r>
              <a:rPr lang="en-US" sz="1200" b="1" i="1" kern="1200" dirty="0">
                <a:solidFill>
                  <a:schemeClr val="tx1"/>
                </a:solidFill>
                <a:latin typeface="+mn-lt"/>
                <a:ea typeface="+mn-ea"/>
                <a:cs typeface="+mn-cs"/>
              </a:rPr>
              <a:t> </a:t>
            </a:r>
            <a:r>
              <a:rPr lang="en-US" sz="1200" i="1" kern="1200" dirty="0">
                <a:solidFill>
                  <a:schemeClr val="tx1"/>
                </a:solidFill>
                <a:latin typeface="+mn-lt"/>
                <a:ea typeface="+mn-ea"/>
                <a:cs typeface="+mn-cs"/>
              </a:rPr>
              <a:t>Exporter is a non-Party and the Importer is a Party. In this scenario:</a:t>
            </a:r>
          </a:p>
          <a:p>
            <a:endParaRPr lang="en-US" sz="1200" kern="1200" dirty="0">
              <a:solidFill>
                <a:schemeClr val="tx1"/>
              </a:solidFill>
              <a:latin typeface="+mn-lt"/>
              <a:ea typeface="+mn-ea"/>
              <a:cs typeface="+mn-cs"/>
            </a:endParaRPr>
          </a:p>
          <a:p>
            <a:r>
              <a:rPr lang="en-US" sz="1200" kern="1200" dirty="0">
                <a:solidFill>
                  <a:schemeClr val="tx1"/>
                </a:solidFill>
                <a:effectLst/>
                <a:latin typeface="+mn-lt"/>
                <a:ea typeface="+mn-ea"/>
                <a:cs typeface="+mn-cs"/>
              </a:rPr>
              <a:t>The general Rule is that mercury export is not allowed. Mercury export is allowed when the exporter non-Party has provided certification that the mercury is not from primary mercury mining or </a:t>
            </a:r>
            <a:r>
              <a:rPr lang="en-US" sz="1200" kern="1200" baseline="0" dirty="0">
                <a:solidFill>
                  <a:schemeClr val="tx1"/>
                </a:solidFill>
                <a:effectLst/>
                <a:latin typeface="+mn-lt"/>
                <a:ea typeface="+mn-ea"/>
                <a:cs typeface="+mn-cs"/>
              </a:rPr>
              <a:t>excess mercury from </a:t>
            </a:r>
            <a:r>
              <a:rPr lang="en-US" sz="1200" kern="1200" dirty="0">
                <a:solidFill>
                  <a:schemeClr val="tx1"/>
                </a:solidFill>
                <a:effectLst/>
                <a:latin typeface="+mn-lt"/>
                <a:ea typeface="+mn-ea"/>
                <a:cs typeface="+mn-cs"/>
              </a:rPr>
              <a:t>decommissioning </a:t>
            </a:r>
            <a:r>
              <a:rPr lang="en-US" sz="1200" kern="1200" dirty="0" err="1">
                <a:solidFill>
                  <a:schemeClr val="tx1"/>
                </a:solidFill>
                <a:effectLst/>
                <a:latin typeface="+mn-lt"/>
                <a:ea typeface="+mn-ea"/>
                <a:cs typeface="+mn-cs"/>
              </a:rPr>
              <a:t>chlor</a:t>
            </a:r>
            <a:r>
              <a:rPr lang="en-US" sz="1200" kern="1200" dirty="0">
                <a:solidFill>
                  <a:schemeClr val="tx1"/>
                </a:solidFill>
                <a:effectLst/>
                <a:latin typeface="+mn-lt"/>
                <a:ea typeface="+mn-ea"/>
                <a:cs typeface="+mn-cs"/>
              </a:rPr>
              <a:t>-alkali facilities, and the importing Party has provided its written consent.</a:t>
            </a:r>
          </a:p>
          <a:p>
            <a:endParaRPr lang="en-US" sz="1200" kern="1200" dirty="0">
              <a:solidFill>
                <a:schemeClr val="tx1"/>
              </a:solidFill>
              <a:latin typeface="+mn-lt"/>
              <a:ea typeface="+mn-ea"/>
              <a:cs typeface="+mn-cs"/>
            </a:endParaRPr>
          </a:p>
          <a:p>
            <a:r>
              <a:rPr lang="en-US" sz="1200" kern="1200" dirty="0">
                <a:solidFill>
                  <a:schemeClr val="tx1"/>
                </a:solidFill>
                <a:effectLst/>
                <a:latin typeface="+mn-lt"/>
                <a:ea typeface="+mn-ea"/>
                <a:cs typeface="+mn-cs"/>
              </a:rPr>
              <a:t>Guidance on the informed consent procedure was finalized at INC 6 and 7.  Note that a National focal point for this prior informed consent must be designated under Article 17.4 of the Convention.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legal authority to implement trade control measures may be found in national environmental protection, trade, and hazardous substance control laws, including laws implementing trade restrictions such as those required under the Montreal Protocol and/or the Stockholm Convention.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Forms for countries to use when implementing the prior informed consent trade requirements were adopted at INC7.  Included with these forms is guidance on how to complete the forms.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B084A7-69D3-DE4E-AA54-18D13FD5B543}" type="slidenum">
              <a:rPr lang="en-US" smtClean="0"/>
              <a:pPr/>
              <a:t>15</a:t>
            </a:fld>
            <a:endParaRPr lang="en-US"/>
          </a:p>
        </p:txBody>
      </p:sp>
    </p:spTree>
    <p:extLst>
      <p:ext uri="{BB962C8B-B14F-4D97-AF65-F5344CB8AC3E}">
        <p14:creationId xmlns:p14="http://schemas.microsoft.com/office/powerpoint/2010/main" val="918430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Convention allows for Parties and non-Parties to issue consent either on an import by import basis or through a general notification of consent provided to the Secretariat.  A general notification of consent may include terms and conditions, and may be revoked at any time by that Party or non-Party. Guidance on implementing the consent obligations was adopted at INC 7.  As the general notification of consent would mean that there is no information about shipments of mercury being provided to the importer, countries should consider carefully whether they have suitable controls for handling mercury to use this option effectively.</a:t>
            </a:r>
          </a:p>
        </p:txBody>
      </p:sp>
      <p:sp>
        <p:nvSpPr>
          <p:cNvPr id="4" name="Slide Number Placeholder 3"/>
          <p:cNvSpPr>
            <a:spLocks noGrp="1"/>
          </p:cNvSpPr>
          <p:nvPr>
            <p:ph type="sldNum" sz="quarter" idx="10"/>
          </p:nvPr>
        </p:nvSpPr>
        <p:spPr/>
        <p:txBody>
          <a:bodyPr/>
          <a:lstStyle/>
          <a:p>
            <a:fld id="{0FB084A7-69D3-DE4E-AA54-18D13FD5B543}" type="slidenum">
              <a:rPr lang="en-US" smtClean="0"/>
              <a:pPr/>
              <a:t>16</a:t>
            </a:fld>
            <a:endParaRPr lang="en-US"/>
          </a:p>
        </p:txBody>
      </p:sp>
    </p:spTree>
    <p:extLst>
      <p:ext uri="{BB962C8B-B14F-4D97-AF65-F5344CB8AC3E}">
        <p14:creationId xmlns:p14="http://schemas.microsoft.com/office/powerpoint/2010/main" val="1664245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To summarize, for mercury supply, legal authorities are needed to:</a:t>
            </a:r>
          </a:p>
          <a:p>
            <a:pPr lvl="0"/>
            <a:r>
              <a:rPr lang="en-US" sz="1200" kern="1200">
                <a:solidFill>
                  <a:schemeClr val="tx1"/>
                </a:solidFill>
                <a:effectLst/>
                <a:latin typeface="+mn-lt"/>
                <a:ea typeface="+mn-ea"/>
                <a:cs typeface="+mn-cs"/>
              </a:rPr>
              <a:t>Not allow new primary mercury mining</a:t>
            </a:r>
          </a:p>
          <a:p>
            <a:pPr lvl="0"/>
            <a:r>
              <a:rPr lang="en-US" sz="1200" kern="1200">
                <a:solidFill>
                  <a:schemeClr val="tx1"/>
                </a:solidFill>
                <a:effectLst/>
                <a:latin typeface="+mn-lt"/>
                <a:ea typeface="+mn-ea"/>
                <a:cs typeface="+mn-cs"/>
              </a:rPr>
              <a:t>Phase out existing primary mercury mining within 15 years</a:t>
            </a:r>
          </a:p>
          <a:p>
            <a:pPr lvl="0"/>
            <a:r>
              <a:rPr lang="en-US" sz="1200" kern="1200">
                <a:solidFill>
                  <a:schemeClr val="tx1"/>
                </a:solidFill>
                <a:effectLst/>
                <a:latin typeface="+mn-lt"/>
                <a:ea typeface="+mn-ea"/>
                <a:cs typeface="+mn-cs"/>
              </a:rPr>
              <a:t>Restrict the export and use of  mercury from primary mercury mining, so that it is not available for use in artisanal and small-scale gold mining (ASGM)</a:t>
            </a:r>
          </a:p>
          <a:p>
            <a:pPr lvl="0"/>
            <a:r>
              <a:rPr lang="en-US" sz="1200" kern="1200">
                <a:solidFill>
                  <a:schemeClr val="tx1"/>
                </a:solidFill>
                <a:effectLst/>
                <a:latin typeface="+mn-lt"/>
                <a:ea typeface="+mn-ea"/>
                <a:cs typeface="+mn-cs"/>
              </a:rPr>
              <a:t>Severely restrict the use  of excess mercury from decommissioning </a:t>
            </a:r>
            <a:r>
              <a:rPr lang="en-US" sz="1200" kern="1200" err="1">
                <a:solidFill>
                  <a:schemeClr val="tx1"/>
                </a:solidFill>
                <a:effectLst/>
                <a:latin typeface="+mn-lt"/>
                <a:ea typeface="+mn-ea"/>
                <a:cs typeface="+mn-cs"/>
              </a:rPr>
              <a:t>chlor</a:t>
            </a:r>
            <a:r>
              <a:rPr lang="en-US" sz="1200" kern="1200">
                <a:solidFill>
                  <a:schemeClr val="tx1"/>
                </a:solidFill>
                <a:effectLst/>
                <a:latin typeface="+mn-lt"/>
                <a:ea typeface="+mn-ea"/>
                <a:cs typeface="+mn-cs"/>
              </a:rPr>
              <a:t>-alkali plants, under Article 3.5(b)and require environmentally sound disposal </a:t>
            </a:r>
          </a:p>
          <a:p>
            <a:pPr lvl="0"/>
            <a:r>
              <a:rPr lang="en-US" sz="1200" kern="1200">
                <a:solidFill>
                  <a:schemeClr val="tx1"/>
                </a:solidFill>
                <a:effectLst/>
                <a:latin typeface="+mn-lt"/>
                <a:ea typeface="+mn-ea"/>
                <a:cs typeface="+mn-cs"/>
              </a:rPr>
              <a:t>Obtain information on stocks of mercury or mercury compounds exceeding 50 metric tons (MT), and mercury supply generating stocks exceeding 10 MT/</a:t>
            </a:r>
            <a:r>
              <a:rPr lang="en-US" sz="1200" kern="1200" err="1">
                <a:solidFill>
                  <a:schemeClr val="tx1"/>
                </a:solidFill>
                <a:effectLst/>
                <a:latin typeface="+mn-lt"/>
                <a:ea typeface="+mn-ea"/>
                <a:cs typeface="+mn-cs"/>
              </a:rPr>
              <a:t>yr</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B084A7-69D3-DE4E-AA54-18D13FD5B543}" type="slidenum">
              <a:rPr lang="en-US" smtClean="0"/>
              <a:pPr/>
              <a:t>17</a:t>
            </a:fld>
            <a:endParaRPr lang="en-US"/>
          </a:p>
        </p:txBody>
      </p:sp>
    </p:spTree>
    <p:extLst>
      <p:ext uri="{BB962C8B-B14F-4D97-AF65-F5344CB8AC3E}">
        <p14:creationId xmlns:p14="http://schemas.microsoft.com/office/powerpoint/2010/main" val="615804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For mercury trade legal authorities are needed to:</a:t>
            </a:r>
          </a:p>
          <a:p>
            <a:pPr lvl="0"/>
            <a:r>
              <a:rPr lang="en-US" sz="1200" kern="1200">
                <a:solidFill>
                  <a:schemeClr val="tx1"/>
                </a:solidFill>
                <a:effectLst/>
                <a:latin typeface="+mn-lt"/>
                <a:ea typeface="+mn-ea"/>
                <a:cs typeface="+mn-cs"/>
              </a:rPr>
              <a:t>Not allow the export of mercury unless the importing country provides written consent, the mercury is for an allowed use or environmentally sound storage, and all other conditions of Article 3.6 are met </a:t>
            </a:r>
          </a:p>
          <a:p>
            <a:pPr lvl="0"/>
            <a:r>
              <a:rPr lang="en-US" sz="1200" kern="1200">
                <a:solidFill>
                  <a:schemeClr val="tx1"/>
                </a:solidFill>
                <a:effectLst/>
                <a:latin typeface="+mn-lt"/>
                <a:ea typeface="+mn-ea"/>
                <a:cs typeface="+mn-cs"/>
              </a:rPr>
              <a:t>Not allow the import of mercury without government consent, ensuring both the mercury source and proposed use are allowed under the Convention (and applicable domestic law)</a:t>
            </a:r>
          </a:p>
          <a:p>
            <a:endParaRPr lang="en-US" sz="1200" kern="1200">
              <a:solidFill>
                <a:schemeClr val="tx1"/>
              </a:solidFill>
              <a:latin typeface="+mn-lt"/>
              <a:ea typeface="+mn-ea"/>
              <a:cs typeface="+mn-cs"/>
            </a:endParaRPr>
          </a:p>
          <a:p>
            <a:r>
              <a:rPr lang="en-US" sz="1200" kern="1200">
                <a:solidFill>
                  <a:schemeClr val="tx1"/>
                </a:solidFill>
                <a:effectLst/>
                <a:latin typeface="+mn-lt"/>
                <a:ea typeface="+mn-ea"/>
                <a:cs typeface="+mn-cs"/>
              </a:rPr>
              <a:t>Note that Convention obligations are effective immediately after entry into force (likely 2017 for the governments which are Parties before COP 1 or shortly thereafter), so timing for having these  authorities in place is crucial.</a:t>
            </a:r>
          </a:p>
          <a:p>
            <a:endParaRPr lang="en-US"/>
          </a:p>
        </p:txBody>
      </p:sp>
      <p:sp>
        <p:nvSpPr>
          <p:cNvPr id="4" name="Slide Number Placeholder 3"/>
          <p:cNvSpPr>
            <a:spLocks noGrp="1"/>
          </p:cNvSpPr>
          <p:nvPr>
            <p:ph type="sldNum" sz="quarter" idx="10"/>
          </p:nvPr>
        </p:nvSpPr>
        <p:spPr/>
        <p:txBody>
          <a:bodyPr/>
          <a:lstStyle/>
          <a:p>
            <a:fld id="{0FB084A7-69D3-DE4E-AA54-18D13FD5B543}" type="slidenum">
              <a:rPr lang="en-US" smtClean="0"/>
              <a:pPr/>
              <a:t>18</a:t>
            </a:fld>
            <a:endParaRPr lang="en-US"/>
          </a:p>
        </p:txBody>
      </p:sp>
    </p:spTree>
    <p:extLst>
      <p:ext uri="{BB962C8B-B14F-4D97-AF65-F5344CB8AC3E}">
        <p14:creationId xmlns:p14="http://schemas.microsoft.com/office/powerpoint/2010/main" val="615804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implementing the obligations of Article 3, Parties may consider several practical approaches.  </a:t>
            </a:r>
          </a:p>
          <a:p>
            <a:pPr lvl="0"/>
            <a:r>
              <a:rPr lang="en-US" sz="1200" kern="1200" dirty="0">
                <a:solidFill>
                  <a:schemeClr val="tx1"/>
                </a:solidFill>
                <a:effectLst/>
                <a:latin typeface="+mn-lt"/>
                <a:ea typeface="+mn-ea"/>
                <a:cs typeface="+mn-cs"/>
              </a:rPr>
              <a:t>Countries with closing or converting </a:t>
            </a:r>
            <a:r>
              <a:rPr lang="en-US" sz="1200" kern="1200" dirty="0" err="1">
                <a:solidFill>
                  <a:schemeClr val="tx1"/>
                </a:solidFill>
                <a:effectLst/>
                <a:latin typeface="+mn-lt"/>
                <a:ea typeface="+mn-ea"/>
                <a:cs typeface="+mn-cs"/>
              </a:rPr>
              <a:t>chlor</a:t>
            </a:r>
            <a:r>
              <a:rPr lang="en-US" sz="1200" kern="1200" dirty="0">
                <a:solidFill>
                  <a:schemeClr val="tx1"/>
                </a:solidFill>
                <a:effectLst/>
                <a:latin typeface="+mn-lt"/>
                <a:ea typeface="+mn-ea"/>
                <a:cs typeface="+mn-cs"/>
              </a:rPr>
              <a:t>-alkali plants may consider national planning and reporting requirements related to the management of the mercury at these plants upon closure or conversion.  Such authorities may be found under environmental protection or hazardous substance control laws.</a:t>
            </a:r>
          </a:p>
          <a:p>
            <a:pPr lvl="0"/>
            <a:r>
              <a:rPr lang="en-US" sz="1200" kern="1200" dirty="0">
                <a:solidFill>
                  <a:schemeClr val="tx1"/>
                </a:solidFill>
                <a:effectLst/>
                <a:latin typeface="+mn-lt"/>
                <a:ea typeface="+mn-ea"/>
                <a:cs typeface="+mn-cs"/>
              </a:rPr>
              <a:t>Developing countries and countries with economies in transition should consider carefully how using PIC can help the control of mercury supplies entering their countries.  This may serve as an important mechanism for achieving compliance with the Convention, particularly the ASGM provisions.  Limiting mercury imports can also reduce the magnitude of a Party’s obligations under Articles 10 (interim mercury storage) and 11 (waste management) of the Convention.  The informed consent and non-Party certifications were set up to prevent the dumping of unwanted mercury and to limit global mercury supplies overall.</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Governments may consider adoption of a mercury trade licensing system to meet the prior informed consent (PIC) requirements, the source/use restrictions, and the reporting obligations of Article 3, similar to those adopted under the Montreal Protocol for ozone depleting chemicals.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Governments should consider the role of civil and criminal penalties to deter illegal trade, as well as regional collaborative efforts for tracking and enforcing trade provisions.</a:t>
            </a:r>
          </a:p>
          <a:p>
            <a:pPr lvl="0"/>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FB084A7-69D3-DE4E-AA54-18D13FD5B543}" type="slidenum">
              <a:rPr lang="en-US" smtClean="0"/>
              <a:pPr/>
              <a:t>19</a:t>
            </a:fld>
            <a:endParaRPr lang="en-US"/>
          </a:p>
        </p:txBody>
      </p:sp>
    </p:spTree>
    <p:extLst>
      <p:ext uri="{BB962C8B-B14F-4D97-AF65-F5344CB8AC3E}">
        <p14:creationId xmlns:p14="http://schemas.microsoft.com/office/powerpoint/2010/main" val="918430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training module covers two key categories of Convention obligations: first, it will cover obligations to control supply and trade of mercury, per Article 3 of the Convention.  Next, it will cover obligations under Article 7 (and Annex C) to reduce and where feasible eliminate mercury use in artisanal and small scale gold mining.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NRDC has produced two other training modules: (1) products and processes (Articles 4, 5 and 6, and associated Annexes A and B); and (2) air emissions and releases to land and water (Articles 8 and 9 of the Convention and associated Annex 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Users of this module should have a copy of the Convention text readily available for easy reference during this training module.  The Convention text can be found at </a:t>
            </a:r>
            <a:r>
              <a:rPr lang="en-US" sz="1200" u="sng" kern="1200" dirty="0">
                <a:solidFill>
                  <a:schemeClr val="tx1"/>
                </a:solidFill>
                <a:effectLst/>
                <a:latin typeface="+mn-lt"/>
                <a:ea typeface="+mn-ea"/>
                <a:cs typeface="+mn-cs"/>
                <a:hlinkClick r:id="rId3"/>
              </a:rPr>
              <a:t>http://www.mercuryconvention.org/Convention/tabid/3426/Default.aspx</a:t>
            </a:r>
            <a:r>
              <a:rPr lang="en-US" sz="1200" kern="1200" dirty="0">
                <a:solidFill>
                  <a:schemeClr val="tx1"/>
                </a:solidFill>
                <a:effectLst/>
                <a:latin typeface="+mn-lt"/>
                <a:ea typeface="+mn-ea"/>
                <a:cs typeface="+mn-cs"/>
              </a:rPr>
              <a:t>.  A further description and explanation of the Convention text can be found in a Convention Manual co-authored by NRDC, available in English, French, and Spanish at </a:t>
            </a:r>
            <a:r>
              <a:rPr lang="en-US" sz="1200" u="sng" kern="1200" dirty="0">
                <a:solidFill>
                  <a:schemeClr val="tx1"/>
                </a:solidFill>
                <a:effectLst/>
                <a:latin typeface="+mn-lt"/>
                <a:ea typeface="+mn-ea"/>
                <a:cs typeface="+mn-cs"/>
                <a:hlinkClick r:id="rId4"/>
              </a:rPr>
              <a:t>https://www.nrdc.org/resources/minamata-convention-mercury-contents-guidance-and-resources</a:t>
            </a:r>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2</a:t>
            </a:fld>
            <a:endParaRPr lang="en-US"/>
          </a:p>
        </p:txBody>
      </p:sp>
    </p:spTree>
    <p:extLst>
      <p:ext uri="{BB962C8B-B14F-4D97-AF65-F5344CB8AC3E}">
        <p14:creationId xmlns:p14="http://schemas.microsoft.com/office/powerpoint/2010/main" val="2118683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Let’s turn our attention to Article 7 now.  Article 7 applies to artisanal and small-scale gold mining (ASGM), in which mercury is used to extract gold. ASGM is defined in Article 2 as “gold mining conducted by individual miners or small enterprises with limited capital investment and production.” Countries define ASGM in a variety of ways. The definition under the Convention is broad to allow for variations in differing national contexts.  A country will need to examine its national definition of ASGM to determine if it covers the activities regulated by the Convention or if it needs to further define ASGM to enable it to implement Article 7.  </a:t>
            </a:r>
          </a:p>
          <a:p>
            <a:r>
              <a:rPr lang="en-US" sz="1200" kern="1200">
                <a:solidFill>
                  <a:schemeClr val="tx1"/>
                </a:solidFill>
                <a:effectLst/>
                <a:latin typeface="+mn-lt"/>
                <a:ea typeface="+mn-ea"/>
                <a:cs typeface="+mn-cs"/>
              </a:rPr>
              <a:t>Article 7 does </a:t>
            </a:r>
            <a:r>
              <a:rPr lang="en-US" sz="1200" b="1" kern="1200">
                <a:solidFill>
                  <a:schemeClr val="tx1"/>
                </a:solidFill>
                <a:effectLst/>
                <a:latin typeface="+mn-lt"/>
                <a:ea typeface="+mn-ea"/>
                <a:cs typeface="+mn-cs"/>
              </a:rPr>
              <a:t>not</a:t>
            </a:r>
            <a:r>
              <a:rPr lang="en-US" sz="1200" kern="1200">
                <a:solidFill>
                  <a:schemeClr val="tx1"/>
                </a:solidFill>
                <a:effectLst/>
                <a:latin typeface="+mn-lt"/>
                <a:ea typeface="+mn-ea"/>
                <a:cs typeface="+mn-cs"/>
              </a:rPr>
              <a:t> cover:</a:t>
            </a:r>
          </a:p>
          <a:p>
            <a:pPr lvl="0"/>
            <a:r>
              <a:rPr lang="en-US" sz="1200" kern="1200">
                <a:solidFill>
                  <a:schemeClr val="tx1"/>
                </a:solidFill>
                <a:effectLst/>
                <a:latin typeface="+mn-lt"/>
                <a:ea typeface="+mn-ea"/>
                <a:cs typeface="+mn-cs"/>
              </a:rPr>
              <a:t>Artisanal and small-scale gold mining that DOES NOT USE mercury.  If the ASGM sector in a country is engaged in mercury-free mining, Article 7 does not apply. </a:t>
            </a:r>
          </a:p>
          <a:p>
            <a:pPr lvl="0"/>
            <a:r>
              <a:rPr lang="en-US" sz="1200" kern="1200">
                <a:solidFill>
                  <a:schemeClr val="tx1"/>
                </a:solidFill>
                <a:effectLst/>
                <a:latin typeface="+mn-lt"/>
                <a:ea typeface="+mn-ea"/>
                <a:cs typeface="+mn-cs"/>
              </a:rPr>
              <a:t>Artisanal and small-scale mining for materials OTHER THAN GOLD.  </a:t>
            </a:r>
          </a:p>
          <a:p>
            <a:pPr lvl="0"/>
            <a:r>
              <a:rPr lang="en-US" sz="1200" kern="1200">
                <a:solidFill>
                  <a:schemeClr val="tx1"/>
                </a:solidFill>
                <a:effectLst/>
                <a:latin typeface="+mn-lt"/>
                <a:ea typeface="+mn-ea"/>
                <a:cs typeface="+mn-cs"/>
              </a:rPr>
              <a:t>Large-scale gold mining.  </a:t>
            </a:r>
          </a:p>
          <a:p>
            <a:r>
              <a:rPr lang="en-US" sz="1200" kern="1200">
                <a:solidFill>
                  <a:schemeClr val="tx1"/>
                </a:solidFill>
                <a:effectLst/>
                <a:latin typeface="+mn-lt"/>
                <a:ea typeface="+mn-ea"/>
                <a:cs typeface="+mn-cs"/>
              </a:rPr>
              <a:t>Article 7 does not distinguish between formal and informal ASGM operations, nor does it distinguish between legal and illegal activities. Thus, all of these types of ASGM are covered.</a:t>
            </a:r>
            <a:endParaRPr lang="en-US" sz="120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FB084A7-69D3-DE4E-AA54-18D13FD5B543}" type="slidenum">
              <a:rPr lang="en-US" smtClean="0"/>
              <a:pPr/>
              <a:t>20</a:t>
            </a:fld>
            <a:endParaRPr lang="en-US"/>
          </a:p>
        </p:txBody>
      </p:sp>
    </p:spTree>
    <p:extLst>
      <p:ext uri="{BB962C8B-B14F-4D97-AF65-F5344CB8AC3E}">
        <p14:creationId xmlns:p14="http://schemas.microsoft.com/office/powerpoint/2010/main" val="685318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Mercury is used to extract gold from ore by forming a mercury-gold mixture called an amalgam. Heating the mixture evaporates the mercury, leaving only gold and other precious metals that were present in the ore. This mercury-based process is preferred by many ASGM miners to other methods of gold extraction because mercury is currently affordable relative to the price of gold, accessible, simple to use and can be processed anywhere, and allows miners to produce gold quickly. To compete with mercury based processes, alternatives will have to consider these features of mercury use.</a:t>
            </a:r>
          </a:p>
        </p:txBody>
      </p:sp>
      <p:sp>
        <p:nvSpPr>
          <p:cNvPr id="4" name="Slide Number Placeholder 3"/>
          <p:cNvSpPr>
            <a:spLocks noGrp="1"/>
          </p:cNvSpPr>
          <p:nvPr>
            <p:ph type="sldNum" sz="quarter" idx="10"/>
          </p:nvPr>
        </p:nvSpPr>
        <p:spPr/>
        <p:txBody>
          <a:bodyPr/>
          <a:lstStyle/>
          <a:p>
            <a:fld id="{0FB084A7-69D3-DE4E-AA54-18D13FD5B543}" type="slidenum">
              <a:rPr lang="en-US" smtClean="0"/>
              <a:pPr/>
              <a:t>21</a:t>
            </a:fld>
            <a:endParaRPr lang="en-US"/>
          </a:p>
        </p:txBody>
      </p:sp>
    </p:spTree>
    <p:extLst>
      <p:ext uri="{BB962C8B-B14F-4D97-AF65-F5344CB8AC3E}">
        <p14:creationId xmlns:p14="http://schemas.microsoft.com/office/powerpoint/2010/main" val="1946281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mn-lt"/>
                <a:ea typeface="+mn-ea"/>
                <a:cs typeface="+mn-cs"/>
              </a:rPr>
              <a:t>A Party with ASGM of any amount must “take steps to reduce, and where feasible eliminate, the use of mercury and mercury compounds in ASGM, and the emissions and releases to the environment of mercury from such mining and processing.” </a:t>
            </a:r>
          </a:p>
          <a:p>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The necessary legal authorities to fulfill this obligation may be found in the country’s environmental, hazardous substances control, air and water pollution, and mining laws.</a:t>
            </a:r>
          </a:p>
          <a:p>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If a Party determines that ASGM in its territory is “more than insignificant,” the Party must notify the Secretariat.   A Party may make this determination at any time.  Countries with “more than insignificant” ASGM are obligated to develop and implement a National Action Plan (NAP).</a:t>
            </a:r>
          </a:p>
        </p:txBody>
      </p:sp>
      <p:sp>
        <p:nvSpPr>
          <p:cNvPr id="4" name="Slide Number Placeholder 3"/>
          <p:cNvSpPr>
            <a:spLocks noGrp="1"/>
          </p:cNvSpPr>
          <p:nvPr>
            <p:ph type="sldNum" sz="quarter" idx="10"/>
          </p:nvPr>
        </p:nvSpPr>
        <p:spPr/>
        <p:txBody>
          <a:bodyPr/>
          <a:lstStyle/>
          <a:p>
            <a:fld id="{0FB084A7-69D3-DE4E-AA54-18D13FD5B543}" type="slidenum">
              <a:rPr lang="en-US" smtClean="0"/>
              <a:pPr/>
              <a:t>22</a:t>
            </a:fld>
            <a:endParaRPr lang="en-US"/>
          </a:p>
        </p:txBody>
      </p:sp>
    </p:spTree>
    <p:extLst>
      <p:ext uri="{BB962C8B-B14F-4D97-AF65-F5344CB8AC3E}">
        <p14:creationId xmlns:p14="http://schemas.microsoft.com/office/powerpoint/2010/main" val="918430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mn-lt"/>
                <a:ea typeface="+mn-ea"/>
                <a:cs typeface="+mn-cs"/>
              </a:rPr>
              <a:t>The term “more than insignificant” is undefined in the Convention itself.  A country may utilize various metrics or criteria to make this determination, such as the amount of mercury used, the number of miners engaged in ASGM, the volume or value of gold produced (although this is not</a:t>
            </a:r>
            <a:r>
              <a:rPr lang="en-US" sz="1200" kern="1200" baseline="0">
                <a:solidFill>
                  <a:schemeClr val="tx1"/>
                </a:solidFill>
                <a:latin typeface="+mn-lt"/>
                <a:ea typeface="+mn-ea"/>
                <a:cs typeface="+mn-cs"/>
              </a:rPr>
              <a:t> recommended without reliable statistics)</a:t>
            </a:r>
            <a:r>
              <a:rPr lang="en-US" sz="1200" kern="1200">
                <a:solidFill>
                  <a:schemeClr val="tx1"/>
                </a:solidFill>
                <a:latin typeface="+mn-lt"/>
                <a:ea typeface="+mn-ea"/>
                <a:cs typeface="+mn-cs"/>
              </a:rPr>
              <a:t>, the number or size of mining sites, and/or the ASGM impacts on public health and the environment.</a:t>
            </a:r>
            <a:endParaRPr lang="en-US"/>
          </a:p>
        </p:txBody>
      </p:sp>
      <p:sp>
        <p:nvSpPr>
          <p:cNvPr id="4" name="Slide Number Placeholder 3"/>
          <p:cNvSpPr>
            <a:spLocks noGrp="1"/>
          </p:cNvSpPr>
          <p:nvPr>
            <p:ph type="sldNum" sz="quarter" idx="10"/>
          </p:nvPr>
        </p:nvSpPr>
        <p:spPr/>
        <p:txBody>
          <a:bodyPr/>
          <a:lstStyle/>
          <a:p>
            <a:fld id="{0FB084A7-69D3-DE4E-AA54-18D13FD5B543}" type="slidenum">
              <a:rPr lang="en-US" smtClean="0"/>
              <a:pPr/>
              <a:t>23</a:t>
            </a:fld>
            <a:endParaRPr lang="en-US"/>
          </a:p>
        </p:txBody>
      </p:sp>
    </p:spTree>
    <p:extLst>
      <p:ext uri="{BB962C8B-B14F-4D97-AF65-F5344CB8AC3E}">
        <p14:creationId xmlns:p14="http://schemas.microsoft.com/office/powerpoint/2010/main" val="918430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National Action Plan provides countries the flexibility to tailor their approach to the conditions of the sector in their jurisdiction. This approach acknowledges the challenge of addressing significant mercury use in ASGM, especially for developing countries that rely on the economic benefits of mining.  However, all NAPs must contain certain required elements, as outlined in Annex C.</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After developing the NAP, the country must submit the NAP to the Secretariat no later than 3 years after the Convention enters into force for it, or 3 years after notifying the Secretariat that ASGM is more than insignificant, whichever is later. The Party must report on progress every 3 years thereafter, and include this report in the Article 21 reporting requirement.</a:t>
            </a:r>
          </a:p>
          <a:p>
            <a:endParaRPr lang="en-US" sz="1200" kern="1200" dirty="0">
              <a:solidFill>
                <a:schemeClr val="tx1"/>
              </a:solidFill>
              <a:latin typeface="+mn-lt"/>
              <a:ea typeface="+mn-ea"/>
              <a:cs typeface="+mn-cs"/>
            </a:endParaRPr>
          </a:p>
          <a:p>
            <a:r>
              <a:rPr lang="en-US" sz="1200" kern="1200" dirty="0">
                <a:solidFill>
                  <a:schemeClr val="tx1"/>
                </a:solidFill>
                <a:effectLst/>
                <a:latin typeface="+mn-lt"/>
                <a:ea typeface="+mn-ea"/>
                <a:cs typeface="+mn-cs"/>
              </a:rPr>
              <a:t>There is no explicit procedure for review of the NAPs. However,  all reporting under Article 21 is submitted to the Conference of the Parties through the Secretariat, and therefore the reports will be available as will all reports relating to implementation of measures under the Convention. </a:t>
            </a:r>
          </a:p>
          <a:p>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24</a:t>
            </a:fld>
            <a:endParaRPr lang="en-US"/>
          </a:p>
        </p:txBody>
      </p:sp>
    </p:spTree>
    <p:extLst>
      <p:ext uri="{BB962C8B-B14F-4D97-AF65-F5344CB8AC3E}">
        <p14:creationId xmlns:p14="http://schemas.microsoft.com/office/powerpoint/2010/main" val="1664245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mn-lt"/>
                <a:ea typeface="+mn-ea"/>
                <a:cs typeface="+mn-cs"/>
              </a:rPr>
              <a:t>Annex C of the Convention specifies the required contents of the National Action Plan must contain. These contents can be grouped into four broad areas: goals</a:t>
            </a:r>
            <a:r>
              <a:rPr lang="en-US" sz="1200" kern="1200" baseline="0">
                <a:solidFill>
                  <a:schemeClr val="tx1"/>
                </a:solidFill>
                <a:latin typeface="+mn-lt"/>
                <a:ea typeface="+mn-ea"/>
                <a:cs typeface="+mn-cs"/>
              </a:rPr>
              <a:t> and processes; enabling policy framework; technical strategies and public health.</a:t>
            </a:r>
            <a:endParaRPr lang="en-US"/>
          </a:p>
        </p:txBody>
      </p:sp>
      <p:sp>
        <p:nvSpPr>
          <p:cNvPr id="4" name="Slide Number Placeholder 3"/>
          <p:cNvSpPr>
            <a:spLocks noGrp="1"/>
          </p:cNvSpPr>
          <p:nvPr>
            <p:ph type="sldNum" sz="quarter" idx="10"/>
          </p:nvPr>
        </p:nvSpPr>
        <p:spPr/>
        <p:txBody>
          <a:bodyPr/>
          <a:lstStyle/>
          <a:p>
            <a:fld id="{0FB084A7-69D3-DE4E-AA54-18D13FD5B543}" type="slidenum">
              <a:rPr lang="en-US" smtClean="0"/>
              <a:pPr/>
              <a:t>25</a:t>
            </a:fld>
            <a:endParaRPr lang="en-US"/>
          </a:p>
        </p:txBody>
      </p:sp>
    </p:spTree>
    <p:extLst>
      <p:ext uri="{BB962C8B-B14F-4D97-AF65-F5344CB8AC3E}">
        <p14:creationId xmlns:p14="http://schemas.microsoft.com/office/powerpoint/2010/main" val="1409525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first broad</a:t>
            </a:r>
            <a:r>
              <a:rPr lang="en-US" sz="1200" kern="1200" baseline="0" dirty="0">
                <a:solidFill>
                  <a:schemeClr val="tx1"/>
                </a:solidFill>
                <a:latin typeface="+mn-lt"/>
                <a:ea typeface="+mn-ea"/>
                <a:cs typeface="+mn-cs"/>
              </a:rPr>
              <a:t> area is the setting of </a:t>
            </a:r>
            <a:r>
              <a:rPr lang="en-US" sz="1200" kern="1200" dirty="0">
                <a:solidFill>
                  <a:schemeClr val="tx1"/>
                </a:solidFill>
                <a:latin typeface="+mn-lt"/>
                <a:ea typeface="+mn-ea"/>
                <a:cs typeface="+mn-cs"/>
              </a:rPr>
              <a:t>the goals for the plan and the processes related to its development and implementation.  This includes setting national objectives and mercury reduction targets. These must be consistent with the Article 7 mandate to take steps to “reduce, and where feasible eliminate” the use of mercury in ASGM.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NAP must also include plans for involving stakeholders in the implementation and continuing development of the NAP.  While not specified in the Convention, it is assumed that the term “stakeholder” includes both multiple relevant ministries in the government (environment, mining, health, labor) as well as external stakeholders such as small-scale mining associations, NGOs, large-scale mining interests, and others.  Finally the NAP must also contain a schedule for implementation.</a:t>
            </a:r>
          </a:p>
        </p:txBody>
      </p:sp>
      <p:sp>
        <p:nvSpPr>
          <p:cNvPr id="4" name="Slide Number Placeholder 3"/>
          <p:cNvSpPr>
            <a:spLocks noGrp="1"/>
          </p:cNvSpPr>
          <p:nvPr>
            <p:ph type="sldNum" sz="quarter" idx="10"/>
          </p:nvPr>
        </p:nvSpPr>
        <p:spPr/>
        <p:txBody>
          <a:bodyPr/>
          <a:lstStyle/>
          <a:p>
            <a:fld id="{0FB084A7-69D3-DE4E-AA54-18D13FD5B543}" type="slidenum">
              <a:rPr lang="en-US" smtClean="0"/>
              <a:pPr/>
              <a:t>26</a:t>
            </a:fld>
            <a:endParaRPr lang="en-US"/>
          </a:p>
        </p:txBody>
      </p:sp>
    </p:spTree>
    <p:extLst>
      <p:ext uri="{BB962C8B-B14F-4D97-AF65-F5344CB8AC3E}">
        <p14:creationId xmlns:p14="http://schemas.microsoft.com/office/powerpoint/2010/main" val="918430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next broad area is the creation of an enabling policy framework that supports the transition from mercury to non-mercury ASGM.  This includes taking steps to facilitate the formalization or regulation of ASGM.  Parties must also develop strategies for managing trade (in concert with Article 3) as well as preventing domestic diversion of mercury from a different allowed use (for example dental amalgam) to ASGM.  Note that ASGM is a “use allowed” under the Convention and thus Parties may trade certain sources of mercury for use</a:t>
            </a:r>
            <a:r>
              <a:rPr lang="en-US" sz="1200" kern="1200" baseline="0" dirty="0">
                <a:solidFill>
                  <a:schemeClr val="tx1"/>
                </a:solidFill>
                <a:latin typeface="+mn-lt"/>
                <a:ea typeface="+mn-ea"/>
                <a:cs typeface="+mn-cs"/>
              </a:rPr>
              <a:t> in ASGM </a:t>
            </a:r>
            <a:r>
              <a:rPr lang="en-US" sz="1200" kern="1200" dirty="0">
                <a:solidFill>
                  <a:schemeClr val="tx1"/>
                </a:solidFill>
                <a:latin typeface="+mn-lt"/>
                <a:ea typeface="+mn-ea"/>
                <a:cs typeface="+mn-cs"/>
              </a:rPr>
              <a:t>under the conditions specified in Article 3.  However, to be “allowed”, the use in ASGM must be consistent with the requirements of Article 7 and the importing country’s domestic law and NAP. Therefore, mercury uses in ASGM may be considered “not allowed” if the use is illegal under domestic law, contrary to restrictions in the NAP, or in excess of limits in the NAP.  Finally the NAP must also include strategies for providing information to miners and affected communities.  </a:t>
            </a:r>
          </a:p>
        </p:txBody>
      </p:sp>
      <p:sp>
        <p:nvSpPr>
          <p:cNvPr id="4" name="Slide Number Placeholder 3"/>
          <p:cNvSpPr>
            <a:spLocks noGrp="1"/>
          </p:cNvSpPr>
          <p:nvPr>
            <p:ph type="sldNum" sz="quarter" idx="10"/>
          </p:nvPr>
        </p:nvSpPr>
        <p:spPr/>
        <p:txBody>
          <a:bodyPr/>
          <a:lstStyle/>
          <a:p>
            <a:fld id="{0FB084A7-69D3-DE4E-AA54-18D13FD5B543}" type="slidenum">
              <a:rPr lang="en-US" smtClean="0"/>
              <a:pPr/>
              <a:t>27</a:t>
            </a:fld>
            <a:endParaRPr lang="en-US"/>
          </a:p>
        </p:txBody>
      </p:sp>
    </p:spTree>
    <p:extLst>
      <p:ext uri="{BB962C8B-B14F-4D97-AF65-F5344CB8AC3E}">
        <p14:creationId xmlns:p14="http://schemas.microsoft.com/office/powerpoint/2010/main" val="918430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NAP must of course also contain technical strategies to reduce mercury use. A Party must first establish inventories or baseline estimates of the quantities of mercury used in ASGM, and the typical practices used in ASGM, as the basis for designing its mercury reduction strategies. With this information in hand, the Party must take actions to eliminate the worst practices of ASGM. These worst practices include whole ore amalgamation, open burning of amalgam or processed amalgam, burning of amalgam in residential areas, and cyanide leaching of sediment, ore or tailings contaminated with mercury.  In addition to taking actions</a:t>
            </a:r>
            <a:r>
              <a:rPr lang="en-US" sz="1200" kern="1200" baseline="0" dirty="0">
                <a:solidFill>
                  <a:schemeClr val="tx1"/>
                </a:solidFill>
                <a:latin typeface="+mn-lt"/>
                <a:ea typeface="+mn-ea"/>
                <a:cs typeface="+mn-cs"/>
              </a:rPr>
              <a:t> to </a:t>
            </a:r>
            <a:r>
              <a:rPr lang="en-US" sz="1200" kern="1200" dirty="0">
                <a:solidFill>
                  <a:schemeClr val="tx1"/>
                </a:solidFill>
                <a:latin typeface="+mn-lt"/>
                <a:ea typeface="+mn-ea"/>
                <a:cs typeface="+mn-cs"/>
              </a:rPr>
              <a:t>eliminate these worst practices, Parties must also develop strategies to promote reductions</a:t>
            </a:r>
            <a:r>
              <a:rPr lang="en-US" sz="1200" kern="1200" baseline="0" dirty="0">
                <a:solidFill>
                  <a:schemeClr val="tx1"/>
                </a:solidFill>
                <a:latin typeface="+mn-lt"/>
                <a:ea typeface="+mn-ea"/>
                <a:cs typeface="+mn-cs"/>
              </a:rPr>
              <a:t> of </a:t>
            </a:r>
            <a:r>
              <a:rPr lang="en-US" sz="1200" kern="1200" dirty="0">
                <a:solidFill>
                  <a:schemeClr val="tx1"/>
                </a:solidFill>
                <a:latin typeface="+mn-lt"/>
                <a:ea typeface="+mn-ea"/>
                <a:cs typeface="+mn-cs"/>
              </a:rPr>
              <a:t>emissions and releases of, and exposure to, mercury associated with other ASGM and processing practices.  Mercury use reduction targets in the NAP should be consistent with these actions and strategies.</a:t>
            </a:r>
          </a:p>
        </p:txBody>
      </p:sp>
      <p:sp>
        <p:nvSpPr>
          <p:cNvPr id="4" name="Slide Number Placeholder 3"/>
          <p:cNvSpPr>
            <a:spLocks noGrp="1"/>
          </p:cNvSpPr>
          <p:nvPr>
            <p:ph type="sldNum" sz="quarter" idx="10"/>
          </p:nvPr>
        </p:nvSpPr>
        <p:spPr/>
        <p:txBody>
          <a:bodyPr/>
          <a:lstStyle/>
          <a:p>
            <a:fld id="{0FB084A7-69D3-DE4E-AA54-18D13FD5B543}" type="slidenum">
              <a:rPr lang="en-US" smtClean="0"/>
              <a:pPr/>
              <a:t>28</a:t>
            </a:fld>
            <a:endParaRPr lang="en-US"/>
          </a:p>
        </p:txBody>
      </p:sp>
    </p:spTree>
    <p:extLst>
      <p:ext uri="{BB962C8B-B14F-4D97-AF65-F5344CB8AC3E}">
        <p14:creationId xmlns:p14="http://schemas.microsoft.com/office/powerpoint/2010/main" val="9184305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Finally the NAP must include a strategy for protecting public health from the exposure of ASGM miners and their communities to mercury, and for preventing the exposure of vulnerable populations, particularly children and women of childbearing age, especially pregnant women. Because children are often engaged at ASGM sites, as laborers or participants in family mining, strategies to eliminate child labor practices in ASGM may also be considered as a way to prevent mercury exposure in children. </a:t>
            </a:r>
            <a:endParaRPr lang="en-US"/>
          </a:p>
        </p:txBody>
      </p:sp>
      <p:sp>
        <p:nvSpPr>
          <p:cNvPr id="4" name="Slide Number Placeholder 3"/>
          <p:cNvSpPr>
            <a:spLocks noGrp="1"/>
          </p:cNvSpPr>
          <p:nvPr>
            <p:ph type="sldNum" sz="quarter" idx="10"/>
          </p:nvPr>
        </p:nvSpPr>
        <p:spPr/>
        <p:txBody>
          <a:bodyPr/>
          <a:lstStyle/>
          <a:p>
            <a:fld id="{0FB084A7-69D3-DE4E-AA54-18D13FD5B543}" type="slidenum">
              <a:rPr lang="en-US" smtClean="0"/>
              <a:pPr/>
              <a:t>29</a:t>
            </a:fld>
            <a:endParaRPr lang="en-US"/>
          </a:p>
        </p:txBody>
      </p:sp>
    </p:spTree>
    <p:extLst>
      <p:ext uri="{BB962C8B-B14F-4D97-AF65-F5344CB8AC3E}">
        <p14:creationId xmlns:p14="http://schemas.microsoft.com/office/powerpoint/2010/main" val="918430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We begin this module with Article 3.  Article 3 contains control measures aimed at limiting the global supply of mercury, to complement and reinforce the demand reduction control measures in Articles 4-7.  The Article 3 provisions limit the sources of mercury available for use and trade, and specify procedures to follow where such trade is still allowed.</a:t>
            </a:r>
            <a:r>
              <a:rPr lang="en-US" sz="1200" kern="1200" baseline="30000">
                <a:solidFill>
                  <a:schemeClr val="tx1"/>
                </a:solidFill>
                <a:effectLst/>
                <a:latin typeface="+mn-lt"/>
                <a:ea typeface="+mn-ea"/>
                <a:cs typeface="+mn-cs"/>
              </a:rPr>
              <a:t> </a:t>
            </a:r>
            <a:r>
              <a:rPr lang="en-US" sz="1200" kern="1200">
                <a:solidFill>
                  <a:schemeClr val="tx1"/>
                </a:solidFill>
                <a:effectLst/>
                <a:latin typeface="+mn-lt"/>
                <a:ea typeface="+mn-ea"/>
                <a:cs typeface="+mn-cs"/>
              </a:rPr>
              <a:t> Controlling the supply and trade of mercury will reduce its availability and increase the cost of its intentional use. Control of supply is an especially important tool for reducing mercury use in artisanal and small scale gold mining, an informal sector where direct regulatory control is likely to be more challenging.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FB084A7-69D3-DE4E-AA54-18D13FD5B543}" type="slidenum">
              <a:rPr lang="en-US" smtClean="0"/>
              <a:pPr/>
              <a:t>3</a:t>
            </a:fld>
            <a:endParaRPr lang="en-US"/>
          </a:p>
        </p:txBody>
      </p:sp>
    </p:spTree>
    <p:extLst>
      <p:ext uri="{BB962C8B-B14F-4D97-AF65-F5344CB8AC3E}">
        <p14:creationId xmlns:p14="http://schemas.microsoft.com/office/powerpoint/2010/main" val="685318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INC 7, guidance on preparing the NAP was provisionally adopted and recommended for use.  Consult the document entitled “Developing a National Action Plan to Reduce, and Where Feasible, Eliminate Mercury Use in Artisanal and Small Scale Gold Mining,” found on the Global Mercury Partnership website (link provided on the last slide of this module), for more detail on each of the NAP associated obligations, to ensure the legal authorities are appropriately tailored for the conditions in each country.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While the Convention does not specify a procedure for developing a NAP, the NAP guidance describes steps for creating a coordinating body, preparing a country overview, establishing objectives, targets and strategies, and creating a mechanism to evaluate success of the plan.</a:t>
            </a:r>
          </a:p>
        </p:txBody>
      </p:sp>
      <p:sp>
        <p:nvSpPr>
          <p:cNvPr id="4" name="Slide Number Placeholder 3"/>
          <p:cNvSpPr>
            <a:spLocks noGrp="1"/>
          </p:cNvSpPr>
          <p:nvPr>
            <p:ph type="sldNum" sz="quarter" idx="10"/>
          </p:nvPr>
        </p:nvSpPr>
        <p:spPr/>
        <p:txBody>
          <a:bodyPr/>
          <a:lstStyle/>
          <a:p>
            <a:fld id="{0FB084A7-69D3-DE4E-AA54-18D13FD5B543}" type="slidenum">
              <a:rPr lang="en-US" smtClean="0"/>
              <a:pPr/>
              <a:t>30</a:t>
            </a:fld>
            <a:endParaRPr lang="en-US"/>
          </a:p>
        </p:txBody>
      </p:sp>
    </p:spTree>
    <p:extLst>
      <p:ext uri="{BB962C8B-B14F-4D97-AF65-F5344CB8AC3E}">
        <p14:creationId xmlns:p14="http://schemas.microsoft.com/office/powerpoint/2010/main" val="9417434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To summarize legal authorities needed, all Parties with any amount of ASGM will need legal authoring to take measures to reduce and where feasible eliminate mercury in ASGM.  For governments where ASGM activity is “more than insignificant” legal authorities will be necessary to implement the NAP, including authority to:</a:t>
            </a:r>
          </a:p>
          <a:p>
            <a:pPr lvl="0"/>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Establish a coordinating mechanism and delineate agency roles for development/implementation of an ASGM National Action Plan (NAP)</a:t>
            </a:r>
          </a:p>
          <a:p>
            <a:pPr lvl="0"/>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Define ASGM consistent with the Convention </a:t>
            </a:r>
          </a:p>
          <a:p>
            <a:pPr lvl="0"/>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Set national objectives and mercury use reduction targets </a:t>
            </a:r>
          </a:p>
          <a:p>
            <a:pPr lvl="0"/>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Formalize or regulate ASGM </a:t>
            </a:r>
          </a:p>
          <a:p>
            <a:pPr lvl="0"/>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Manage mercury trade consistent with the NAP</a:t>
            </a:r>
          </a:p>
          <a:p>
            <a:pPr lvl="0"/>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Prevent the diversion of mercury from other sectors to ASGM. </a:t>
            </a:r>
            <a:r>
              <a:rPr lang="en-US" sz="1200" kern="1200" dirty="0">
                <a:solidFill>
                  <a:schemeClr val="tx1"/>
                </a:solidFill>
                <a:effectLst/>
                <a:latin typeface="+mn-lt"/>
                <a:ea typeface="+mn-ea"/>
                <a:cs typeface="+mn-cs"/>
              </a:rPr>
              <a:t>Note, parties may consider domestic mercury shipment tracking mechanisms (i.e., manifests) to prevent diversion </a:t>
            </a:r>
          </a:p>
          <a:p>
            <a:pPr lvl="0"/>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Take actions to eliminate the “worst practices”</a:t>
            </a:r>
          </a:p>
          <a:p>
            <a:pPr lvl="0"/>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Promote reductions of mercury emissions, releases, and exposures associated with ASGM, </a:t>
            </a:r>
          </a:p>
          <a:p>
            <a:pPr lvl="0"/>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Implement a public health strategy to address mercury exposures to ASGM miners and communities and</a:t>
            </a:r>
          </a:p>
          <a:p>
            <a:pPr lvl="0"/>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Prevent mercury exposures of vulnerable populations (particularly women of child-bearing age and children)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These required elements of the NAP involve trade, mining licensing and regulation, law enforcement, finance, hazardous substance use, air and water pollution, waste management, education, labor, and public health components.  The existing authorities in all these areas should be evaluated for their applicability to Article 7 obligations. </a:t>
            </a:r>
            <a:r>
              <a:rPr lang="en-US" sz="1200" kern="1200" dirty="0">
                <a:solidFill>
                  <a:schemeClr val="tx1"/>
                </a:solidFill>
                <a:effectLst/>
                <a:latin typeface="+mn-lt"/>
                <a:ea typeface="+mn-ea"/>
                <a:cs typeface="+mn-cs"/>
              </a:rPr>
              <a:t>Consult the NAP Guidance for more detail on each of the NAP associated obligations, to ensure the legal authorities are appropriately tailored for the conditions in each country. </a:t>
            </a:r>
            <a:r>
              <a:rPr lang="en-US" sz="1200" kern="1200" dirty="0">
                <a:solidFill>
                  <a:schemeClr val="tx1"/>
                </a:solidFill>
                <a:latin typeface="+mn-lt"/>
                <a:ea typeface="+mn-ea"/>
                <a:cs typeface="+mn-cs"/>
              </a:rPr>
              <a:t>The authorities ultimately relied upon to implement Article 7 should reflect the roles and responsibilities of the various ministries in developing and implementing the NAP.  Accordingly, to the extent possible, the Article 7 legal assessment should take into account both the existence and the alignment of authorities, in anticipation of NAP preparation.</a:t>
            </a:r>
          </a:p>
        </p:txBody>
      </p:sp>
      <p:sp>
        <p:nvSpPr>
          <p:cNvPr id="4" name="Slide Number Placeholder 3"/>
          <p:cNvSpPr>
            <a:spLocks noGrp="1"/>
          </p:cNvSpPr>
          <p:nvPr>
            <p:ph type="sldNum" sz="quarter" idx="10"/>
          </p:nvPr>
        </p:nvSpPr>
        <p:spPr/>
        <p:txBody>
          <a:bodyPr/>
          <a:lstStyle/>
          <a:p>
            <a:fld id="{0FB084A7-69D3-DE4E-AA54-18D13FD5B543}" type="slidenum">
              <a:rPr lang="en-US" smtClean="0"/>
              <a:pPr/>
              <a:t>31</a:t>
            </a:fld>
            <a:endParaRPr lang="en-US"/>
          </a:p>
        </p:txBody>
      </p:sp>
    </p:spTree>
    <p:extLst>
      <p:ext uri="{BB962C8B-B14F-4D97-AF65-F5344CB8AC3E}">
        <p14:creationId xmlns:p14="http://schemas.microsoft.com/office/powerpoint/2010/main" val="19462816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mn-lt"/>
                <a:ea typeface="+mn-ea"/>
                <a:cs typeface="+mn-cs"/>
              </a:rPr>
              <a:t>Paragraph 2 of Annex C allows countries to consider other strategies, such as market mechanisms, to drive reductions in mercury use in ASGM.  There are ongoing international initiatives related to creating conflict-free and/or “responsible” gold supply chains that may have an effect on the demand for gold produced with mercury-free methods, and there is strong interest from international community in supporting such efforts. Parties may wish to take advantage of these initiatives to buttress their efforts under their NAPs.</a:t>
            </a:r>
            <a:endParaRPr lang="en-US"/>
          </a:p>
        </p:txBody>
      </p:sp>
      <p:sp>
        <p:nvSpPr>
          <p:cNvPr id="4" name="Slide Number Placeholder 3"/>
          <p:cNvSpPr>
            <a:spLocks noGrp="1"/>
          </p:cNvSpPr>
          <p:nvPr>
            <p:ph type="sldNum" sz="quarter" idx="10"/>
          </p:nvPr>
        </p:nvSpPr>
        <p:spPr/>
        <p:txBody>
          <a:bodyPr/>
          <a:lstStyle/>
          <a:p>
            <a:fld id="{0FB084A7-69D3-DE4E-AA54-18D13FD5B543}" type="slidenum">
              <a:rPr lang="en-US" smtClean="0"/>
              <a:pPr/>
              <a:t>32</a:t>
            </a:fld>
            <a:endParaRPr lang="en-US"/>
          </a:p>
        </p:txBody>
      </p:sp>
    </p:spTree>
    <p:extLst>
      <p:ext uri="{BB962C8B-B14F-4D97-AF65-F5344CB8AC3E}">
        <p14:creationId xmlns:p14="http://schemas.microsoft.com/office/powerpoint/2010/main" val="918430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web.unep.org</a:t>
            </a:r>
            <a:r>
              <a:rPr lang="en-US" dirty="0"/>
              <a:t>/</a:t>
            </a:r>
            <a:r>
              <a:rPr lang="en-US" dirty="0" err="1"/>
              <a:t>chemicalsandwaste</a:t>
            </a:r>
            <a:r>
              <a:rPr lang="en-US" dirty="0"/>
              <a:t>/global-mercury-partnership/reducing-mercury-artisanal-and-small-scale-gold-mining-</a:t>
            </a:r>
            <a:r>
              <a:rPr lang="en-US" dirty="0" err="1"/>
              <a:t>asgm</a:t>
            </a:r>
            <a:endParaRPr lang="en-US"/>
          </a:p>
          <a:p>
            <a:endParaRPr lang="en-US" dirty="0"/>
          </a:p>
          <a:p>
            <a:r>
              <a:rPr lang="en-US" dirty="0"/>
              <a:t>https://</a:t>
            </a:r>
            <a:r>
              <a:rPr lang="en-US" dirty="0" err="1"/>
              <a:t>www.nrdc.org</a:t>
            </a:r>
            <a:r>
              <a:rPr lang="en-US" dirty="0"/>
              <a:t>/resources/</a:t>
            </a:r>
            <a:r>
              <a:rPr lang="en-US" dirty="0" err="1"/>
              <a:t>minamata</a:t>
            </a:r>
            <a:r>
              <a:rPr lang="en-US" dirty="0"/>
              <a:t>-convention-mercury-contents-guidance-and-resources</a:t>
            </a:r>
          </a:p>
          <a:p>
            <a:endParaRPr lang="en-US" dirty="0"/>
          </a:p>
          <a:p>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33</a:t>
            </a:fld>
            <a:endParaRPr lang="en-US"/>
          </a:p>
        </p:txBody>
      </p:sp>
    </p:spTree>
    <p:extLst>
      <p:ext uri="{BB962C8B-B14F-4D97-AF65-F5344CB8AC3E}">
        <p14:creationId xmlns:p14="http://schemas.microsoft.com/office/powerpoint/2010/main" val="2018026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Mercury supply comes from five main sources: a) primary mercury mining, b) by-product mercury, c) decommissioning </a:t>
            </a:r>
            <a:r>
              <a:rPr lang="en-US" sz="1200" kern="1200" err="1">
                <a:solidFill>
                  <a:schemeClr val="tx1"/>
                </a:solidFill>
                <a:effectLst/>
                <a:latin typeface="+mn-lt"/>
                <a:ea typeface="+mn-ea"/>
                <a:cs typeface="+mn-cs"/>
              </a:rPr>
              <a:t>chlor</a:t>
            </a:r>
            <a:r>
              <a:rPr lang="en-US" sz="1200" kern="1200">
                <a:solidFill>
                  <a:schemeClr val="tx1"/>
                </a:solidFill>
                <a:effectLst/>
                <a:latin typeface="+mn-lt"/>
                <a:ea typeface="+mn-ea"/>
                <a:cs typeface="+mn-cs"/>
              </a:rPr>
              <a:t>-alkali facilities; d) recovery of mercury from wastes and used products that contain mercury, and e) government or private mercury stocks. By-product mercury is a general term which covers any mercury which is captured during the production of other commodities.  This may include capture during the mining of other metals, from cleaning natural gas prior to processing or from other processes. As explained below, two of the five sources are restricted under Article 3.  Government or private stocks may also be restricted if they originate from the two restricted sources.</a:t>
            </a:r>
            <a:endParaRPr lang="en-US"/>
          </a:p>
        </p:txBody>
      </p:sp>
      <p:sp>
        <p:nvSpPr>
          <p:cNvPr id="4" name="Slide Number Placeholder 3"/>
          <p:cNvSpPr>
            <a:spLocks noGrp="1"/>
          </p:cNvSpPr>
          <p:nvPr>
            <p:ph type="sldNum" sz="quarter" idx="10"/>
          </p:nvPr>
        </p:nvSpPr>
        <p:spPr/>
        <p:txBody>
          <a:bodyPr/>
          <a:lstStyle/>
          <a:p>
            <a:fld id="{0FB084A7-69D3-DE4E-AA54-18D13FD5B543}" type="slidenum">
              <a:rPr lang="en-US" smtClean="0"/>
              <a:pPr/>
              <a:t>4</a:t>
            </a:fld>
            <a:endParaRPr lang="en-US"/>
          </a:p>
        </p:txBody>
      </p:sp>
    </p:spTree>
    <p:extLst>
      <p:ext uri="{BB962C8B-B14F-4D97-AF65-F5344CB8AC3E}">
        <p14:creationId xmlns:p14="http://schemas.microsoft.com/office/powerpoint/2010/main" val="1409525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To implement the obligations related to primary mining, several legal authorities are required. First, Parties must not allow new primary mercury mining.  Even Parties with existing mercury mines must prevent the opening of new primary mercury mines after the Convention comes into force for them.  Parties must also phase out existing primary mercury mining within 15 years.  Note that since most countries do not have existing primary mercury mines, most Parties can simply not allow </a:t>
            </a:r>
            <a:r>
              <a:rPr lang="en-US" sz="1200" u="sng" kern="1200">
                <a:solidFill>
                  <a:schemeClr val="tx1"/>
                </a:solidFill>
                <a:effectLst/>
                <a:latin typeface="+mn-lt"/>
                <a:ea typeface="+mn-ea"/>
                <a:cs typeface="+mn-cs"/>
              </a:rPr>
              <a:t>any</a:t>
            </a:r>
            <a:r>
              <a:rPr lang="en-US" sz="1200" kern="1200">
                <a:solidFill>
                  <a:schemeClr val="tx1"/>
                </a:solidFill>
                <a:effectLst/>
                <a:latin typeface="+mn-lt"/>
                <a:ea typeface="+mn-ea"/>
                <a:cs typeface="+mn-cs"/>
              </a:rPr>
              <a:t> primary mercury mining, as a way to meet these Convention obligations.</a:t>
            </a:r>
          </a:p>
          <a:p>
            <a:r>
              <a:rPr lang="en-US" sz="1200" kern="1200">
                <a:solidFill>
                  <a:schemeClr val="tx1"/>
                </a:solidFill>
                <a:effectLst/>
                <a:latin typeface="+mn-lt"/>
                <a:ea typeface="+mn-ea"/>
                <a:cs typeface="+mn-cs"/>
              </a:rPr>
              <a:t>Finally, Parties must restrict the export and use of mercury from primary mercury mining, so that the mercury is not available for use in ASGM. The export of mercury from primary mercury mining is allowed only for manufacturing mercury-added products in accordance with Article 4, manufacturing processes in accordance with Article 5, or disposal in accordance with Article 11. This means mercury from primary mining cannot be available for use in ASGM.</a:t>
            </a:r>
          </a:p>
          <a:p>
            <a:r>
              <a:rPr lang="en-US" sz="1200" kern="1200">
                <a:solidFill>
                  <a:schemeClr val="tx1"/>
                </a:solidFill>
                <a:effectLst/>
                <a:latin typeface="+mn-lt"/>
                <a:ea typeface="+mn-ea"/>
                <a:cs typeface="+mn-cs"/>
              </a:rPr>
              <a:t>The prohibition against new mining, the 15 year grace period for existing mining, and the restrictions on trade go into effect for a Party on “date of entry into force of the Convention for it.”</a:t>
            </a:r>
          </a:p>
          <a:p>
            <a:r>
              <a:rPr lang="en-US" sz="1200" kern="1200">
                <a:solidFill>
                  <a:schemeClr val="tx1"/>
                </a:solidFill>
                <a:effectLst/>
                <a:latin typeface="+mn-lt"/>
                <a:ea typeface="+mn-ea"/>
                <a:cs typeface="+mn-cs"/>
              </a:rPr>
              <a:t>The authority to restrict primary mercury mining may be found in national environmental protection, hazardous substance control, and/or mining laws.</a:t>
            </a:r>
          </a:p>
        </p:txBody>
      </p:sp>
      <p:sp>
        <p:nvSpPr>
          <p:cNvPr id="4" name="Slide Number Placeholder 3"/>
          <p:cNvSpPr>
            <a:spLocks noGrp="1"/>
          </p:cNvSpPr>
          <p:nvPr>
            <p:ph type="sldNum" sz="quarter" idx="10"/>
          </p:nvPr>
        </p:nvSpPr>
        <p:spPr/>
        <p:txBody>
          <a:bodyPr/>
          <a:lstStyle/>
          <a:p>
            <a:fld id="{0FB084A7-69D3-DE4E-AA54-18D13FD5B543}" type="slidenum">
              <a:rPr lang="en-US" smtClean="0"/>
              <a:pPr/>
              <a:t>5</a:t>
            </a:fld>
            <a:endParaRPr lang="en-US"/>
          </a:p>
        </p:txBody>
      </p:sp>
    </p:spTree>
    <p:extLst>
      <p:ext uri="{BB962C8B-B14F-4D97-AF65-F5344CB8AC3E}">
        <p14:creationId xmlns:p14="http://schemas.microsoft.com/office/powerpoint/2010/main" val="515579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timing of the prohibitions on primary mercury mining will depend upon when a government becomes a Party to the Convention.  For the first 50 governments ratifying the Convention and thereby triggering the Convention entering into force, they become Parties when the Convention enters into force, which is on the 90th day after the 50th government deposits its ratification documentation.  For obligations immediately effective upon entry into force, this day becomes the effective date for the first 50 governments.  For other governments, they become Parties 90 days after they submit their ratification documentation, so their immediately effective obligations are triggered at this time.</a:t>
            </a:r>
          </a:p>
        </p:txBody>
      </p:sp>
      <p:sp>
        <p:nvSpPr>
          <p:cNvPr id="4" name="Slide Number Placeholder 3"/>
          <p:cNvSpPr>
            <a:spLocks noGrp="1"/>
          </p:cNvSpPr>
          <p:nvPr>
            <p:ph type="sldNum" sz="quarter" idx="10"/>
          </p:nvPr>
        </p:nvSpPr>
        <p:spPr/>
        <p:txBody>
          <a:bodyPr/>
          <a:lstStyle/>
          <a:p>
            <a:fld id="{0FB084A7-69D3-DE4E-AA54-18D13FD5B543}" type="slidenum">
              <a:rPr lang="en-US" smtClean="0"/>
              <a:pPr/>
              <a:t>6</a:t>
            </a:fld>
            <a:endParaRPr lang="en-US"/>
          </a:p>
        </p:txBody>
      </p:sp>
    </p:spTree>
    <p:extLst>
      <p:ext uri="{BB962C8B-B14F-4D97-AF65-F5344CB8AC3E}">
        <p14:creationId xmlns:p14="http://schemas.microsoft.com/office/powerpoint/2010/main" val="515579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timing of the prohibitions on primary mercury mining will depend upon when a government becomes a Party to the Convention.  For the first 50 governments ratifying the Convention and thereby triggering the Convention entering into force, they become Parties when the Convention enters into force, which is on the 90th day after the 50th government deposits its ratification documentation.  For obligations immediately effective upon entry into force, this day becomes the effective date for the first 50 governments.  For other governments, they become Parties 90 days after they submit their ratification documentation, so their immediately effective obligations are triggered at this time.</a:t>
            </a:r>
          </a:p>
        </p:txBody>
      </p:sp>
      <p:sp>
        <p:nvSpPr>
          <p:cNvPr id="4" name="Slide Number Placeholder 3"/>
          <p:cNvSpPr>
            <a:spLocks noGrp="1"/>
          </p:cNvSpPr>
          <p:nvPr>
            <p:ph type="sldNum" sz="quarter" idx="10"/>
          </p:nvPr>
        </p:nvSpPr>
        <p:spPr/>
        <p:txBody>
          <a:bodyPr/>
          <a:lstStyle/>
          <a:p>
            <a:fld id="{0FB084A7-69D3-DE4E-AA54-18D13FD5B543}" type="slidenum">
              <a:rPr lang="en-US" smtClean="0"/>
              <a:pPr/>
              <a:t>7</a:t>
            </a:fld>
            <a:endParaRPr lang="en-US"/>
          </a:p>
        </p:txBody>
      </p:sp>
    </p:spTree>
    <p:extLst>
      <p:ext uri="{BB962C8B-B14F-4D97-AF65-F5344CB8AC3E}">
        <p14:creationId xmlns:p14="http://schemas.microsoft.com/office/powerpoint/2010/main" val="4256591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Convention also controls export and use of mercury from decommissioned </a:t>
            </a:r>
            <a:r>
              <a:rPr lang="en-US" sz="1200" kern="1200" dirty="0" err="1">
                <a:solidFill>
                  <a:schemeClr val="tx1"/>
                </a:solidFill>
                <a:effectLst/>
                <a:latin typeface="+mn-lt"/>
                <a:ea typeface="+mn-ea"/>
                <a:cs typeface="+mn-cs"/>
              </a:rPr>
              <a:t>chloralkali</a:t>
            </a:r>
            <a:r>
              <a:rPr lang="en-US" sz="1200" kern="1200" dirty="0">
                <a:solidFill>
                  <a:schemeClr val="tx1"/>
                </a:solidFill>
                <a:effectLst/>
                <a:latin typeface="+mn-lt"/>
                <a:ea typeface="+mn-ea"/>
                <a:cs typeface="+mn-cs"/>
              </a:rPr>
              <a:t> plants.  Mercury from decommissioning </a:t>
            </a:r>
            <a:r>
              <a:rPr lang="en-US" sz="1200" kern="1200" dirty="0" err="1">
                <a:solidFill>
                  <a:schemeClr val="tx1"/>
                </a:solidFill>
                <a:effectLst/>
                <a:latin typeface="+mn-lt"/>
                <a:ea typeface="+mn-ea"/>
                <a:cs typeface="+mn-cs"/>
              </a:rPr>
              <a:t>chlor</a:t>
            </a:r>
            <a:r>
              <a:rPr lang="en-US" sz="1200" kern="1200" dirty="0">
                <a:solidFill>
                  <a:schemeClr val="tx1"/>
                </a:solidFill>
                <a:effectLst/>
                <a:latin typeface="+mn-lt"/>
                <a:ea typeface="+mn-ea"/>
                <a:cs typeface="+mn-cs"/>
              </a:rPr>
              <a:t>-alkali plants was targeted because of the large amount of mercury potentially becoming available from this sector between now and 2025, the phase-out date for mercury use in the </a:t>
            </a:r>
            <a:r>
              <a:rPr lang="en-US" sz="1200" kern="1200" dirty="0" err="1">
                <a:solidFill>
                  <a:schemeClr val="tx1"/>
                </a:solidFill>
                <a:effectLst/>
                <a:latin typeface="+mn-lt"/>
                <a:ea typeface="+mn-ea"/>
                <a:cs typeface="+mn-cs"/>
              </a:rPr>
              <a:t>chlor</a:t>
            </a:r>
            <a:r>
              <a:rPr lang="en-US" sz="1200" kern="1200" dirty="0">
                <a:solidFill>
                  <a:schemeClr val="tx1"/>
                </a:solidFill>
                <a:effectLst/>
                <a:latin typeface="+mn-lt"/>
                <a:ea typeface="+mn-ea"/>
                <a:cs typeface="+mn-cs"/>
              </a:rPr>
              <a:t>-alkali sector under Article 5.  Legal authorities are needed to severely restrict the use of excess mercury from the decommissioning of </a:t>
            </a:r>
            <a:r>
              <a:rPr lang="en-US" sz="1200" kern="1200" dirty="0" err="1">
                <a:solidFill>
                  <a:schemeClr val="tx1"/>
                </a:solidFill>
                <a:effectLst/>
                <a:latin typeface="+mn-lt"/>
                <a:ea typeface="+mn-ea"/>
                <a:cs typeface="+mn-cs"/>
              </a:rPr>
              <a:t>chlor</a:t>
            </a:r>
            <a:r>
              <a:rPr lang="en-US" sz="1200" kern="1200" dirty="0">
                <a:solidFill>
                  <a:schemeClr val="tx1"/>
                </a:solidFill>
                <a:effectLst/>
                <a:latin typeface="+mn-lt"/>
                <a:ea typeface="+mn-ea"/>
                <a:cs typeface="+mn-cs"/>
              </a:rPr>
              <a:t>-alkali plants.  Specifically, excess mercury from this source must be disposed of according to Article 11 requirements (without recovery or reuse).  </a:t>
            </a:r>
          </a:p>
          <a:p>
            <a:r>
              <a:rPr lang="en-US" sz="1200" kern="1200" dirty="0">
                <a:solidFill>
                  <a:schemeClr val="tx1"/>
                </a:solidFill>
                <a:effectLst/>
                <a:latin typeface="+mn-lt"/>
                <a:ea typeface="+mn-ea"/>
                <a:cs typeface="+mn-cs"/>
              </a:rPr>
              <a:t>The legal authority to implement these control measures may be found in national environmental protection, trade, hazardous substance control and/or mining laws, including laws implementing trade restrictions such as those required under the Montreal Protocol and/or the Stockholm Convention.</a:t>
            </a:r>
          </a:p>
        </p:txBody>
      </p:sp>
      <p:sp>
        <p:nvSpPr>
          <p:cNvPr id="4" name="Slide Number Placeholder 3"/>
          <p:cNvSpPr>
            <a:spLocks noGrp="1"/>
          </p:cNvSpPr>
          <p:nvPr>
            <p:ph type="sldNum" sz="quarter" idx="10"/>
          </p:nvPr>
        </p:nvSpPr>
        <p:spPr/>
        <p:txBody>
          <a:bodyPr/>
          <a:lstStyle/>
          <a:p>
            <a:fld id="{0FB084A7-69D3-DE4E-AA54-18D13FD5B543}" type="slidenum">
              <a:rPr lang="en-US" smtClean="0"/>
              <a:pPr/>
              <a:t>8</a:t>
            </a:fld>
            <a:endParaRPr lang="en-US"/>
          </a:p>
        </p:txBody>
      </p:sp>
    </p:spTree>
    <p:extLst>
      <p:ext uri="{BB962C8B-B14F-4D97-AF65-F5344CB8AC3E}">
        <p14:creationId xmlns:p14="http://schemas.microsoft.com/office/powerpoint/2010/main" val="515579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Parties must “endeavor to” identify the large mercury sources contributing to the global mercury supply.  Specifically, countries must try to obtain information on stocks of mercury or mercury compounds exceeding 50 metric tons (MT), and mercury supply generating stocks exceeding 10 MT/</a:t>
            </a:r>
          </a:p>
          <a:p>
            <a:r>
              <a:rPr lang="en-US" sz="1200" kern="1200" dirty="0">
                <a:solidFill>
                  <a:schemeClr val="tx1"/>
                </a:solidFill>
                <a:effectLst/>
                <a:latin typeface="+mn-lt"/>
                <a:ea typeface="+mn-ea"/>
                <a:cs typeface="+mn-cs"/>
              </a:rPr>
              <a:t>In this context, the term “mercury compounds” is narrowly defined to include mercury chloride or calomel, mercury oxide, mercury </a:t>
            </a:r>
            <a:r>
              <a:rPr lang="en-US" sz="1200" kern="1200" dirty="0" err="1">
                <a:solidFill>
                  <a:schemeClr val="tx1"/>
                </a:solidFill>
                <a:effectLst/>
                <a:latin typeface="+mn-lt"/>
                <a:ea typeface="+mn-ea"/>
                <a:cs typeface="+mn-cs"/>
              </a:rPr>
              <a:t>sulphate</a:t>
            </a:r>
            <a:r>
              <a:rPr lang="en-US" sz="1200" kern="1200" dirty="0">
                <a:solidFill>
                  <a:schemeClr val="tx1"/>
                </a:solidFill>
                <a:effectLst/>
                <a:latin typeface="+mn-lt"/>
                <a:ea typeface="+mn-ea"/>
                <a:cs typeface="+mn-cs"/>
              </a:rPr>
              <a:t>, mercury nitrate, cinnabar, and mercury </a:t>
            </a:r>
            <a:r>
              <a:rPr lang="en-US" sz="1200" kern="1200" dirty="0" err="1">
                <a:solidFill>
                  <a:schemeClr val="tx1"/>
                </a:solidFill>
                <a:effectLst/>
                <a:latin typeface="+mn-lt"/>
                <a:ea typeface="+mn-ea"/>
                <a:cs typeface="+mn-cs"/>
              </a:rPr>
              <a:t>sulphide</a:t>
            </a:r>
            <a:r>
              <a:rPr lang="en-US" sz="1200" kern="1200" dirty="0">
                <a:solidFill>
                  <a:schemeClr val="tx1"/>
                </a:solidFill>
                <a:effectLst/>
                <a:latin typeface="+mn-lt"/>
                <a:ea typeface="+mn-ea"/>
                <a:cs typeface="+mn-cs"/>
              </a:rPr>
              <a:t> (Article 3.1.b).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that individual stocks and sources of mercury supply are two distinct groups of mercury.  Individual stocks can include existing inventory or stockpiles while mercury supply generating stocks come from ongoing generation sources.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Information about the existence of these stockpiles can help countries plan for associated mercury storage requirements of Articles 10. </a:t>
            </a:r>
          </a:p>
          <a:p>
            <a:r>
              <a:rPr lang="en-US" sz="1200" kern="1200" dirty="0">
                <a:solidFill>
                  <a:schemeClr val="tx1"/>
                </a:solidFill>
                <a:effectLst/>
                <a:latin typeface="+mn-lt"/>
                <a:ea typeface="+mn-ea"/>
                <a:cs typeface="+mn-cs"/>
              </a:rPr>
              <a:t>Guidance for implementing this obligation was adopted at INC 7.  Generally, this guidance explains how Parties may reasonably obtain the information.  Reporting requirements related to stocks will be finalized at COP 1.</a:t>
            </a:r>
          </a:p>
          <a:p>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9</a:t>
            </a:fld>
            <a:endParaRPr lang="en-US"/>
          </a:p>
        </p:txBody>
      </p:sp>
    </p:spTree>
    <p:extLst>
      <p:ext uri="{BB962C8B-B14F-4D97-AF65-F5344CB8AC3E}">
        <p14:creationId xmlns:p14="http://schemas.microsoft.com/office/powerpoint/2010/main" val="515579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23276" b="23276"/>
          <a:stretch/>
        </p:blipFill>
        <p:spPr>
          <a:xfrm>
            <a:off x="0" y="-1828800"/>
            <a:ext cx="12192000" cy="7861300"/>
          </a:xfrm>
          <a:prstGeom prst="rect">
            <a:avLst/>
          </a:prstGeom>
        </p:spPr>
      </p:pic>
      <p:sp>
        <p:nvSpPr>
          <p:cNvPr id="3" name="Rectangle 2"/>
          <p:cNvSpPr/>
          <p:nvPr userDrawn="1"/>
        </p:nvSpPr>
        <p:spPr>
          <a:xfrm>
            <a:off x="0" y="6775450"/>
            <a:ext cx="12192000" cy="82550"/>
          </a:xfrm>
          <a:prstGeom prst="rect">
            <a:avLst/>
          </a:prstGeom>
          <a:solidFill>
            <a:srgbClr val="0C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6215269" y="6159466"/>
            <a:ext cx="5711687" cy="492443"/>
          </a:xfrm>
          <a:prstGeom prst="rect">
            <a:avLst/>
          </a:prstGeom>
          <a:noFill/>
        </p:spPr>
        <p:txBody>
          <a:bodyPr wrap="square" rtlCol="0">
            <a:spAutoFit/>
          </a:bodyPr>
          <a:lstStyle/>
          <a:p>
            <a:pPr algn="r"/>
            <a:r>
              <a:rPr lang="en-US" sz="1300" kern="1200">
                <a:solidFill>
                  <a:schemeClr val="tx1">
                    <a:lumMod val="65000"/>
                    <a:lumOff val="35000"/>
                  </a:schemeClr>
                </a:solidFill>
                <a:effectLst/>
                <a:latin typeface="+mn-lt"/>
                <a:ea typeface="+mn-ea"/>
                <a:cs typeface="+mn-cs"/>
              </a:rPr>
              <a:t>Produced by the Natural Resources Defense Council (NRDC), with the</a:t>
            </a:r>
            <a:br>
              <a:rPr lang="en-US" sz="1300" kern="1200">
                <a:solidFill>
                  <a:schemeClr val="tx1">
                    <a:lumMod val="65000"/>
                    <a:lumOff val="35000"/>
                  </a:schemeClr>
                </a:solidFill>
                <a:effectLst/>
                <a:latin typeface="+mn-lt"/>
                <a:ea typeface="+mn-ea"/>
                <a:cs typeface="+mn-cs"/>
              </a:rPr>
            </a:br>
            <a:r>
              <a:rPr lang="en-US" sz="1300" kern="1200">
                <a:solidFill>
                  <a:schemeClr val="tx1">
                    <a:lumMod val="65000"/>
                    <a:lumOff val="35000"/>
                  </a:schemeClr>
                </a:solidFill>
                <a:effectLst/>
                <a:latin typeface="+mn-lt"/>
                <a:ea typeface="+mn-ea"/>
                <a:cs typeface="+mn-cs"/>
              </a:rPr>
              <a:t>financial support of the United Nations Environmental </a:t>
            </a:r>
            <a:r>
              <a:rPr lang="en-US" sz="1300" kern="1200" err="1">
                <a:solidFill>
                  <a:schemeClr val="tx1">
                    <a:lumMod val="65000"/>
                    <a:lumOff val="35000"/>
                  </a:schemeClr>
                </a:solidFill>
                <a:effectLst/>
                <a:latin typeface="+mn-lt"/>
                <a:ea typeface="+mn-ea"/>
                <a:cs typeface="+mn-cs"/>
              </a:rPr>
              <a:t>Programme</a:t>
            </a:r>
            <a:r>
              <a:rPr lang="en-US" sz="1300" kern="1200">
                <a:solidFill>
                  <a:schemeClr val="tx1">
                    <a:lumMod val="65000"/>
                    <a:lumOff val="35000"/>
                  </a:schemeClr>
                </a:solidFill>
                <a:effectLst/>
                <a:latin typeface="+mn-lt"/>
                <a:ea typeface="+mn-ea"/>
                <a:cs typeface="+mn-cs"/>
              </a:rPr>
              <a:t> (UNEP)</a:t>
            </a:r>
            <a:endParaRPr lang="en-US" sz="1300">
              <a:solidFill>
                <a:schemeClr val="tx1">
                  <a:lumMod val="65000"/>
                  <a:lumOff val="35000"/>
                </a:schemeClr>
              </a:solidFill>
            </a:endParaRPr>
          </a:p>
        </p:txBody>
      </p:sp>
    </p:spTree>
    <p:extLst>
      <p:ext uri="{BB962C8B-B14F-4D97-AF65-F5344CB8AC3E}">
        <p14:creationId xmlns:p14="http://schemas.microsoft.com/office/powerpoint/2010/main" val="1025852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28348C-4D12-C94D-A208-854C01077783}" type="datetime1">
              <a:rPr lang="en-US" smtClean="0"/>
              <a:pPr/>
              <a:t>6/22/2018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4A541B3-CD79-0240-8A71-500DA69470F5}" type="slidenum">
              <a:rPr lang="en-US" smtClean="0"/>
              <a:pPr/>
              <a:t>‹#›</a:t>
            </a:fld>
            <a:endParaRPr lang="en-US"/>
          </a:p>
        </p:txBody>
      </p:sp>
    </p:spTree>
    <p:extLst>
      <p:ext uri="{BB962C8B-B14F-4D97-AF65-F5344CB8AC3E}">
        <p14:creationId xmlns:p14="http://schemas.microsoft.com/office/powerpoint/2010/main" val="115056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E281C3-9D32-BD43-8C14-8406D5AEA56D}" type="datetime1">
              <a:rPr lang="en-US" smtClean="0"/>
              <a:pPr/>
              <a:t>6/22/2018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4A541B3-CD79-0240-8A71-500DA69470F5}" type="slidenum">
              <a:rPr lang="en-US" smtClean="0"/>
              <a:pPr/>
              <a:t>‹#›</a:t>
            </a:fld>
            <a:endParaRPr lang="en-US"/>
          </a:p>
        </p:txBody>
      </p:sp>
    </p:spTree>
    <p:extLst>
      <p:ext uri="{BB962C8B-B14F-4D97-AF65-F5344CB8AC3E}">
        <p14:creationId xmlns:p14="http://schemas.microsoft.com/office/powerpoint/2010/main" val="1011161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4A541B3-CD79-0240-8A71-500DA69470F5}" type="slidenum">
              <a:rPr lang="en-US" smtClean="0"/>
              <a:pPr/>
              <a:t>‹#›</a:t>
            </a:fld>
            <a:endParaRPr lang="en-US"/>
          </a:p>
        </p:txBody>
      </p:sp>
      <p:sp>
        <p:nvSpPr>
          <p:cNvPr id="7" name="Rectangle 6"/>
          <p:cNvSpPr/>
          <p:nvPr userDrawn="1"/>
        </p:nvSpPr>
        <p:spPr>
          <a:xfrm>
            <a:off x="0" y="0"/>
            <a:ext cx="12192000" cy="165100"/>
          </a:xfrm>
          <a:prstGeom prst="rect">
            <a:avLst/>
          </a:prstGeom>
          <a:solidFill>
            <a:srgbClr val="0C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775450"/>
            <a:ext cx="12192000" cy="82550"/>
          </a:xfrm>
          <a:prstGeom prst="rect">
            <a:avLst/>
          </a:prstGeom>
          <a:solidFill>
            <a:srgbClr val="0C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7666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15B6AF-3E89-474A-AB24-F047486C293B}" type="datetime1">
              <a:rPr lang="en-US" smtClean="0"/>
              <a:pPr/>
              <a:t>6/22/2018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4A541B3-CD79-0240-8A71-500DA69470F5}" type="slidenum">
              <a:rPr lang="en-US" smtClean="0"/>
              <a:pPr/>
              <a:t>‹#›</a:t>
            </a:fld>
            <a:endParaRPr lang="en-US"/>
          </a:p>
        </p:txBody>
      </p:sp>
      <p:sp>
        <p:nvSpPr>
          <p:cNvPr id="7" name="Rectangle 6"/>
          <p:cNvSpPr/>
          <p:nvPr userDrawn="1"/>
        </p:nvSpPr>
        <p:spPr>
          <a:xfrm>
            <a:off x="0" y="0"/>
            <a:ext cx="12192000" cy="1709738"/>
          </a:xfrm>
          <a:prstGeom prst="rect">
            <a:avLst/>
          </a:prstGeom>
          <a:solidFill>
            <a:srgbClr val="0C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775450"/>
            <a:ext cx="12192000" cy="82550"/>
          </a:xfrm>
          <a:prstGeom prst="rect">
            <a:avLst/>
          </a:prstGeom>
          <a:solidFill>
            <a:srgbClr val="0C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2257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EED60E-5217-A54B-BBB1-4F1247DF3C9F}" type="datetime1">
              <a:rPr lang="en-US" smtClean="0"/>
              <a:pPr/>
              <a:t>6/22/2018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A4A541B3-CD79-0240-8A71-500DA69470F5}" type="slidenum">
              <a:rPr lang="en-US" smtClean="0"/>
              <a:pPr/>
              <a:t>‹#›</a:t>
            </a:fld>
            <a:endParaRPr lang="en-US"/>
          </a:p>
        </p:txBody>
      </p:sp>
    </p:spTree>
    <p:extLst>
      <p:ext uri="{BB962C8B-B14F-4D97-AF65-F5344CB8AC3E}">
        <p14:creationId xmlns:p14="http://schemas.microsoft.com/office/powerpoint/2010/main" val="1756446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13B7BF-725A-E547-BFB0-8BBF734AF561}" type="datetime1">
              <a:rPr lang="en-US" smtClean="0"/>
              <a:pPr/>
              <a:t>6/22/2018</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A4A541B3-CD79-0240-8A71-500DA69470F5}" type="slidenum">
              <a:rPr lang="en-US" smtClean="0"/>
              <a:pPr/>
              <a:t>‹#›</a:t>
            </a:fld>
            <a:endParaRPr lang="en-US"/>
          </a:p>
        </p:txBody>
      </p:sp>
    </p:spTree>
    <p:extLst>
      <p:ext uri="{BB962C8B-B14F-4D97-AF65-F5344CB8AC3E}">
        <p14:creationId xmlns:p14="http://schemas.microsoft.com/office/powerpoint/2010/main" val="1285391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9DB4E50F-84E0-EF42-B481-B3935EF05C36}" type="datetime1">
              <a:rPr lang="en-US" smtClean="0"/>
              <a:pPr/>
              <a:t>6/22/2018</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A4A541B3-CD79-0240-8A71-500DA69470F5}" type="slidenum">
              <a:rPr lang="en-US" smtClean="0"/>
              <a:pPr/>
              <a:t>‹#›</a:t>
            </a:fld>
            <a:endParaRPr lang="en-US"/>
          </a:p>
        </p:txBody>
      </p:sp>
    </p:spTree>
    <p:extLst>
      <p:ext uri="{BB962C8B-B14F-4D97-AF65-F5344CB8AC3E}">
        <p14:creationId xmlns:p14="http://schemas.microsoft.com/office/powerpoint/2010/main" val="203083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3D818-D4F2-F947-A16E-BA4ECA7BC301}" type="datetime1">
              <a:rPr lang="en-US" smtClean="0"/>
              <a:pPr/>
              <a:t>6/22/2018</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4A541B3-CD79-0240-8A71-500DA69470F5}" type="slidenum">
              <a:rPr lang="en-US" smtClean="0"/>
              <a:pPr/>
              <a:t>‹#›</a:t>
            </a:fld>
            <a:endParaRPr lang="en-US"/>
          </a:p>
        </p:txBody>
      </p:sp>
    </p:spTree>
    <p:extLst>
      <p:ext uri="{BB962C8B-B14F-4D97-AF65-F5344CB8AC3E}">
        <p14:creationId xmlns:p14="http://schemas.microsoft.com/office/powerpoint/2010/main" val="12844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966A6F-2D2E-4343-B264-95DB184F8790}" type="datetime1">
              <a:rPr lang="en-US" smtClean="0"/>
              <a:pPr/>
              <a:t>6/22/2018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A4A541B3-CD79-0240-8A71-500DA69470F5}" type="slidenum">
              <a:rPr lang="en-US" smtClean="0"/>
              <a:pPr/>
              <a:t>‹#›</a:t>
            </a:fld>
            <a:endParaRPr lang="en-US"/>
          </a:p>
        </p:txBody>
      </p:sp>
    </p:spTree>
    <p:extLst>
      <p:ext uri="{BB962C8B-B14F-4D97-AF65-F5344CB8AC3E}">
        <p14:creationId xmlns:p14="http://schemas.microsoft.com/office/powerpoint/2010/main" val="471426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592350-F44F-D14B-99E5-20E67E6DA020}" type="datetime1">
              <a:rPr lang="en-US" smtClean="0"/>
              <a:pPr/>
              <a:t>6/22/2018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A4A541B3-CD79-0240-8A71-500DA69470F5}" type="slidenum">
              <a:rPr lang="en-US" smtClean="0"/>
              <a:pPr/>
              <a:t>‹#›</a:t>
            </a:fld>
            <a:endParaRPr lang="en-US"/>
          </a:p>
        </p:txBody>
      </p:sp>
    </p:spTree>
    <p:extLst>
      <p:ext uri="{BB962C8B-B14F-4D97-AF65-F5344CB8AC3E}">
        <p14:creationId xmlns:p14="http://schemas.microsoft.com/office/powerpoint/2010/main" val="1198902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0097888" y="6262566"/>
            <a:ext cx="97215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CE13EA-3496-B840-B02A-6E51BD176080}" type="datetime1">
              <a:rPr lang="en-US" smtClean="0"/>
              <a:pPr/>
              <a:t>6/22/2018</a:t>
            </a:fld>
            <a:endParaRPr lang="en-US"/>
          </a:p>
        </p:txBody>
      </p:sp>
      <p:sp>
        <p:nvSpPr>
          <p:cNvPr id="6" name="Slide Number Placeholder 5"/>
          <p:cNvSpPr>
            <a:spLocks noGrp="1"/>
          </p:cNvSpPr>
          <p:nvPr>
            <p:ph type="sldNum" sz="quarter" idx="4"/>
          </p:nvPr>
        </p:nvSpPr>
        <p:spPr>
          <a:xfrm>
            <a:off x="11070040" y="6262566"/>
            <a:ext cx="61200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A541B3-CD79-0240-8A71-500DA69470F5}" type="slidenum">
              <a:rPr lang="en-US" smtClean="0"/>
              <a:pPr/>
              <a:t>‹#›</a:t>
            </a:fld>
            <a:endParaRPr lang="en-US"/>
          </a:p>
        </p:txBody>
      </p:sp>
      <p:pic>
        <p:nvPicPr>
          <p:cNvPr id="11" name="Picture 1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7606" y="6211727"/>
            <a:ext cx="1927298" cy="415964"/>
          </a:xfrm>
          <a:prstGeom prst="rect">
            <a:avLst/>
          </a:prstGeom>
        </p:spPr>
      </p:pic>
    </p:spTree>
    <p:extLst>
      <p:ext uri="{BB962C8B-B14F-4D97-AF65-F5344CB8AC3E}">
        <p14:creationId xmlns:p14="http://schemas.microsoft.com/office/powerpoint/2010/main" val="798004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www.nrdc.org/resources/minamata-convention-mercury-contents-guidance-and-resources" TargetMode="External"/><Relationship Id="rId4" Type="http://schemas.openxmlformats.org/officeDocument/2006/relationships/hyperlink" Target="http://web.unep.org/chemicalsandwaste/global-mercury-partnership/reducing-mercury-artisanal-and-small-scale-gold-mining-asg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216736"/>
            <a:ext cx="4828854" cy="1469273"/>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27457" y="3427637"/>
            <a:ext cx="4280909" cy="1077218"/>
          </a:xfrm>
          <a:prstGeom prst="rect">
            <a:avLst/>
          </a:prstGeom>
          <a:noFill/>
        </p:spPr>
        <p:txBody>
          <a:bodyPr wrap="square" rtlCol="0">
            <a:spAutoFit/>
          </a:bodyPr>
          <a:lstStyle/>
          <a:p>
            <a:r>
              <a:rPr lang="en-US" sz="1600" dirty="0">
                <a:solidFill>
                  <a:schemeClr val="bg1"/>
                </a:solidFill>
              </a:rPr>
              <a:t>Legal Assessment Training Module</a:t>
            </a:r>
            <a:br>
              <a:rPr lang="en-US" sz="1600" dirty="0">
                <a:solidFill>
                  <a:schemeClr val="bg1"/>
                </a:solidFill>
              </a:rPr>
            </a:br>
            <a:endParaRPr lang="en-US" sz="1600" dirty="0">
              <a:solidFill>
                <a:schemeClr val="bg1"/>
              </a:solidFill>
            </a:endParaRPr>
          </a:p>
          <a:p>
            <a:r>
              <a:rPr lang="en-US" sz="1600" dirty="0">
                <a:solidFill>
                  <a:schemeClr val="bg1"/>
                </a:solidFill>
              </a:rPr>
              <a:t>Natural Resources Defense Council</a:t>
            </a:r>
          </a:p>
          <a:p>
            <a:r>
              <a:rPr lang="en-US" sz="1600" dirty="0">
                <a:solidFill>
                  <a:schemeClr val="bg1"/>
                </a:solidFill>
              </a:rPr>
              <a:t>February 2017</a:t>
            </a:r>
          </a:p>
        </p:txBody>
      </p:sp>
      <p:sp>
        <p:nvSpPr>
          <p:cNvPr id="7" name="TextBox 6"/>
          <p:cNvSpPr txBox="1"/>
          <p:nvPr/>
        </p:nvSpPr>
        <p:spPr>
          <a:xfrm>
            <a:off x="627457" y="493783"/>
            <a:ext cx="9554307" cy="1038746"/>
          </a:xfrm>
          <a:prstGeom prst="rect">
            <a:avLst/>
          </a:prstGeom>
          <a:noFill/>
        </p:spPr>
        <p:txBody>
          <a:bodyPr wrap="square" rtlCol="0">
            <a:spAutoFit/>
          </a:bodyPr>
          <a:lstStyle/>
          <a:p>
            <a:pPr>
              <a:lnSpc>
                <a:spcPct val="150000"/>
              </a:lnSpc>
            </a:pPr>
            <a:r>
              <a:rPr lang="en-US" sz="2300" dirty="0">
                <a:solidFill>
                  <a:schemeClr val="bg1"/>
                </a:solidFill>
                <a:latin typeface="+mj-lt"/>
              </a:rPr>
              <a:t>MINAMATA CONVENTION ON MERCURY:</a:t>
            </a:r>
            <a:br>
              <a:rPr lang="en-US" sz="2300" dirty="0">
                <a:solidFill>
                  <a:schemeClr val="bg1"/>
                </a:solidFill>
                <a:latin typeface="+mj-lt"/>
              </a:rPr>
            </a:br>
            <a:r>
              <a:rPr lang="en-US" dirty="0">
                <a:solidFill>
                  <a:schemeClr val="bg1"/>
                </a:solidFill>
              </a:rPr>
              <a:t>SUPPLY AND TRADE / ASGM </a:t>
            </a:r>
          </a:p>
        </p:txBody>
      </p:sp>
    </p:spTree>
    <p:extLst>
      <p:ext uri="{BB962C8B-B14F-4D97-AF65-F5344CB8AC3E}">
        <p14:creationId xmlns:p14="http://schemas.microsoft.com/office/powerpoint/2010/main" val="150621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40" y="685800"/>
            <a:ext cx="11127606" cy="711958"/>
          </a:xfrm>
        </p:spPr>
        <p:txBody>
          <a:bodyPr/>
          <a:lstStyle/>
          <a:p>
            <a:r>
              <a:rPr lang="en-US" sz="2300">
                <a:solidFill>
                  <a:srgbClr val="00A6E8"/>
                </a:solidFill>
              </a:rPr>
              <a:t>GUIDANCE ON OBTAINING STOCKS INFORMATION</a:t>
            </a:r>
            <a:endParaRPr lang="en-US" sz="2300">
              <a:solidFill>
                <a:srgbClr val="0C2146"/>
              </a:solidFill>
            </a:endParaRPr>
          </a:p>
        </p:txBody>
      </p:sp>
      <p:sp>
        <p:nvSpPr>
          <p:cNvPr id="5" name="Slide Number Placeholder 4"/>
          <p:cNvSpPr>
            <a:spLocks noGrp="1"/>
          </p:cNvSpPr>
          <p:nvPr>
            <p:ph type="sldNum" sz="quarter" idx="12"/>
          </p:nvPr>
        </p:nvSpPr>
        <p:spPr/>
        <p:txBody>
          <a:bodyPr/>
          <a:lstStyle/>
          <a:p>
            <a:fld id="{A4A541B3-CD79-0240-8A71-500DA69470F5}" type="slidenum">
              <a:rPr lang="en-US" smtClean="0"/>
              <a:pPr/>
              <a:t>10</a:t>
            </a:fld>
            <a:endParaRPr lang="en-US"/>
          </a:p>
        </p:txBody>
      </p:sp>
      <p:cxnSp>
        <p:nvCxnSpPr>
          <p:cNvPr id="7" name="Straight Connector 6"/>
          <p:cNvCxnSpPr/>
          <p:nvPr/>
        </p:nvCxnSpPr>
        <p:spPr>
          <a:xfrm>
            <a:off x="554440" y="1244600"/>
            <a:ext cx="822503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537956" y="1717642"/>
            <a:ext cx="7447018" cy="323165"/>
          </a:xfrm>
          <a:prstGeom prst="rect">
            <a:avLst/>
          </a:prstGeom>
          <a:noFill/>
        </p:spPr>
        <p:txBody>
          <a:bodyPr wrap="square" rtlCol="0">
            <a:spAutoFit/>
          </a:bodyPr>
          <a:lstStyle/>
          <a:p>
            <a:pPr>
              <a:buClr>
                <a:srgbClr val="00A6E8"/>
              </a:buClr>
              <a:buSzPct val="135000"/>
            </a:pPr>
            <a:r>
              <a:rPr lang="en-US" sz="1500">
                <a:solidFill>
                  <a:srgbClr val="0C2146"/>
                </a:solidFill>
              </a:rPr>
              <a:t>(a) Is primary mining occurring within the country’s territory?  </a:t>
            </a:r>
          </a:p>
        </p:txBody>
      </p:sp>
      <p:pic>
        <p:nvPicPr>
          <p:cNvPr id="3" name="Picture 2" descr="Inventory.eps"/>
          <p:cNvPicPr>
            <a:picLocks noChangeAspect="1"/>
          </p:cNvPicPr>
          <p:nvPr/>
        </p:nvPicPr>
        <p:blipFill>
          <a:blip r:embed="rId3"/>
          <a:stretch>
            <a:fillRect/>
          </a:stretch>
        </p:blipFill>
        <p:spPr>
          <a:xfrm>
            <a:off x="663768" y="1532114"/>
            <a:ext cx="736344" cy="736344"/>
          </a:xfrm>
          <a:prstGeom prst="rect">
            <a:avLst/>
          </a:prstGeom>
        </p:spPr>
      </p:pic>
      <p:pic>
        <p:nvPicPr>
          <p:cNvPr id="4" name="Picture 3" descr="Outreach.eps"/>
          <p:cNvPicPr>
            <a:picLocks noChangeAspect="1"/>
          </p:cNvPicPr>
          <p:nvPr/>
        </p:nvPicPr>
        <p:blipFill>
          <a:blip r:embed="rId4"/>
          <a:stretch>
            <a:fillRect/>
          </a:stretch>
        </p:blipFill>
        <p:spPr>
          <a:xfrm>
            <a:off x="663768" y="2397552"/>
            <a:ext cx="736344" cy="736344"/>
          </a:xfrm>
          <a:prstGeom prst="rect">
            <a:avLst/>
          </a:prstGeom>
        </p:spPr>
      </p:pic>
      <p:pic>
        <p:nvPicPr>
          <p:cNvPr id="17" name="Picture 16" descr="Alternates.eps"/>
          <p:cNvPicPr>
            <a:picLocks noChangeAspect="1"/>
          </p:cNvPicPr>
          <p:nvPr/>
        </p:nvPicPr>
        <p:blipFill>
          <a:blip r:embed="rId5"/>
          <a:stretch>
            <a:fillRect/>
          </a:stretch>
        </p:blipFill>
        <p:spPr>
          <a:xfrm>
            <a:off x="663768" y="3262990"/>
            <a:ext cx="736344" cy="736344"/>
          </a:xfrm>
          <a:prstGeom prst="rect">
            <a:avLst/>
          </a:prstGeom>
        </p:spPr>
      </p:pic>
      <p:pic>
        <p:nvPicPr>
          <p:cNvPr id="18" name="Picture 17" descr="Legal.eps"/>
          <p:cNvPicPr>
            <a:picLocks noChangeAspect="1"/>
          </p:cNvPicPr>
          <p:nvPr/>
        </p:nvPicPr>
        <p:blipFill>
          <a:blip r:embed="rId6"/>
          <a:stretch>
            <a:fillRect/>
          </a:stretch>
        </p:blipFill>
        <p:spPr>
          <a:xfrm>
            <a:off x="663768" y="4128428"/>
            <a:ext cx="736344" cy="736344"/>
          </a:xfrm>
          <a:prstGeom prst="rect">
            <a:avLst/>
          </a:prstGeom>
        </p:spPr>
      </p:pic>
      <p:pic>
        <p:nvPicPr>
          <p:cNvPr id="19" name="Picture 18" descr="Ministries.eps"/>
          <p:cNvPicPr>
            <a:picLocks noChangeAspect="1"/>
          </p:cNvPicPr>
          <p:nvPr/>
        </p:nvPicPr>
        <p:blipFill>
          <a:blip r:embed="rId7"/>
          <a:stretch>
            <a:fillRect/>
          </a:stretch>
        </p:blipFill>
        <p:spPr>
          <a:xfrm>
            <a:off x="663768" y="4993865"/>
            <a:ext cx="736344" cy="736344"/>
          </a:xfrm>
          <a:prstGeom prst="rect">
            <a:avLst/>
          </a:prstGeom>
        </p:spPr>
      </p:pic>
      <p:cxnSp>
        <p:nvCxnSpPr>
          <p:cNvPr id="20" name="Straight Connector 19"/>
          <p:cNvCxnSpPr/>
          <p:nvPr/>
        </p:nvCxnSpPr>
        <p:spPr>
          <a:xfrm>
            <a:off x="554440" y="2319126"/>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54440" y="3185025"/>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54440" y="4050924"/>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54440" y="4916824"/>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537956" y="2579062"/>
            <a:ext cx="7447018" cy="323165"/>
          </a:xfrm>
          <a:prstGeom prst="rect">
            <a:avLst/>
          </a:prstGeom>
          <a:noFill/>
        </p:spPr>
        <p:txBody>
          <a:bodyPr wrap="square" rtlCol="0">
            <a:spAutoFit/>
          </a:bodyPr>
          <a:lstStyle/>
          <a:p>
            <a:pPr>
              <a:buClr>
                <a:srgbClr val="00A6E8"/>
              </a:buClr>
              <a:buSzPct val="135000"/>
            </a:pPr>
            <a:r>
              <a:rPr lang="en-US" sz="1500">
                <a:solidFill>
                  <a:srgbClr val="0C2146"/>
                </a:solidFill>
              </a:rPr>
              <a:t>(b) Are there identified sites where mercury is stored prior to use within the territory? </a:t>
            </a:r>
          </a:p>
        </p:txBody>
      </p:sp>
      <p:sp>
        <p:nvSpPr>
          <p:cNvPr id="26" name="TextBox 25"/>
          <p:cNvSpPr txBox="1"/>
          <p:nvPr/>
        </p:nvSpPr>
        <p:spPr>
          <a:xfrm>
            <a:off x="1537956" y="3329250"/>
            <a:ext cx="7447018" cy="553998"/>
          </a:xfrm>
          <a:prstGeom prst="rect">
            <a:avLst/>
          </a:prstGeom>
          <a:noFill/>
        </p:spPr>
        <p:txBody>
          <a:bodyPr wrap="square" rtlCol="0">
            <a:spAutoFit/>
          </a:bodyPr>
          <a:lstStyle/>
          <a:p>
            <a:pPr>
              <a:buClr>
                <a:srgbClr val="00A6E8"/>
              </a:buClr>
              <a:buSzPct val="135000"/>
            </a:pPr>
            <a:r>
              <a:rPr lang="en-US" sz="1500">
                <a:solidFill>
                  <a:srgbClr val="0C2146"/>
                </a:solidFill>
              </a:rPr>
              <a:t>(c) Are recycling or recovery activities that may produce mercury undertaken within the territory? If so, what quantity of mercury is produced by those activities?</a:t>
            </a:r>
          </a:p>
        </p:txBody>
      </p:sp>
      <p:sp>
        <p:nvSpPr>
          <p:cNvPr id="27" name="TextBox 26"/>
          <p:cNvSpPr txBox="1"/>
          <p:nvPr/>
        </p:nvSpPr>
        <p:spPr>
          <a:xfrm>
            <a:off x="1537956" y="4115176"/>
            <a:ext cx="7447018" cy="784830"/>
          </a:xfrm>
          <a:prstGeom prst="rect">
            <a:avLst/>
          </a:prstGeom>
          <a:noFill/>
        </p:spPr>
        <p:txBody>
          <a:bodyPr wrap="square" rtlCol="0">
            <a:spAutoFit/>
          </a:bodyPr>
          <a:lstStyle/>
          <a:p>
            <a:pPr>
              <a:buClr>
                <a:srgbClr val="00A6E8"/>
              </a:buClr>
              <a:buSzPct val="135000"/>
            </a:pPr>
            <a:r>
              <a:rPr lang="en-US" sz="1500">
                <a:solidFill>
                  <a:srgbClr val="0C2146"/>
                </a:solidFill>
              </a:rPr>
              <a:t>(d) Is there any proposed decommissioning of </a:t>
            </a:r>
            <a:r>
              <a:rPr lang="en-US" sz="1500" err="1">
                <a:solidFill>
                  <a:srgbClr val="0C2146"/>
                </a:solidFill>
              </a:rPr>
              <a:t>chlor</a:t>
            </a:r>
            <a:r>
              <a:rPr lang="en-US" sz="1500">
                <a:solidFill>
                  <a:srgbClr val="0C2146"/>
                </a:solidFill>
              </a:rPr>
              <a:t>-alkali plants, vinyl chloride monomer plants, or other facilities with manufacturing processes in which mercury or mercury compounds are used? </a:t>
            </a:r>
          </a:p>
        </p:txBody>
      </p:sp>
      <p:sp>
        <p:nvSpPr>
          <p:cNvPr id="28" name="TextBox 27"/>
          <p:cNvSpPr txBox="1"/>
          <p:nvPr/>
        </p:nvSpPr>
        <p:spPr>
          <a:xfrm>
            <a:off x="1537956" y="5096699"/>
            <a:ext cx="7447018" cy="553998"/>
          </a:xfrm>
          <a:prstGeom prst="rect">
            <a:avLst/>
          </a:prstGeom>
          <a:noFill/>
        </p:spPr>
        <p:txBody>
          <a:bodyPr wrap="square" rtlCol="0">
            <a:spAutoFit/>
          </a:bodyPr>
          <a:lstStyle/>
          <a:p>
            <a:pPr>
              <a:buClr>
                <a:srgbClr val="00A6E8"/>
              </a:buClr>
              <a:buSzPct val="135000"/>
            </a:pPr>
            <a:r>
              <a:rPr lang="en-US" sz="1500">
                <a:solidFill>
                  <a:srgbClr val="0C2146"/>
                </a:solidFill>
              </a:rPr>
              <a:t>(e) Are there facilities that may result in the production of by-product mercury within the territory? If so, what quantity of mercury is generated by those facilities? </a:t>
            </a:r>
          </a:p>
        </p:txBody>
      </p:sp>
      <p:sp>
        <p:nvSpPr>
          <p:cNvPr id="29" name="TextBox 28"/>
          <p:cNvSpPr txBox="1"/>
          <p:nvPr/>
        </p:nvSpPr>
        <p:spPr>
          <a:xfrm>
            <a:off x="9369777" y="416309"/>
            <a:ext cx="3048000" cy="6494085"/>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b="1">
                <a:solidFill>
                  <a:srgbClr val="00AFEE"/>
                </a:solidFill>
              </a:rPr>
              <a:t>        GUIDANCE ON OBTAINING STOCKS </a:t>
            </a:r>
          </a:p>
          <a:p>
            <a:pPr>
              <a:lnSpc>
                <a:spcPct val="130000"/>
              </a:lnSpc>
            </a:pPr>
            <a:r>
              <a:rPr lang="en-US" sz="1000" b="1">
                <a:solidFill>
                  <a:srgbClr val="00AFEE"/>
                </a:solidFill>
              </a:rPr>
              <a:t>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
        <p:nvSpPr>
          <p:cNvPr id="31" name="Right Arrow Callout 30"/>
          <p:cNvSpPr/>
          <p:nvPr/>
        </p:nvSpPr>
        <p:spPr>
          <a:xfrm>
            <a:off x="9162739" y="1617838"/>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87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 y="1243584"/>
            <a:ext cx="12197370" cy="4411037"/>
          </a:xfrm>
          <a:prstGeom prst="rect">
            <a:avLst/>
          </a:prstGeom>
        </p:spPr>
      </p:pic>
      <p:sp>
        <p:nvSpPr>
          <p:cNvPr id="15" name="Rectangle 14"/>
          <p:cNvSpPr/>
          <p:nvPr/>
        </p:nvSpPr>
        <p:spPr>
          <a:xfrm>
            <a:off x="-1" y="1961322"/>
            <a:ext cx="5291191" cy="3693299"/>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4440" y="685800"/>
            <a:ext cx="11127606" cy="711958"/>
          </a:xfrm>
        </p:spPr>
        <p:txBody>
          <a:bodyPr/>
          <a:lstStyle/>
          <a:p>
            <a:r>
              <a:rPr lang="en-US" sz="2300">
                <a:solidFill>
                  <a:srgbClr val="00A6E8"/>
                </a:solidFill>
              </a:rPr>
              <a:t>TRADE PROCEDURES–PRIOR INFORMED CONSENT</a:t>
            </a:r>
            <a:endParaRPr lang="en-US" sz="2300">
              <a:solidFill>
                <a:srgbClr val="0C2146"/>
              </a:solidFill>
            </a:endParaRPr>
          </a:p>
        </p:txBody>
      </p:sp>
      <p:sp>
        <p:nvSpPr>
          <p:cNvPr id="5" name="Slide Number Placeholder 4"/>
          <p:cNvSpPr>
            <a:spLocks noGrp="1"/>
          </p:cNvSpPr>
          <p:nvPr>
            <p:ph type="sldNum" sz="quarter" idx="12"/>
          </p:nvPr>
        </p:nvSpPr>
        <p:spPr/>
        <p:txBody>
          <a:bodyPr/>
          <a:lstStyle/>
          <a:p>
            <a:fld id="{A4A541B3-CD79-0240-8A71-500DA69470F5}" type="slidenum">
              <a:rPr lang="en-US" smtClean="0"/>
              <a:pPr/>
              <a:t>11</a:t>
            </a:fld>
            <a:endParaRPr lang="en-US"/>
          </a:p>
        </p:txBody>
      </p:sp>
      <p:sp>
        <p:nvSpPr>
          <p:cNvPr id="8" name="Rectangle 7"/>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554440" y="1244600"/>
            <a:ext cx="822503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54440" y="2259362"/>
            <a:ext cx="4623735" cy="3139321"/>
          </a:xfrm>
          <a:prstGeom prst="rect">
            <a:avLst/>
          </a:prstGeom>
          <a:noFill/>
        </p:spPr>
        <p:txBody>
          <a:bodyPr wrap="square" rtlCol="0">
            <a:spAutoFit/>
          </a:bodyPr>
          <a:lstStyle/>
          <a:p>
            <a:pPr marL="285750" indent="-285750">
              <a:buClr>
                <a:srgbClr val="00A6E8"/>
              </a:buClr>
              <a:buSzPct val="135000"/>
              <a:buFont typeface="Arial" charset="0"/>
              <a:buChar char="•"/>
            </a:pPr>
            <a:r>
              <a:rPr lang="en-US">
                <a:solidFill>
                  <a:schemeClr val="bg1"/>
                </a:solidFill>
              </a:rPr>
              <a:t>Not allow the </a:t>
            </a:r>
            <a:r>
              <a:rPr lang="en-US" b="1">
                <a:solidFill>
                  <a:schemeClr val="bg1"/>
                </a:solidFill>
              </a:rPr>
              <a:t>export</a:t>
            </a:r>
            <a:r>
              <a:rPr lang="en-US">
                <a:solidFill>
                  <a:schemeClr val="bg1"/>
                </a:solidFill>
              </a:rPr>
              <a:t> of mercury unless the importing country provides written consent, the mercury is for an allowed use or environmentally sound storage, and all other conditions of Article 3.6 are met</a:t>
            </a:r>
          </a:p>
          <a:p>
            <a:pPr marL="285750" indent="-285750">
              <a:buClr>
                <a:srgbClr val="00A6E8"/>
              </a:buClr>
              <a:buSzPct val="135000"/>
            </a:pPr>
            <a:endParaRPr lang="en-US">
              <a:solidFill>
                <a:schemeClr val="bg1"/>
              </a:solidFill>
            </a:endParaRPr>
          </a:p>
          <a:p>
            <a:pPr marL="285750" indent="-285750">
              <a:buClr>
                <a:srgbClr val="00A6E8"/>
              </a:buClr>
              <a:buSzPct val="135000"/>
              <a:buFont typeface="Arial" charset="0"/>
              <a:buChar char="•"/>
            </a:pPr>
            <a:r>
              <a:rPr lang="en-US">
                <a:solidFill>
                  <a:schemeClr val="bg1"/>
                </a:solidFill>
              </a:rPr>
              <a:t>Not allow the </a:t>
            </a:r>
            <a:r>
              <a:rPr lang="en-US" b="1">
                <a:solidFill>
                  <a:schemeClr val="bg1"/>
                </a:solidFill>
              </a:rPr>
              <a:t>import</a:t>
            </a:r>
            <a:r>
              <a:rPr lang="en-US">
                <a:solidFill>
                  <a:schemeClr val="bg1"/>
                </a:solidFill>
              </a:rPr>
              <a:t> of mercury without consent of the relevant government official, ensuring both the mercury source and proposed use are allowed under the Convention (and applicable domestic law)</a:t>
            </a:r>
          </a:p>
        </p:txBody>
      </p:sp>
      <p:sp>
        <p:nvSpPr>
          <p:cNvPr id="12" name="TextBox 11"/>
          <p:cNvSpPr txBox="1"/>
          <p:nvPr/>
        </p:nvSpPr>
        <p:spPr>
          <a:xfrm>
            <a:off x="9369777" y="416309"/>
            <a:ext cx="3048000" cy="6294031"/>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b="1">
                <a:solidFill>
                  <a:srgbClr val="00AFEE"/>
                </a:solidFill>
              </a:rPr>
              <a:t>        TRADE PROCEDURES–PRIOR INFORMED </a:t>
            </a:r>
          </a:p>
          <a:p>
            <a:pPr>
              <a:lnSpc>
                <a:spcPct val="130000"/>
              </a:lnSpc>
            </a:pPr>
            <a:r>
              <a:rPr lang="en-US" sz="1000" b="1">
                <a:solidFill>
                  <a:srgbClr val="00AFEE"/>
                </a:solidFill>
              </a:rPr>
              <a:t>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
        <p:nvSpPr>
          <p:cNvPr id="17" name="Right Arrow Callout 16"/>
          <p:cNvSpPr/>
          <p:nvPr/>
        </p:nvSpPr>
        <p:spPr>
          <a:xfrm>
            <a:off x="9162739" y="1819865"/>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253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40" y="685800"/>
            <a:ext cx="8430534" cy="711958"/>
          </a:xfrm>
        </p:spPr>
        <p:txBody>
          <a:bodyPr/>
          <a:lstStyle/>
          <a:p>
            <a:r>
              <a:rPr lang="fr-FR" sz="2300">
                <a:solidFill>
                  <a:srgbClr val="00A6E8"/>
                </a:solidFill>
              </a:rPr>
              <a:t>HOW IT WORKS</a:t>
            </a:r>
          </a:p>
        </p:txBody>
      </p:sp>
      <p:sp>
        <p:nvSpPr>
          <p:cNvPr id="5" name="Slide Number Placeholder 4"/>
          <p:cNvSpPr>
            <a:spLocks noGrp="1"/>
          </p:cNvSpPr>
          <p:nvPr>
            <p:ph type="sldNum" sz="quarter" idx="12"/>
          </p:nvPr>
        </p:nvSpPr>
        <p:spPr/>
        <p:txBody>
          <a:bodyPr/>
          <a:lstStyle/>
          <a:p>
            <a:fld id="{A4A541B3-CD79-0240-8A71-500DA69470F5}" type="slidenum">
              <a:rPr lang="en-US" smtClean="0"/>
              <a:pPr/>
              <a:t>12</a:t>
            </a:fld>
            <a:endParaRPr lang="en-US"/>
          </a:p>
        </p:txBody>
      </p:sp>
      <p:cxnSp>
        <p:nvCxnSpPr>
          <p:cNvPr id="7" name="Straight Connector 6"/>
          <p:cNvCxnSpPr/>
          <p:nvPr/>
        </p:nvCxnSpPr>
        <p:spPr>
          <a:xfrm>
            <a:off x="554440" y="1244600"/>
            <a:ext cx="822503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537956" y="1683028"/>
            <a:ext cx="7447018" cy="2492990"/>
          </a:xfrm>
          <a:prstGeom prst="rect">
            <a:avLst/>
          </a:prstGeom>
          <a:noFill/>
        </p:spPr>
        <p:txBody>
          <a:bodyPr wrap="square" rtlCol="0">
            <a:spAutoFit/>
          </a:bodyPr>
          <a:lstStyle/>
          <a:p>
            <a:pPr>
              <a:spcBef>
                <a:spcPts val="600"/>
              </a:spcBef>
              <a:buClr>
                <a:srgbClr val="00A6E8"/>
              </a:buClr>
              <a:buSzPct val="135000"/>
            </a:pPr>
            <a:r>
              <a:rPr lang="en-US" dirty="0">
                <a:solidFill>
                  <a:srgbClr val="0C2146"/>
                </a:solidFill>
              </a:rPr>
              <a:t>Exporter is a Party → Importer is a Party (Article 3.6.a)</a:t>
            </a:r>
          </a:p>
          <a:p>
            <a:pPr>
              <a:spcBef>
                <a:spcPts val="600"/>
              </a:spcBef>
              <a:buClr>
                <a:srgbClr val="00A6E8"/>
              </a:buClr>
              <a:buSzPct val="135000"/>
            </a:pPr>
            <a:endParaRPr lang="en-US" dirty="0">
              <a:solidFill>
                <a:srgbClr val="0C2146"/>
              </a:solidFill>
            </a:endParaRPr>
          </a:p>
          <a:p>
            <a:pPr>
              <a:spcBef>
                <a:spcPts val="600"/>
              </a:spcBef>
              <a:buClr>
                <a:srgbClr val="00A6E8"/>
              </a:buClr>
              <a:buSzPct val="135000"/>
            </a:pPr>
            <a:endParaRPr lang="en-US" dirty="0">
              <a:solidFill>
                <a:srgbClr val="0C2146"/>
              </a:solidFill>
            </a:endParaRPr>
          </a:p>
          <a:p>
            <a:pPr>
              <a:spcBef>
                <a:spcPts val="600"/>
              </a:spcBef>
              <a:buClr>
                <a:srgbClr val="00A6E8"/>
              </a:buClr>
              <a:buSzPct val="135000"/>
            </a:pPr>
            <a:r>
              <a:rPr lang="en-US" dirty="0">
                <a:solidFill>
                  <a:srgbClr val="0C2146"/>
                </a:solidFill>
              </a:rPr>
              <a:t>Exporter is a Party → Importer is a non-Party (Article 3.6.b)</a:t>
            </a:r>
          </a:p>
          <a:p>
            <a:pPr>
              <a:spcBef>
                <a:spcPts val="600"/>
              </a:spcBef>
              <a:buClr>
                <a:srgbClr val="00A6E8"/>
              </a:buClr>
              <a:buSzPct val="135000"/>
            </a:pPr>
            <a:endParaRPr lang="en-US" dirty="0">
              <a:solidFill>
                <a:srgbClr val="0C2146"/>
              </a:solidFill>
            </a:endParaRPr>
          </a:p>
          <a:p>
            <a:pPr>
              <a:spcBef>
                <a:spcPts val="600"/>
              </a:spcBef>
              <a:buClr>
                <a:srgbClr val="00A6E8"/>
              </a:buClr>
              <a:buSzPct val="135000"/>
            </a:pPr>
            <a:endParaRPr lang="en-US" dirty="0">
              <a:solidFill>
                <a:srgbClr val="0C2146"/>
              </a:solidFill>
            </a:endParaRPr>
          </a:p>
          <a:p>
            <a:pPr>
              <a:spcBef>
                <a:spcPts val="600"/>
              </a:spcBef>
              <a:buClr>
                <a:srgbClr val="00A6E8"/>
              </a:buClr>
              <a:buSzPct val="135000"/>
            </a:pPr>
            <a:r>
              <a:rPr lang="en-US" dirty="0">
                <a:solidFill>
                  <a:srgbClr val="0C2146"/>
                </a:solidFill>
              </a:rPr>
              <a:t>Exporter is a non-Party → Importer is a Party (Article 3.8)</a:t>
            </a:r>
          </a:p>
        </p:txBody>
      </p:sp>
      <p:pic>
        <p:nvPicPr>
          <p:cNvPr id="3" name="Picture 2" descr="Inventory.eps"/>
          <p:cNvPicPr>
            <a:picLocks noChangeAspect="1"/>
          </p:cNvPicPr>
          <p:nvPr/>
        </p:nvPicPr>
        <p:blipFill>
          <a:blip r:embed="rId3"/>
          <a:stretch>
            <a:fillRect/>
          </a:stretch>
        </p:blipFill>
        <p:spPr>
          <a:xfrm>
            <a:off x="663768" y="1537885"/>
            <a:ext cx="736344" cy="736344"/>
          </a:xfrm>
          <a:prstGeom prst="rect">
            <a:avLst/>
          </a:prstGeom>
        </p:spPr>
      </p:pic>
      <p:pic>
        <p:nvPicPr>
          <p:cNvPr id="4" name="Picture 3" descr="Outreach.eps"/>
          <p:cNvPicPr>
            <a:picLocks noChangeAspect="1"/>
          </p:cNvPicPr>
          <p:nvPr/>
        </p:nvPicPr>
        <p:blipFill>
          <a:blip r:embed="rId3"/>
          <a:stretch>
            <a:fillRect/>
          </a:stretch>
        </p:blipFill>
        <p:spPr>
          <a:xfrm>
            <a:off x="663768" y="2575260"/>
            <a:ext cx="736344" cy="736344"/>
          </a:xfrm>
          <a:prstGeom prst="rect">
            <a:avLst/>
          </a:prstGeom>
        </p:spPr>
      </p:pic>
      <p:pic>
        <p:nvPicPr>
          <p:cNvPr id="17" name="Picture 16" descr="Alternates.eps"/>
          <p:cNvPicPr>
            <a:picLocks noChangeAspect="1"/>
          </p:cNvPicPr>
          <p:nvPr/>
        </p:nvPicPr>
        <p:blipFill>
          <a:blip r:embed="rId3"/>
          <a:stretch>
            <a:fillRect/>
          </a:stretch>
        </p:blipFill>
        <p:spPr>
          <a:xfrm>
            <a:off x="663768" y="3612635"/>
            <a:ext cx="736344" cy="736344"/>
          </a:xfrm>
          <a:prstGeom prst="rect">
            <a:avLst/>
          </a:prstGeom>
        </p:spPr>
      </p:pic>
      <p:cxnSp>
        <p:nvCxnSpPr>
          <p:cNvPr id="20" name="Straight Connector 19"/>
          <p:cNvCxnSpPr/>
          <p:nvPr/>
        </p:nvCxnSpPr>
        <p:spPr>
          <a:xfrm>
            <a:off x="554440" y="2424451"/>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54440" y="3441933"/>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54440" y="4459415"/>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54440" y="1704294"/>
            <a:ext cx="983516" cy="430887"/>
          </a:xfrm>
          <a:prstGeom prst="rect">
            <a:avLst/>
          </a:prstGeom>
          <a:noFill/>
        </p:spPr>
        <p:txBody>
          <a:bodyPr wrap="none" rtlCol="0">
            <a:normAutofit/>
          </a:bodyPr>
          <a:lstStyle/>
          <a:p>
            <a:pPr algn="ctr">
              <a:spcBef>
                <a:spcPts val="600"/>
              </a:spcBef>
              <a:buClr>
                <a:srgbClr val="00A6E8"/>
              </a:buClr>
              <a:buSzPct val="135000"/>
            </a:pPr>
            <a:r>
              <a:rPr lang="en-US" sz="1100" b="1">
                <a:solidFill>
                  <a:schemeClr val="bg1"/>
                </a:solidFill>
              </a:rPr>
              <a:t>SCENARIO</a:t>
            </a:r>
          </a:p>
          <a:p>
            <a:pPr algn="ctr">
              <a:buClr>
                <a:srgbClr val="00A6E8"/>
              </a:buClr>
              <a:buSzPct val="135000"/>
            </a:pPr>
            <a:r>
              <a:rPr lang="en-US" sz="1100" b="1">
                <a:solidFill>
                  <a:schemeClr val="bg1"/>
                </a:solidFill>
              </a:rPr>
              <a:t>ONE</a:t>
            </a:r>
          </a:p>
        </p:txBody>
      </p:sp>
      <p:sp>
        <p:nvSpPr>
          <p:cNvPr id="25" name="TextBox 24"/>
          <p:cNvSpPr txBox="1"/>
          <p:nvPr/>
        </p:nvSpPr>
        <p:spPr>
          <a:xfrm>
            <a:off x="9369777" y="416309"/>
            <a:ext cx="3048000" cy="6077818"/>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b="1">
                <a:solidFill>
                  <a:srgbClr val="00AFEE"/>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
        <p:nvSpPr>
          <p:cNvPr id="26" name="Right Arrow Callout 25"/>
          <p:cNvSpPr/>
          <p:nvPr/>
        </p:nvSpPr>
        <p:spPr>
          <a:xfrm>
            <a:off x="9162739" y="1991903"/>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1537956" y="4707167"/>
            <a:ext cx="7174399" cy="323165"/>
          </a:xfrm>
          <a:prstGeom prst="rect">
            <a:avLst/>
          </a:prstGeom>
          <a:noFill/>
        </p:spPr>
        <p:txBody>
          <a:bodyPr wrap="square" rtlCol="0">
            <a:spAutoFit/>
          </a:bodyPr>
          <a:lstStyle/>
          <a:p>
            <a:pPr>
              <a:buClr>
                <a:srgbClr val="00A6E8"/>
              </a:buClr>
              <a:buSzPct val="135000"/>
            </a:pPr>
            <a:r>
              <a:rPr lang="en-US" sz="1500" dirty="0">
                <a:solidFill>
                  <a:srgbClr val="0C2146"/>
                </a:solidFill>
              </a:rPr>
              <a:t> </a:t>
            </a:r>
          </a:p>
        </p:txBody>
      </p:sp>
      <p:sp>
        <p:nvSpPr>
          <p:cNvPr id="28" name="TextBox 27"/>
          <p:cNvSpPr txBox="1"/>
          <p:nvPr/>
        </p:nvSpPr>
        <p:spPr>
          <a:xfrm>
            <a:off x="540182" y="2763295"/>
            <a:ext cx="983516" cy="430887"/>
          </a:xfrm>
          <a:prstGeom prst="rect">
            <a:avLst/>
          </a:prstGeom>
          <a:noFill/>
        </p:spPr>
        <p:txBody>
          <a:bodyPr wrap="none" rtlCol="0">
            <a:normAutofit/>
          </a:bodyPr>
          <a:lstStyle/>
          <a:p>
            <a:pPr algn="ctr">
              <a:spcBef>
                <a:spcPts val="600"/>
              </a:spcBef>
              <a:buClr>
                <a:srgbClr val="00A6E8"/>
              </a:buClr>
              <a:buSzPct val="135000"/>
            </a:pPr>
            <a:r>
              <a:rPr lang="en-US" sz="1100" b="1">
                <a:solidFill>
                  <a:schemeClr val="bg1"/>
                </a:solidFill>
              </a:rPr>
              <a:t>SCENARIO</a:t>
            </a:r>
          </a:p>
          <a:p>
            <a:pPr algn="ctr">
              <a:buClr>
                <a:srgbClr val="00A6E8"/>
              </a:buClr>
              <a:buSzPct val="135000"/>
            </a:pPr>
            <a:r>
              <a:rPr lang="en-US" sz="1100" b="1">
                <a:solidFill>
                  <a:schemeClr val="bg1"/>
                </a:solidFill>
              </a:rPr>
              <a:t>TWO</a:t>
            </a:r>
          </a:p>
        </p:txBody>
      </p:sp>
      <p:sp>
        <p:nvSpPr>
          <p:cNvPr id="29" name="TextBox 28"/>
          <p:cNvSpPr txBox="1"/>
          <p:nvPr/>
        </p:nvSpPr>
        <p:spPr>
          <a:xfrm>
            <a:off x="540182" y="3765363"/>
            <a:ext cx="983516" cy="430887"/>
          </a:xfrm>
          <a:prstGeom prst="rect">
            <a:avLst/>
          </a:prstGeom>
          <a:noFill/>
        </p:spPr>
        <p:txBody>
          <a:bodyPr wrap="none" rtlCol="0">
            <a:normAutofit/>
          </a:bodyPr>
          <a:lstStyle/>
          <a:p>
            <a:pPr algn="ctr">
              <a:spcBef>
                <a:spcPts val="600"/>
              </a:spcBef>
              <a:buClr>
                <a:srgbClr val="00A6E8"/>
              </a:buClr>
              <a:buSzPct val="135000"/>
            </a:pPr>
            <a:r>
              <a:rPr lang="en-US" sz="1100" b="1">
                <a:solidFill>
                  <a:schemeClr val="bg1"/>
                </a:solidFill>
              </a:rPr>
              <a:t>SCENARIO</a:t>
            </a:r>
          </a:p>
          <a:p>
            <a:pPr algn="ctr">
              <a:buClr>
                <a:srgbClr val="00A6E8"/>
              </a:buClr>
              <a:buSzPct val="135000"/>
            </a:pPr>
            <a:r>
              <a:rPr lang="en-US" sz="1100" b="1">
                <a:solidFill>
                  <a:schemeClr val="bg1"/>
                </a:solidFill>
              </a:rPr>
              <a:t>THREE</a:t>
            </a:r>
          </a:p>
        </p:txBody>
      </p:sp>
    </p:spTree>
    <p:extLst>
      <p:ext uri="{BB962C8B-B14F-4D97-AF65-F5344CB8AC3E}">
        <p14:creationId xmlns:p14="http://schemas.microsoft.com/office/powerpoint/2010/main" val="27187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13</a:t>
            </a:fld>
            <a:endParaRPr lang="en-US"/>
          </a:p>
        </p:txBody>
      </p:sp>
      <p:sp>
        <p:nvSpPr>
          <p:cNvPr id="7" name="Rectangle 6"/>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Inventory.eps"/>
          <p:cNvPicPr>
            <a:picLocks noChangeAspect="1"/>
          </p:cNvPicPr>
          <p:nvPr/>
        </p:nvPicPr>
        <p:blipFill>
          <a:blip r:embed="rId3"/>
          <a:stretch>
            <a:fillRect/>
          </a:stretch>
        </p:blipFill>
        <p:spPr>
          <a:xfrm>
            <a:off x="402336" y="201168"/>
            <a:ext cx="1755648" cy="1755648"/>
          </a:xfrm>
          <a:prstGeom prst="rect">
            <a:avLst/>
          </a:prstGeom>
        </p:spPr>
      </p:pic>
      <p:sp>
        <p:nvSpPr>
          <p:cNvPr id="23" name="Title 1"/>
          <p:cNvSpPr txBox="1">
            <a:spLocks/>
          </p:cNvSpPr>
          <p:nvPr/>
        </p:nvSpPr>
        <p:spPr>
          <a:xfrm>
            <a:off x="434235" y="769474"/>
            <a:ext cx="1734640" cy="1080591"/>
          </a:xfrm>
          <a:prstGeom prst="rect">
            <a:avLst/>
          </a:prstGeom>
        </p:spPr>
        <p:txBody>
          <a:bodyPr wrap="none">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600" b="1" i="0" u="none" strike="noStrike" kern="1200" cap="none" spc="0" normalizeH="0" baseline="0" noProof="0">
                <a:ln>
                  <a:noFill/>
                </a:ln>
                <a:solidFill>
                  <a:schemeClr val="bg1"/>
                </a:solidFill>
                <a:effectLst/>
                <a:uLnTx/>
                <a:uFillTx/>
                <a:latin typeface="+mj-lt"/>
                <a:ea typeface="+mj-ea"/>
                <a:cs typeface="+mj-cs"/>
              </a:rPr>
              <a:t>SCENARIO</a:t>
            </a:r>
          </a:p>
          <a:p>
            <a:pPr marL="0" marR="0" lvl="0" indent="0" algn="ctr" defTabSz="914400" rtl="0" eaLnBrk="1" fontAlgn="auto" latinLnBrk="0" hangingPunct="1">
              <a:lnSpc>
                <a:spcPct val="90000"/>
              </a:lnSpc>
              <a:spcBef>
                <a:spcPct val="0"/>
              </a:spcBef>
              <a:spcAft>
                <a:spcPts val="0"/>
              </a:spcAft>
              <a:buClrTx/>
              <a:buSzTx/>
              <a:buFontTx/>
              <a:buNone/>
              <a:tabLst/>
              <a:defRPr/>
            </a:pPr>
            <a:r>
              <a:rPr lang="fr-FR" sz="2600" b="1">
                <a:solidFill>
                  <a:schemeClr val="bg1"/>
                </a:solidFill>
                <a:latin typeface="+mj-lt"/>
                <a:ea typeface="+mj-ea"/>
                <a:cs typeface="+mj-cs"/>
              </a:rPr>
              <a:t>ONE</a:t>
            </a:r>
            <a:endParaRPr kumimoji="0" lang="en-US" sz="2600" b="1" i="0" u="none" strike="noStrike" kern="1200" cap="none" spc="0" normalizeH="0" baseline="0" noProof="0">
              <a:ln>
                <a:noFill/>
              </a:ln>
              <a:solidFill>
                <a:schemeClr val="bg1"/>
              </a:solidFill>
              <a:effectLst/>
              <a:uLnTx/>
              <a:uFillTx/>
              <a:latin typeface="+mj-lt"/>
              <a:ea typeface="+mj-ea"/>
              <a:cs typeface="+mj-cs"/>
            </a:endParaRPr>
          </a:p>
        </p:txBody>
      </p:sp>
      <p:sp>
        <p:nvSpPr>
          <p:cNvPr id="24" name="Title 1"/>
          <p:cNvSpPr>
            <a:spLocks noGrp="1"/>
          </p:cNvSpPr>
          <p:nvPr>
            <p:ph type="title"/>
          </p:nvPr>
        </p:nvSpPr>
        <p:spPr>
          <a:xfrm>
            <a:off x="2298898" y="802763"/>
            <a:ext cx="6863841" cy="711958"/>
          </a:xfrm>
        </p:spPr>
        <p:txBody>
          <a:bodyPr/>
          <a:lstStyle/>
          <a:p>
            <a:r>
              <a:rPr lang="en-US" sz="2300">
                <a:solidFill>
                  <a:srgbClr val="00A6E8"/>
                </a:solidFill>
              </a:rPr>
              <a:t>EXPORTER IS A PARTY </a:t>
            </a:r>
            <a:r>
              <a:rPr lang="en-US" sz="2300">
                <a:solidFill>
                  <a:srgbClr val="0C2146"/>
                </a:solidFill>
              </a:rPr>
              <a:t>→ IMPORTER IS A PARTY </a:t>
            </a:r>
          </a:p>
        </p:txBody>
      </p:sp>
      <p:sp>
        <p:nvSpPr>
          <p:cNvPr id="27" name="TextBox 26"/>
          <p:cNvSpPr txBox="1"/>
          <p:nvPr/>
        </p:nvSpPr>
        <p:spPr>
          <a:xfrm>
            <a:off x="9369777" y="416309"/>
            <a:ext cx="3048000" cy="6077818"/>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b="1">
                <a:solidFill>
                  <a:srgbClr val="00AFEE"/>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
        <p:nvSpPr>
          <p:cNvPr id="28" name="Right Arrow Callout 27"/>
          <p:cNvSpPr/>
          <p:nvPr/>
        </p:nvSpPr>
        <p:spPr>
          <a:xfrm>
            <a:off x="9162739" y="2215196"/>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145744" y="4142754"/>
            <a:ext cx="1208123" cy="307222"/>
          </a:xfrm>
          <a:prstGeom prst="rect">
            <a:avLst/>
          </a:prstGeom>
          <a:solidFill>
            <a:srgbClr val="FA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itle 1"/>
          <p:cNvSpPr txBox="1">
            <a:spLocks/>
          </p:cNvSpPr>
          <p:nvPr/>
        </p:nvSpPr>
        <p:spPr>
          <a:xfrm>
            <a:off x="1155701" y="4130054"/>
            <a:ext cx="1752599" cy="384640"/>
          </a:xfrm>
          <a:prstGeom prst="rect">
            <a:avLst/>
          </a:prstGeom>
        </p:spPr>
        <p:txBody>
          <a:bodyPr wrap="none">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700" b="0" i="0" u="none" strike="noStrike" kern="1200" cap="none" spc="0" normalizeH="0" baseline="0" noProof="0">
                <a:ln>
                  <a:noFill/>
                </a:ln>
                <a:solidFill>
                  <a:schemeClr val="bg1"/>
                </a:solidFill>
                <a:effectLst/>
                <a:uLnTx/>
                <a:uFillTx/>
                <a:latin typeface="+mj-lt"/>
                <a:ea typeface="+mj-ea"/>
                <a:cs typeface="+mj-cs"/>
              </a:rPr>
              <a:t>EXCEPTION</a:t>
            </a:r>
          </a:p>
        </p:txBody>
      </p:sp>
      <p:sp>
        <p:nvSpPr>
          <p:cNvPr id="46" name="TextBox 45"/>
          <p:cNvSpPr txBox="1"/>
          <p:nvPr/>
        </p:nvSpPr>
        <p:spPr>
          <a:xfrm>
            <a:off x="2433075" y="4130053"/>
            <a:ext cx="2647160" cy="345321"/>
          </a:xfrm>
          <a:prstGeom prst="rect">
            <a:avLst/>
          </a:prstGeom>
          <a:noFill/>
        </p:spPr>
        <p:txBody>
          <a:bodyPr wrap="square" rtlCol="0">
            <a:spAutoFit/>
          </a:bodyPr>
          <a:lstStyle/>
          <a:p>
            <a:pPr>
              <a:buClr>
                <a:srgbClr val="00A6E8"/>
              </a:buClr>
              <a:buSzPct val="135000"/>
            </a:pPr>
            <a:r>
              <a:rPr lang="en-US" sz="1600">
                <a:solidFill>
                  <a:srgbClr val="313F60"/>
                </a:solidFill>
              </a:rPr>
              <a:t>Mercury export is allowed if:</a:t>
            </a:r>
            <a:r>
              <a:rPr lang="en-US" sz="1500">
                <a:solidFill>
                  <a:srgbClr val="0C2146"/>
                </a:solidFill>
              </a:rPr>
              <a:t> </a:t>
            </a:r>
          </a:p>
        </p:txBody>
      </p:sp>
      <p:pic>
        <p:nvPicPr>
          <p:cNvPr id="32" name="Picture 31" descr="Prohibited.png"/>
          <p:cNvPicPr>
            <a:picLocks noChangeAspect="1"/>
          </p:cNvPicPr>
          <p:nvPr/>
        </p:nvPicPr>
        <p:blipFill>
          <a:blip r:embed="rId4"/>
          <a:stretch>
            <a:fillRect/>
          </a:stretch>
        </p:blipFill>
        <p:spPr>
          <a:xfrm>
            <a:off x="6832684" y="2183564"/>
            <a:ext cx="1129028" cy="1129027"/>
          </a:xfrm>
          <a:prstGeom prst="rect">
            <a:avLst/>
          </a:prstGeom>
        </p:spPr>
      </p:pic>
      <p:sp>
        <p:nvSpPr>
          <p:cNvPr id="37" name="Title 1"/>
          <p:cNvSpPr txBox="1">
            <a:spLocks/>
          </p:cNvSpPr>
          <p:nvPr/>
        </p:nvSpPr>
        <p:spPr>
          <a:xfrm>
            <a:off x="5868760" y="3357358"/>
            <a:ext cx="3056877" cy="435204"/>
          </a:xfrm>
          <a:prstGeom prst="rect">
            <a:avLst/>
          </a:prstGeom>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i="0" u="none" strike="noStrike" kern="1200" cap="none" spc="0" normalizeH="0" baseline="0" noProof="0" dirty="0">
                <a:ln>
                  <a:noFill/>
                </a:ln>
                <a:solidFill>
                  <a:srgbClr val="313F60"/>
                </a:solidFill>
                <a:effectLst/>
                <a:uLnTx/>
                <a:uFillTx/>
                <a:latin typeface="+mj-lt"/>
                <a:ea typeface="+mj-ea"/>
                <a:cs typeface="+mj-cs"/>
              </a:rPr>
              <a:t>Mercury export is not</a:t>
            </a:r>
            <a:r>
              <a:rPr kumimoji="0" lang="en-US" i="0" u="none" strike="noStrike" kern="1200" cap="none" spc="0" normalizeH="0" noProof="0" dirty="0">
                <a:ln>
                  <a:noFill/>
                </a:ln>
                <a:solidFill>
                  <a:srgbClr val="313F60"/>
                </a:solidFill>
                <a:effectLst/>
                <a:uLnTx/>
                <a:uFillTx/>
                <a:latin typeface="+mj-lt"/>
                <a:ea typeface="+mj-ea"/>
                <a:cs typeface="+mj-cs"/>
              </a:rPr>
              <a:t> allowed</a:t>
            </a:r>
            <a:r>
              <a:rPr lang="en-US" dirty="0">
                <a:solidFill>
                  <a:srgbClr val="313F60"/>
                </a:solidFill>
                <a:latin typeface="+mj-lt"/>
                <a:ea typeface="+mj-ea"/>
                <a:cs typeface="+mj-cs"/>
              </a:rPr>
              <a:t>.</a:t>
            </a:r>
            <a:endParaRPr kumimoji="0" lang="en-US" i="0" u="none" strike="noStrike" kern="1200" cap="none" spc="0" normalizeH="0" baseline="0" noProof="0" dirty="0">
              <a:ln>
                <a:noFill/>
              </a:ln>
              <a:solidFill>
                <a:srgbClr val="313F60"/>
              </a:solidFill>
              <a:effectLst/>
              <a:uLnTx/>
              <a:uFillTx/>
              <a:latin typeface="+mj-lt"/>
              <a:ea typeface="+mj-ea"/>
              <a:cs typeface="+mj-cs"/>
            </a:endParaRPr>
          </a:p>
        </p:txBody>
      </p:sp>
      <p:sp>
        <p:nvSpPr>
          <p:cNvPr id="42" name="Title 1"/>
          <p:cNvSpPr txBox="1">
            <a:spLocks/>
          </p:cNvSpPr>
          <p:nvPr/>
        </p:nvSpPr>
        <p:spPr>
          <a:xfrm>
            <a:off x="2574192" y="2205155"/>
            <a:ext cx="1012719" cy="904430"/>
          </a:xfrm>
          <a:prstGeom prst="rect">
            <a:avLst/>
          </a:prstGeo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0" normalizeH="0" baseline="0" noProof="0">
                <a:ln>
                  <a:noFill/>
                </a:ln>
                <a:solidFill>
                  <a:srgbClr val="313F60"/>
                </a:solidFill>
                <a:effectLst/>
                <a:uLnTx/>
                <a:uFillTx/>
                <a:latin typeface="+mj-lt"/>
                <a:ea typeface="+mj-ea"/>
                <a:cs typeface="+mj-cs"/>
              </a:rPr>
              <a:t>→</a:t>
            </a:r>
          </a:p>
        </p:txBody>
      </p:sp>
      <p:sp>
        <p:nvSpPr>
          <p:cNvPr id="48" name="Title 1"/>
          <p:cNvSpPr txBox="1">
            <a:spLocks/>
          </p:cNvSpPr>
          <p:nvPr/>
        </p:nvSpPr>
        <p:spPr>
          <a:xfrm>
            <a:off x="5389141" y="2205155"/>
            <a:ext cx="1012719" cy="904430"/>
          </a:xfrm>
          <a:prstGeom prst="rect">
            <a:avLst/>
          </a:prstGeo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0" normalizeH="0" baseline="0" noProof="0">
                <a:ln>
                  <a:noFill/>
                </a:ln>
                <a:solidFill>
                  <a:srgbClr val="313F60"/>
                </a:solidFill>
                <a:effectLst/>
                <a:uLnTx/>
                <a:uFillTx/>
                <a:latin typeface="+mj-lt"/>
                <a:ea typeface="+mj-ea"/>
                <a:cs typeface="+mj-cs"/>
              </a:rPr>
              <a:t>→</a:t>
            </a:r>
          </a:p>
        </p:txBody>
      </p:sp>
      <p:cxnSp>
        <p:nvCxnSpPr>
          <p:cNvPr id="50" name="Straight Connector 49"/>
          <p:cNvCxnSpPr/>
          <p:nvPr/>
        </p:nvCxnSpPr>
        <p:spPr>
          <a:xfrm>
            <a:off x="554440" y="3898725"/>
            <a:ext cx="8225033" cy="0"/>
          </a:xfrm>
          <a:prstGeom prst="line">
            <a:avLst/>
          </a:prstGeom>
          <a:ln>
            <a:solidFill>
              <a:srgbClr val="313F60"/>
            </a:solidFill>
            <a:prstDash val="dash"/>
          </a:ln>
        </p:spPr>
        <p:style>
          <a:lnRef idx="1">
            <a:schemeClr val="accent1"/>
          </a:lnRef>
          <a:fillRef idx="0">
            <a:schemeClr val="accent1"/>
          </a:fillRef>
          <a:effectRef idx="0">
            <a:schemeClr val="accent1"/>
          </a:effectRef>
          <a:fontRef idx="minor">
            <a:schemeClr val="tx1"/>
          </a:fontRef>
        </p:style>
      </p:cxnSp>
      <p:sp>
        <p:nvSpPr>
          <p:cNvPr id="52" name="Title 1"/>
          <p:cNvSpPr txBox="1">
            <a:spLocks/>
          </p:cNvSpPr>
          <p:nvPr/>
        </p:nvSpPr>
        <p:spPr>
          <a:xfrm>
            <a:off x="211264" y="3357358"/>
            <a:ext cx="3056877" cy="435204"/>
          </a:xfrm>
          <a:prstGeom prst="rect">
            <a:avLst/>
          </a:prstGeom>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i="0" u="none" strike="noStrike" kern="1200" cap="none" spc="0" normalizeH="0" baseline="0" noProof="0">
                <a:ln>
                  <a:noFill/>
                </a:ln>
                <a:solidFill>
                  <a:srgbClr val="313F60"/>
                </a:solidFill>
                <a:effectLst/>
                <a:uLnTx/>
                <a:uFillTx/>
                <a:latin typeface="+mj-lt"/>
                <a:ea typeface="+mj-ea"/>
                <a:cs typeface="+mj-cs"/>
              </a:rPr>
              <a:t>PARTY TO CONVENTION</a:t>
            </a:r>
          </a:p>
        </p:txBody>
      </p:sp>
      <p:sp>
        <p:nvSpPr>
          <p:cNvPr id="53" name="Title 1"/>
          <p:cNvSpPr txBox="1">
            <a:spLocks/>
          </p:cNvSpPr>
          <p:nvPr/>
        </p:nvSpPr>
        <p:spPr>
          <a:xfrm>
            <a:off x="3054856" y="3358363"/>
            <a:ext cx="3056877" cy="435204"/>
          </a:xfrm>
          <a:prstGeom prst="rect">
            <a:avLst/>
          </a:prstGeom>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i="0" u="none" strike="noStrike" kern="1200" cap="none" spc="0" normalizeH="0" baseline="0" noProof="0">
                <a:ln>
                  <a:noFill/>
                </a:ln>
                <a:solidFill>
                  <a:srgbClr val="313F60"/>
                </a:solidFill>
                <a:effectLst/>
                <a:uLnTx/>
                <a:uFillTx/>
                <a:latin typeface="+mj-lt"/>
                <a:ea typeface="+mj-ea"/>
                <a:cs typeface="+mj-cs"/>
              </a:rPr>
              <a:t>PARTY TO CONVENTION</a:t>
            </a:r>
          </a:p>
        </p:txBody>
      </p:sp>
      <p:sp>
        <p:nvSpPr>
          <p:cNvPr id="26" name="Oval 25"/>
          <p:cNvSpPr/>
          <p:nvPr/>
        </p:nvSpPr>
        <p:spPr>
          <a:xfrm>
            <a:off x="4011235" y="2185721"/>
            <a:ext cx="1124712" cy="1124712"/>
          </a:xfrm>
          <a:prstGeom prst="ellipse">
            <a:avLst/>
          </a:prstGeom>
          <a:solidFill>
            <a:srgbClr val="313F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1189785" y="2185721"/>
            <a:ext cx="1124712" cy="1124712"/>
          </a:xfrm>
          <a:prstGeom prst="ellipse">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itle 1"/>
          <p:cNvSpPr txBox="1">
            <a:spLocks/>
          </p:cNvSpPr>
          <p:nvPr/>
        </p:nvSpPr>
        <p:spPr>
          <a:xfrm>
            <a:off x="914401" y="2603463"/>
            <a:ext cx="1659792" cy="601658"/>
          </a:xfrm>
          <a:prstGeom prst="rect">
            <a:avLst/>
          </a:prstGeom>
        </p:spPr>
        <p:txBody>
          <a:bodyPr wrap="none">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700" i="0" u="none" strike="noStrike" kern="1200" cap="none" spc="0" normalizeH="0" baseline="0" noProof="0">
                <a:ln>
                  <a:noFill/>
                </a:ln>
                <a:solidFill>
                  <a:schemeClr val="bg1"/>
                </a:solidFill>
                <a:effectLst/>
                <a:uLnTx/>
                <a:uFillTx/>
                <a:latin typeface="+mj-lt"/>
                <a:ea typeface="+mj-ea"/>
                <a:cs typeface="+mj-cs"/>
              </a:rPr>
              <a:t>EXPORTER</a:t>
            </a:r>
          </a:p>
        </p:txBody>
      </p:sp>
      <p:sp>
        <p:nvSpPr>
          <p:cNvPr id="54" name="Title 1"/>
          <p:cNvSpPr txBox="1">
            <a:spLocks/>
          </p:cNvSpPr>
          <p:nvPr/>
        </p:nvSpPr>
        <p:spPr>
          <a:xfrm>
            <a:off x="3821206" y="2603463"/>
            <a:ext cx="1542535" cy="601658"/>
          </a:xfrm>
          <a:prstGeom prst="rect">
            <a:avLst/>
          </a:prstGeom>
        </p:spPr>
        <p:txBody>
          <a:bodyPr wrap="none">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700" i="0" u="none" strike="noStrike" kern="1200" cap="none" spc="0" normalizeH="0" baseline="0" noProof="0">
                <a:ln>
                  <a:noFill/>
                </a:ln>
                <a:solidFill>
                  <a:schemeClr val="bg1"/>
                </a:solidFill>
                <a:effectLst/>
                <a:uLnTx/>
                <a:uFillTx/>
                <a:latin typeface="+mj-lt"/>
                <a:ea typeface="+mj-ea"/>
                <a:cs typeface="+mj-cs"/>
              </a:rPr>
              <a:t>IMPORTER</a:t>
            </a:r>
          </a:p>
        </p:txBody>
      </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9785" y="4646143"/>
            <a:ext cx="1129027" cy="1129027"/>
          </a:xfrm>
          <a:prstGeom prst="rect">
            <a:avLst/>
          </a:prstGeom>
        </p:spPr>
      </p:pic>
      <p:sp>
        <p:nvSpPr>
          <p:cNvPr id="31" name="TextBox 30"/>
          <p:cNvSpPr txBox="1"/>
          <p:nvPr/>
        </p:nvSpPr>
        <p:spPr>
          <a:xfrm>
            <a:off x="2433075" y="4759518"/>
            <a:ext cx="1681490" cy="938719"/>
          </a:xfrm>
          <a:prstGeom prst="rect">
            <a:avLst/>
          </a:prstGeom>
          <a:noFill/>
        </p:spPr>
        <p:txBody>
          <a:bodyPr wrap="square" rtlCol="0">
            <a:spAutoFit/>
          </a:bodyPr>
          <a:lstStyle/>
          <a:p>
            <a:pPr>
              <a:spcBef>
                <a:spcPts val="600"/>
              </a:spcBef>
              <a:buClr>
                <a:srgbClr val="00A6E8"/>
              </a:buClr>
              <a:buSzPct val="135000"/>
            </a:pPr>
            <a:r>
              <a:rPr lang="en-US" sz="1500">
                <a:solidFill>
                  <a:srgbClr val="313F60"/>
                </a:solidFill>
              </a:rPr>
              <a:t>Importing Party</a:t>
            </a:r>
          </a:p>
          <a:p>
            <a:pPr>
              <a:spcBef>
                <a:spcPts val="600"/>
              </a:spcBef>
              <a:buClr>
                <a:srgbClr val="00A6E8"/>
              </a:buClr>
              <a:buSzPct val="135000"/>
            </a:pPr>
            <a:r>
              <a:rPr lang="en-US" sz="1500">
                <a:solidFill>
                  <a:srgbClr val="313F60"/>
                </a:solidFill>
              </a:rPr>
              <a:t>has provided</a:t>
            </a:r>
          </a:p>
          <a:p>
            <a:pPr>
              <a:spcBef>
                <a:spcPts val="600"/>
              </a:spcBef>
              <a:buClr>
                <a:srgbClr val="00A6E8"/>
              </a:buClr>
              <a:buSzPct val="135000"/>
            </a:pPr>
            <a:r>
              <a:rPr lang="en-US" sz="1500">
                <a:solidFill>
                  <a:srgbClr val="313F60"/>
                </a:solidFill>
              </a:rPr>
              <a:t>written consent </a:t>
            </a:r>
          </a:p>
        </p:txBody>
      </p:sp>
      <p:sp>
        <p:nvSpPr>
          <p:cNvPr id="33" name="TextBox 32"/>
          <p:cNvSpPr txBox="1"/>
          <p:nvPr/>
        </p:nvSpPr>
        <p:spPr>
          <a:xfrm>
            <a:off x="4110272" y="4514694"/>
            <a:ext cx="968313" cy="1431161"/>
          </a:xfrm>
          <a:prstGeom prst="rect">
            <a:avLst/>
          </a:prstGeom>
          <a:noFill/>
        </p:spPr>
        <p:txBody>
          <a:bodyPr wrap="square" rtlCol="0">
            <a:spAutoFit/>
          </a:bodyPr>
          <a:lstStyle/>
          <a:p>
            <a:pPr algn="ctr">
              <a:spcBef>
                <a:spcPts val="600"/>
              </a:spcBef>
              <a:buClr>
                <a:srgbClr val="00A6E8"/>
              </a:buClr>
              <a:buSzPct val="135000"/>
            </a:pPr>
            <a:r>
              <a:rPr lang="en-US" sz="7200">
                <a:solidFill>
                  <a:srgbClr val="FAAB32"/>
                </a:solidFill>
              </a:rPr>
              <a:t>&amp;</a:t>
            </a:r>
          </a:p>
          <a:p>
            <a:pPr>
              <a:buClr>
                <a:srgbClr val="00A6E8"/>
              </a:buClr>
              <a:buSzPct val="135000"/>
            </a:pPr>
            <a:r>
              <a:rPr lang="en-US" sz="1500">
                <a:solidFill>
                  <a:srgbClr val="0C2146"/>
                </a:solidFill>
              </a:rPr>
              <a:t> </a:t>
            </a:r>
          </a:p>
        </p:txBody>
      </p:sp>
      <p:sp>
        <p:nvSpPr>
          <p:cNvPr id="35" name="TextBox 34"/>
          <p:cNvSpPr txBox="1"/>
          <p:nvPr/>
        </p:nvSpPr>
        <p:spPr>
          <a:xfrm>
            <a:off x="5188555" y="4759518"/>
            <a:ext cx="3590918" cy="938719"/>
          </a:xfrm>
          <a:prstGeom prst="rect">
            <a:avLst/>
          </a:prstGeom>
          <a:noFill/>
        </p:spPr>
        <p:txBody>
          <a:bodyPr wrap="square" rtlCol="0">
            <a:spAutoFit/>
          </a:bodyPr>
          <a:lstStyle/>
          <a:p>
            <a:pPr>
              <a:spcBef>
                <a:spcPts val="600"/>
              </a:spcBef>
              <a:buClr>
                <a:srgbClr val="00A6E8"/>
              </a:buClr>
              <a:buSzPct val="135000"/>
            </a:pPr>
            <a:r>
              <a:rPr lang="en-US" sz="1500">
                <a:solidFill>
                  <a:srgbClr val="313F60"/>
                </a:solidFill>
              </a:rPr>
              <a:t>Mercury is for use allowed under the</a:t>
            </a:r>
          </a:p>
          <a:p>
            <a:pPr>
              <a:spcBef>
                <a:spcPts val="600"/>
              </a:spcBef>
              <a:buClr>
                <a:srgbClr val="00A6E8"/>
              </a:buClr>
              <a:buSzPct val="135000"/>
            </a:pPr>
            <a:r>
              <a:rPr lang="en-US" sz="1500">
                <a:solidFill>
                  <a:srgbClr val="313F60"/>
                </a:solidFill>
              </a:rPr>
              <a:t>Convention, OR for environmentally sound</a:t>
            </a:r>
          </a:p>
          <a:p>
            <a:pPr>
              <a:spcBef>
                <a:spcPts val="600"/>
              </a:spcBef>
              <a:buClr>
                <a:srgbClr val="00A6E8"/>
              </a:buClr>
              <a:buSzPct val="135000"/>
            </a:pPr>
            <a:r>
              <a:rPr lang="en-US" sz="1500">
                <a:solidFill>
                  <a:srgbClr val="313F60"/>
                </a:solidFill>
              </a:rPr>
              <a:t>interim storage </a:t>
            </a:r>
            <a:endParaRPr lang="en-US" sz="1500">
              <a:solidFill>
                <a:srgbClr val="0C2146"/>
              </a:solidFill>
            </a:endParaRPr>
          </a:p>
        </p:txBody>
      </p:sp>
    </p:spTree>
    <p:extLst>
      <p:ext uri="{BB962C8B-B14F-4D97-AF65-F5344CB8AC3E}">
        <p14:creationId xmlns:p14="http://schemas.microsoft.com/office/powerpoint/2010/main" val="92084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14</a:t>
            </a:fld>
            <a:endParaRPr lang="en-US"/>
          </a:p>
        </p:txBody>
      </p:sp>
      <p:sp>
        <p:nvSpPr>
          <p:cNvPr id="7" name="Rectangle 6"/>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Inventory.eps"/>
          <p:cNvPicPr>
            <a:picLocks noChangeAspect="1"/>
          </p:cNvPicPr>
          <p:nvPr/>
        </p:nvPicPr>
        <p:blipFill>
          <a:blip r:embed="rId3"/>
          <a:stretch>
            <a:fillRect/>
          </a:stretch>
        </p:blipFill>
        <p:spPr>
          <a:xfrm>
            <a:off x="402336" y="201168"/>
            <a:ext cx="1755648" cy="1755648"/>
          </a:xfrm>
          <a:prstGeom prst="rect">
            <a:avLst/>
          </a:prstGeom>
        </p:spPr>
      </p:pic>
      <p:sp>
        <p:nvSpPr>
          <p:cNvPr id="24" name="Title 1"/>
          <p:cNvSpPr>
            <a:spLocks noGrp="1"/>
          </p:cNvSpPr>
          <p:nvPr>
            <p:ph type="title"/>
          </p:nvPr>
        </p:nvSpPr>
        <p:spPr>
          <a:xfrm>
            <a:off x="2298898" y="804672"/>
            <a:ext cx="6863841" cy="711958"/>
          </a:xfrm>
        </p:spPr>
        <p:txBody>
          <a:bodyPr/>
          <a:lstStyle/>
          <a:p>
            <a:r>
              <a:rPr lang="en-US" sz="2300">
                <a:solidFill>
                  <a:srgbClr val="00A6E8"/>
                </a:solidFill>
              </a:rPr>
              <a:t>EXPORTER IS A PARTY </a:t>
            </a:r>
            <a:r>
              <a:rPr lang="en-US" sz="2300">
                <a:solidFill>
                  <a:srgbClr val="0C2146"/>
                </a:solidFill>
              </a:rPr>
              <a:t>→ IMPORTER IS A NON-PARTY </a:t>
            </a:r>
          </a:p>
        </p:txBody>
      </p:sp>
      <p:sp>
        <p:nvSpPr>
          <p:cNvPr id="12" name="Right Arrow Callout 11"/>
          <p:cNvSpPr/>
          <p:nvPr/>
        </p:nvSpPr>
        <p:spPr>
          <a:xfrm>
            <a:off x="9162739" y="2404597"/>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9369777" y="416309"/>
            <a:ext cx="3048000" cy="6077818"/>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b="1">
                <a:solidFill>
                  <a:srgbClr val="00AFEE"/>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
        <p:nvSpPr>
          <p:cNvPr id="35" name="TextBox 34"/>
          <p:cNvSpPr txBox="1"/>
          <p:nvPr/>
        </p:nvSpPr>
        <p:spPr>
          <a:xfrm>
            <a:off x="2433074" y="4759518"/>
            <a:ext cx="1783325" cy="938719"/>
          </a:xfrm>
          <a:prstGeom prst="rect">
            <a:avLst/>
          </a:prstGeom>
          <a:noFill/>
        </p:spPr>
        <p:txBody>
          <a:bodyPr wrap="square" rtlCol="0">
            <a:spAutoFit/>
          </a:bodyPr>
          <a:lstStyle/>
          <a:p>
            <a:pPr>
              <a:spcBef>
                <a:spcPts val="600"/>
              </a:spcBef>
              <a:buClr>
                <a:srgbClr val="00A6E8"/>
              </a:buClr>
              <a:buSzPct val="135000"/>
            </a:pPr>
            <a:r>
              <a:rPr lang="en-US" sz="1500">
                <a:solidFill>
                  <a:srgbClr val="313F60"/>
                </a:solidFill>
              </a:rPr>
              <a:t>Importing non-Party</a:t>
            </a:r>
          </a:p>
          <a:p>
            <a:pPr>
              <a:spcBef>
                <a:spcPts val="600"/>
              </a:spcBef>
              <a:buClr>
                <a:srgbClr val="00A6E8"/>
              </a:buClr>
              <a:buSzPct val="135000"/>
            </a:pPr>
            <a:r>
              <a:rPr lang="en-US" sz="1500">
                <a:solidFill>
                  <a:srgbClr val="313F60"/>
                </a:solidFill>
              </a:rPr>
              <a:t>has provided</a:t>
            </a:r>
          </a:p>
          <a:p>
            <a:pPr>
              <a:spcBef>
                <a:spcPts val="600"/>
              </a:spcBef>
              <a:buClr>
                <a:srgbClr val="00A6E8"/>
              </a:buClr>
              <a:buSzPct val="135000"/>
            </a:pPr>
            <a:r>
              <a:rPr lang="en-US" sz="1500">
                <a:solidFill>
                  <a:srgbClr val="313F60"/>
                </a:solidFill>
              </a:rPr>
              <a:t>written consent </a:t>
            </a:r>
          </a:p>
        </p:txBody>
      </p:sp>
      <p:sp>
        <p:nvSpPr>
          <p:cNvPr id="36" name="TextBox 35"/>
          <p:cNvSpPr txBox="1"/>
          <p:nvPr/>
        </p:nvSpPr>
        <p:spPr>
          <a:xfrm>
            <a:off x="5226655" y="4130053"/>
            <a:ext cx="3590918" cy="2092881"/>
          </a:xfrm>
          <a:prstGeom prst="rect">
            <a:avLst/>
          </a:prstGeom>
          <a:noFill/>
        </p:spPr>
        <p:txBody>
          <a:bodyPr wrap="square" rtlCol="0">
            <a:spAutoFit/>
          </a:bodyPr>
          <a:lstStyle/>
          <a:p>
            <a:pPr>
              <a:spcBef>
                <a:spcPts val="600"/>
              </a:spcBef>
              <a:buClr>
                <a:srgbClr val="00A6E8"/>
              </a:buClr>
              <a:buSzPct val="135000"/>
            </a:pPr>
            <a:r>
              <a:rPr lang="en-US" sz="1500">
                <a:solidFill>
                  <a:srgbClr val="313F60"/>
                </a:solidFill>
              </a:rPr>
              <a:t>Importing non-Party certifies it has measures in place to protect human health and the environment</a:t>
            </a:r>
          </a:p>
          <a:p>
            <a:pPr>
              <a:spcBef>
                <a:spcPts val="600"/>
              </a:spcBef>
              <a:buClr>
                <a:srgbClr val="00A6E8"/>
              </a:buClr>
              <a:buSzPct val="135000"/>
            </a:pPr>
            <a:r>
              <a:rPr lang="en-US" sz="1500">
                <a:solidFill>
                  <a:srgbClr val="313F60"/>
                </a:solidFill>
              </a:rPr>
              <a:t>Importing non-Party ensures its compliance re: storage and final disposal</a:t>
            </a:r>
          </a:p>
          <a:p>
            <a:pPr>
              <a:spcBef>
                <a:spcPts val="600"/>
              </a:spcBef>
              <a:buClr>
                <a:srgbClr val="00A6E8"/>
              </a:buClr>
              <a:buSzPct val="135000"/>
            </a:pPr>
            <a:r>
              <a:rPr lang="en-US" sz="1500">
                <a:solidFill>
                  <a:srgbClr val="313F60"/>
                </a:solidFill>
              </a:rPr>
              <a:t>Mercury is for use allowed under the Convention, OR for environmentally sound interim storage </a:t>
            </a:r>
            <a:endParaRPr lang="en-US" sz="1500">
              <a:solidFill>
                <a:srgbClr val="0C2146"/>
              </a:solidFill>
            </a:endParaRPr>
          </a:p>
        </p:txBody>
      </p:sp>
      <p:pic>
        <p:nvPicPr>
          <p:cNvPr id="37" name="Picture 36" descr="Prohibited.png"/>
          <p:cNvPicPr>
            <a:picLocks noChangeAspect="1"/>
          </p:cNvPicPr>
          <p:nvPr/>
        </p:nvPicPr>
        <p:blipFill>
          <a:blip r:embed="rId4"/>
          <a:stretch>
            <a:fillRect/>
          </a:stretch>
        </p:blipFill>
        <p:spPr>
          <a:xfrm>
            <a:off x="6832684" y="2183564"/>
            <a:ext cx="1129028" cy="1129027"/>
          </a:xfrm>
          <a:prstGeom prst="rect">
            <a:avLst/>
          </a:prstGeom>
        </p:spPr>
      </p:pic>
      <p:sp>
        <p:nvSpPr>
          <p:cNvPr id="38" name="Title 1"/>
          <p:cNvSpPr txBox="1">
            <a:spLocks/>
          </p:cNvSpPr>
          <p:nvPr/>
        </p:nvSpPr>
        <p:spPr>
          <a:xfrm>
            <a:off x="5868760" y="3357358"/>
            <a:ext cx="3056877" cy="435204"/>
          </a:xfrm>
          <a:prstGeom prst="rect">
            <a:avLst/>
          </a:prstGeom>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i="0" u="none" strike="noStrike" kern="1200" cap="none" spc="0" normalizeH="0" baseline="0" noProof="0" dirty="0">
                <a:ln>
                  <a:noFill/>
                </a:ln>
                <a:solidFill>
                  <a:srgbClr val="313F60"/>
                </a:solidFill>
                <a:effectLst/>
                <a:uLnTx/>
                <a:uFillTx/>
                <a:latin typeface="+mj-lt"/>
                <a:ea typeface="+mj-ea"/>
                <a:cs typeface="+mj-cs"/>
              </a:rPr>
              <a:t>Mercury export is not allowed</a:t>
            </a:r>
            <a:r>
              <a:rPr lang="en-US" dirty="0">
                <a:solidFill>
                  <a:srgbClr val="313F60"/>
                </a:solidFill>
                <a:latin typeface="+mj-lt"/>
                <a:ea typeface="+mj-ea"/>
                <a:cs typeface="+mj-cs"/>
              </a:rPr>
              <a:t>.</a:t>
            </a:r>
            <a:endParaRPr kumimoji="0" lang="en-US" i="0" u="none" strike="noStrike" kern="1200" cap="none" spc="0" normalizeH="0" baseline="0" noProof="0" dirty="0">
              <a:ln>
                <a:noFill/>
              </a:ln>
              <a:solidFill>
                <a:srgbClr val="313F60"/>
              </a:solidFill>
              <a:effectLst/>
              <a:uLnTx/>
              <a:uFillTx/>
              <a:latin typeface="+mj-lt"/>
              <a:ea typeface="+mj-ea"/>
              <a:cs typeface="+mj-cs"/>
            </a:endParaRPr>
          </a:p>
        </p:txBody>
      </p:sp>
      <p:sp>
        <p:nvSpPr>
          <p:cNvPr id="39" name="Title 1"/>
          <p:cNvSpPr txBox="1">
            <a:spLocks/>
          </p:cNvSpPr>
          <p:nvPr/>
        </p:nvSpPr>
        <p:spPr>
          <a:xfrm>
            <a:off x="2574192" y="2205155"/>
            <a:ext cx="1012719" cy="904430"/>
          </a:xfrm>
          <a:prstGeom prst="rect">
            <a:avLst/>
          </a:prstGeo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0" normalizeH="0" baseline="0" noProof="0">
                <a:ln>
                  <a:noFill/>
                </a:ln>
                <a:solidFill>
                  <a:srgbClr val="313F60"/>
                </a:solidFill>
                <a:effectLst/>
                <a:uLnTx/>
                <a:uFillTx/>
                <a:latin typeface="+mj-lt"/>
                <a:ea typeface="+mj-ea"/>
                <a:cs typeface="+mj-cs"/>
              </a:rPr>
              <a:t>→</a:t>
            </a:r>
          </a:p>
        </p:txBody>
      </p:sp>
      <p:sp>
        <p:nvSpPr>
          <p:cNvPr id="40" name="Title 1"/>
          <p:cNvSpPr txBox="1">
            <a:spLocks/>
          </p:cNvSpPr>
          <p:nvPr/>
        </p:nvSpPr>
        <p:spPr>
          <a:xfrm>
            <a:off x="5389141" y="2205155"/>
            <a:ext cx="1012719" cy="904430"/>
          </a:xfrm>
          <a:prstGeom prst="rect">
            <a:avLst/>
          </a:prstGeo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0" normalizeH="0" baseline="0" noProof="0">
                <a:ln>
                  <a:noFill/>
                </a:ln>
                <a:solidFill>
                  <a:srgbClr val="313F60"/>
                </a:solidFill>
                <a:effectLst/>
                <a:uLnTx/>
                <a:uFillTx/>
                <a:latin typeface="+mj-lt"/>
                <a:ea typeface="+mj-ea"/>
                <a:cs typeface="+mj-cs"/>
              </a:rPr>
              <a:t>→</a:t>
            </a:r>
          </a:p>
        </p:txBody>
      </p:sp>
      <p:cxnSp>
        <p:nvCxnSpPr>
          <p:cNvPr id="41" name="Straight Connector 40"/>
          <p:cNvCxnSpPr/>
          <p:nvPr/>
        </p:nvCxnSpPr>
        <p:spPr>
          <a:xfrm>
            <a:off x="554440" y="3898725"/>
            <a:ext cx="8225033" cy="0"/>
          </a:xfrm>
          <a:prstGeom prst="line">
            <a:avLst/>
          </a:prstGeom>
          <a:ln>
            <a:solidFill>
              <a:srgbClr val="313F60"/>
            </a:solidFill>
            <a:prstDash val="dash"/>
          </a:ln>
        </p:spPr>
        <p:style>
          <a:lnRef idx="1">
            <a:schemeClr val="accent1"/>
          </a:lnRef>
          <a:fillRef idx="0">
            <a:schemeClr val="accent1"/>
          </a:fillRef>
          <a:effectRef idx="0">
            <a:schemeClr val="accent1"/>
          </a:effectRef>
          <a:fontRef idx="minor">
            <a:schemeClr val="tx1"/>
          </a:fontRef>
        </p:style>
      </p:cxnSp>
      <p:sp>
        <p:nvSpPr>
          <p:cNvPr id="42" name="Title 1"/>
          <p:cNvSpPr txBox="1">
            <a:spLocks/>
          </p:cNvSpPr>
          <p:nvPr/>
        </p:nvSpPr>
        <p:spPr>
          <a:xfrm>
            <a:off x="211264" y="3357358"/>
            <a:ext cx="3056877" cy="435204"/>
          </a:xfrm>
          <a:prstGeom prst="rect">
            <a:avLst/>
          </a:prstGeom>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i="0" u="none" strike="noStrike" kern="1200" cap="none" spc="0" normalizeH="0" baseline="0" noProof="0">
                <a:ln>
                  <a:noFill/>
                </a:ln>
                <a:solidFill>
                  <a:srgbClr val="313F60"/>
                </a:solidFill>
                <a:effectLst/>
                <a:uLnTx/>
                <a:uFillTx/>
                <a:latin typeface="+mj-lt"/>
                <a:ea typeface="+mj-ea"/>
                <a:cs typeface="+mj-cs"/>
              </a:rPr>
              <a:t>PARTY TO CONVENTION</a:t>
            </a:r>
          </a:p>
        </p:txBody>
      </p:sp>
      <p:sp>
        <p:nvSpPr>
          <p:cNvPr id="43" name="Title 1"/>
          <p:cNvSpPr txBox="1">
            <a:spLocks/>
          </p:cNvSpPr>
          <p:nvPr/>
        </p:nvSpPr>
        <p:spPr>
          <a:xfrm>
            <a:off x="3054856" y="3358363"/>
            <a:ext cx="3056877" cy="435204"/>
          </a:xfrm>
          <a:prstGeom prst="rect">
            <a:avLst/>
          </a:prstGeom>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i="0" u="none" strike="noStrike" kern="1200" cap="none" spc="0" normalizeH="0" baseline="0" noProof="0">
                <a:ln>
                  <a:noFill/>
                </a:ln>
                <a:solidFill>
                  <a:srgbClr val="313F60"/>
                </a:solidFill>
                <a:effectLst/>
                <a:uLnTx/>
                <a:uFillTx/>
                <a:latin typeface="+mj-lt"/>
                <a:ea typeface="+mj-ea"/>
                <a:cs typeface="+mj-cs"/>
              </a:rPr>
              <a:t>NON-PARTY</a:t>
            </a:r>
          </a:p>
        </p:txBody>
      </p:sp>
      <p:sp>
        <p:nvSpPr>
          <p:cNvPr id="44" name="Oval 43"/>
          <p:cNvSpPr/>
          <p:nvPr/>
        </p:nvSpPr>
        <p:spPr>
          <a:xfrm>
            <a:off x="4011235" y="2185721"/>
            <a:ext cx="1124712" cy="1124712"/>
          </a:xfrm>
          <a:prstGeom prst="ellipse">
            <a:avLst/>
          </a:prstGeom>
          <a:solidFill>
            <a:srgbClr val="313F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1189785" y="2185721"/>
            <a:ext cx="1124712" cy="1124712"/>
          </a:xfrm>
          <a:prstGeom prst="ellipse">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4110272" y="4514694"/>
            <a:ext cx="968313" cy="1431161"/>
          </a:xfrm>
          <a:prstGeom prst="rect">
            <a:avLst/>
          </a:prstGeom>
          <a:noFill/>
        </p:spPr>
        <p:txBody>
          <a:bodyPr wrap="square" rtlCol="0">
            <a:spAutoFit/>
          </a:bodyPr>
          <a:lstStyle/>
          <a:p>
            <a:pPr algn="ctr">
              <a:spcBef>
                <a:spcPts val="600"/>
              </a:spcBef>
              <a:buClr>
                <a:srgbClr val="00A6E8"/>
              </a:buClr>
              <a:buSzPct val="135000"/>
            </a:pPr>
            <a:r>
              <a:rPr lang="en-US" sz="7200">
                <a:solidFill>
                  <a:srgbClr val="FAAB32"/>
                </a:solidFill>
              </a:rPr>
              <a:t>&amp;</a:t>
            </a:r>
          </a:p>
          <a:p>
            <a:pPr>
              <a:buClr>
                <a:srgbClr val="00A6E8"/>
              </a:buClr>
              <a:buSzPct val="135000"/>
            </a:pPr>
            <a:r>
              <a:rPr lang="en-US" sz="1500">
                <a:solidFill>
                  <a:srgbClr val="0C2146"/>
                </a:solidFill>
              </a:rPr>
              <a:t> </a:t>
            </a: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9785" y="4646143"/>
            <a:ext cx="1129027" cy="1129027"/>
          </a:xfrm>
          <a:prstGeom prst="rect">
            <a:avLst/>
          </a:prstGeom>
        </p:spPr>
      </p:pic>
      <p:sp>
        <p:nvSpPr>
          <p:cNvPr id="27" name="Rectangle 26"/>
          <p:cNvSpPr/>
          <p:nvPr/>
        </p:nvSpPr>
        <p:spPr>
          <a:xfrm>
            <a:off x="1145744" y="4142754"/>
            <a:ext cx="1208123" cy="307222"/>
          </a:xfrm>
          <a:prstGeom prst="rect">
            <a:avLst/>
          </a:prstGeom>
          <a:solidFill>
            <a:srgbClr val="FA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433074" y="4130053"/>
            <a:ext cx="2647160" cy="345321"/>
          </a:xfrm>
          <a:prstGeom prst="rect">
            <a:avLst/>
          </a:prstGeom>
          <a:noFill/>
        </p:spPr>
        <p:txBody>
          <a:bodyPr wrap="square" rtlCol="0">
            <a:spAutoFit/>
          </a:bodyPr>
          <a:lstStyle/>
          <a:p>
            <a:pPr>
              <a:buClr>
                <a:srgbClr val="00A6E8"/>
              </a:buClr>
              <a:buSzPct val="135000"/>
            </a:pPr>
            <a:r>
              <a:rPr lang="en-US" sz="1600">
                <a:solidFill>
                  <a:srgbClr val="313F60"/>
                </a:solidFill>
              </a:rPr>
              <a:t>Mercury export is allowed if:</a:t>
            </a:r>
            <a:r>
              <a:rPr lang="en-US" sz="1500">
                <a:solidFill>
                  <a:srgbClr val="0C2146"/>
                </a:solidFill>
              </a:rPr>
              <a:t> </a:t>
            </a:r>
          </a:p>
        </p:txBody>
      </p:sp>
      <p:sp>
        <p:nvSpPr>
          <p:cNvPr id="30" name="Title 1"/>
          <p:cNvSpPr txBox="1">
            <a:spLocks/>
          </p:cNvSpPr>
          <p:nvPr/>
        </p:nvSpPr>
        <p:spPr>
          <a:xfrm>
            <a:off x="1155701" y="4130054"/>
            <a:ext cx="1752599" cy="384640"/>
          </a:xfrm>
          <a:prstGeom prst="rect">
            <a:avLst/>
          </a:prstGeom>
        </p:spPr>
        <p:txBody>
          <a:bodyPr wrap="none">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700" b="0" i="0" u="none" strike="noStrike" kern="1200" cap="none" spc="0" normalizeH="0" baseline="0" noProof="0">
                <a:ln>
                  <a:noFill/>
                </a:ln>
                <a:solidFill>
                  <a:schemeClr val="bg1"/>
                </a:solidFill>
                <a:effectLst/>
                <a:uLnTx/>
                <a:uFillTx/>
                <a:latin typeface="+mj-lt"/>
                <a:ea typeface="+mj-ea"/>
                <a:cs typeface="+mj-cs"/>
              </a:rPr>
              <a:t>EXCEPTION</a:t>
            </a:r>
          </a:p>
        </p:txBody>
      </p:sp>
      <p:sp>
        <p:nvSpPr>
          <p:cNvPr id="31" name="Title 1"/>
          <p:cNvSpPr txBox="1">
            <a:spLocks/>
          </p:cNvSpPr>
          <p:nvPr/>
        </p:nvSpPr>
        <p:spPr>
          <a:xfrm>
            <a:off x="914401" y="2603463"/>
            <a:ext cx="1659792" cy="601658"/>
          </a:xfrm>
          <a:prstGeom prst="rect">
            <a:avLst/>
          </a:prstGeom>
        </p:spPr>
        <p:txBody>
          <a:bodyPr wrap="none">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700" i="0" u="none" strike="noStrike" kern="1200" cap="none" spc="0" normalizeH="0" baseline="0" noProof="0">
                <a:ln>
                  <a:noFill/>
                </a:ln>
                <a:solidFill>
                  <a:schemeClr val="bg1"/>
                </a:solidFill>
                <a:effectLst/>
                <a:uLnTx/>
                <a:uFillTx/>
                <a:latin typeface="+mj-lt"/>
                <a:ea typeface="+mj-ea"/>
                <a:cs typeface="+mj-cs"/>
              </a:rPr>
              <a:t>EXPORTER</a:t>
            </a:r>
          </a:p>
        </p:txBody>
      </p:sp>
      <p:sp>
        <p:nvSpPr>
          <p:cNvPr id="32" name="Title 1"/>
          <p:cNvSpPr txBox="1">
            <a:spLocks/>
          </p:cNvSpPr>
          <p:nvPr/>
        </p:nvSpPr>
        <p:spPr>
          <a:xfrm>
            <a:off x="3821206" y="2603463"/>
            <a:ext cx="1542535" cy="601658"/>
          </a:xfrm>
          <a:prstGeom prst="rect">
            <a:avLst/>
          </a:prstGeom>
        </p:spPr>
        <p:txBody>
          <a:bodyPr wrap="none">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700" i="0" u="none" strike="noStrike" kern="1200" cap="none" spc="0" normalizeH="0" baseline="0" noProof="0">
                <a:ln>
                  <a:noFill/>
                </a:ln>
                <a:solidFill>
                  <a:schemeClr val="bg1"/>
                </a:solidFill>
                <a:effectLst/>
                <a:uLnTx/>
                <a:uFillTx/>
                <a:latin typeface="+mj-lt"/>
                <a:ea typeface="+mj-ea"/>
                <a:cs typeface="+mj-cs"/>
              </a:rPr>
              <a:t>IMPORTER</a:t>
            </a:r>
          </a:p>
        </p:txBody>
      </p:sp>
      <p:sp>
        <p:nvSpPr>
          <p:cNvPr id="33" name="Title 1"/>
          <p:cNvSpPr txBox="1">
            <a:spLocks/>
          </p:cNvSpPr>
          <p:nvPr/>
        </p:nvSpPr>
        <p:spPr>
          <a:xfrm>
            <a:off x="434235" y="769474"/>
            <a:ext cx="1734640" cy="1080591"/>
          </a:xfrm>
          <a:prstGeom prst="rect">
            <a:avLst/>
          </a:prstGeom>
        </p:spPr>
        <p:txBody>
          <a:bodyPr wrap="none">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600" b="1" i="0" u="none" strike="noStrike" kern="1200" cap="none" spc="0" normalizeH="0" baseline="0" noProof="0">
                <a:ln>
                  <a:noFill/>
                </a:ln>
                <a:solidFill>
                  <a:schemeClr val="bg1"/>
                </a:solidFill>
                <a:effectLst/>
                <a:uLnTx/>
                <a:uFillTx/>
                <a:latin typeface="+mj-lt"/>
                <a:ea typeface="+mj-ea"/>
                <a:cs typeface="+mj-cs"/>
              </a:rPr>
              <a:t>SCENARIO</a:t>
            </a:r>
          </a:p>
          <a:p>
            <a:pPr marL="0" marR="0" lvl="0" indent="0" algn="ctr" defTabSz="914400" rtl="0" eaLnBrk="1" fontAlgn="auto" latinLnBrk="0" hangingPunct="1">
              <a:lnSpc>
                <a:spcPct val="90000"/>
              </a:lnSpc>
              <a:spcBef>
                <a:spcPct val="0"/>
              </a:spcBef>
              <a:spcAft>
                <a:spcPts val="0"/>
              </a:spcAft>
              <a:buClrTx/>
              <a:buSzTx/>
              <a:buFontTx/>
              <a:buNone/>
              <a:tabLst/>
              <a:defRPr/>
            </a:pPr>
            <a:r>
              <a:rPr lang="fr-FR" sz="2600" b="1">
                <a:solidFill>
                  <a:schemeClr val="bg1"/>
                </a:solidFill>
                <a:latin typeface="+mj-lt"/>
                <a:ea typeface="+mj-ea"/>
                <a:cs typeface="+mj-cs"/>
              </a:rPr>
              <a:t>TWO</a:t>
            </a:r>
            <a:endParaRPr kumimoji="0" lang="en-US" sz="2600" b="1" i="0" u="none" strike="noStrike" kern="1200" cap="none" spc="0" normalizeH="0" baseline="0" noProof="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92084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15</a:t>
            </a:fld>
            <a:endParaRPr lang="en-US"/>
          </a:p>
        </p:txBody>
      </p:sp>
      <p:sp>
        <p:nvSpPr>
          <p:cNvPr id="7" name="Rectangle 6"/>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Inventory.eps"/>
          <p:cNvPicPr>
            <a:picLocks noChangeAspect="1"/>
          </p:cNvPicPr>
          <p:nvPr/>
        </p:nvPicPr>
        <p:blipFill>
          <a:blip r:embed="rId3"/>
          <a:stretch>
            <a:fillRect/>
          </a:stretch>
        </p:blipFill>
        <p:spPr>
          <a:xfrm>
            <a:off x="402336" y="201168"/>
            <a:ext cx="1755648" cy="1755648"/>
          </a:xfrm>
          <a:prstGeom prst="rect">
            <a:avLst/>
          </a:prstGeom>
        </p:spPr>
      </p:pic>
      <p:sp>
        <p:nvSpPr>
          <p:cNvPr id="24" name="Title 1"/>
          <p:cNvSpPr>
            <a:spLocks noGrp="1"/>
          </p:cNvSpPr>
          <p:nvPr>
            <p:ph type="title"/>
          </p:nvPr>
        </p:nvSpPr>
        <p:spPr>
          <a:xfrm>
            <a:off x="2298898" y="804672"/>
            <a:ext cx="6863841" cy="711958"/>
          </a:xfrm>
        </p:spPr>
        <p:txBody>
          <a:bodyPr/>
          <a:lstStyle/>
          <a:p>
            <a:r>
              <a:rPr lang="en-US" sz="2300">
                <a:solidFill>
                  <a:srgbClr val="00A6E8"/>
                </a:solidFill>
              </a:rPr>
              <a:t>EXPORTER IS A NON-PARTY </a:t>
            </a:r>
            <a:r>
              <a:rPr lang="en-US" sz="2300">
                <a:solidFill>
                  <a:srgbClr val="0C2146"/>
                </a:solidFill>
              </a:rPr>
              <a:t>→ IMPORTER IS A PARTY </a:t>
            </a:r>
          </a:p>
        </p:txBody>
      </p:sp>
      <p:sp>
        <p:nvSpPr>
          <p:cNvPr id="12" name="Right Arrow Callout 11"/>
          <p:cNvSpPr/>
          <p:nvPr/>
        </p:nvSpPr>
        <p:spPr>
          <a:xfrm>
            <a:off x="9162739" y="2604977"/>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9369777" y="416309"/>
            <a:ext cx="3048000" cy="6077818"/>
          </a:xfrm>
          <a:prstGeom prst="rect">
            <a:avLst/>
          </a:prstGeom>
          <a:noFill/>
        </p:spPr>
        <p:txBody>
          <a:bodyPr wrap="square" rtlCol="0">
            <a:spAutoFit/>
          </a:bodyPr>
          <a:lstStyle/>
          <a:p>
            <a:pPr>
              <a:lnSpc>
                <a:spcPct val="130000"/>
              </a:lnSpc>
            </a:pPr>
            <a:r>
              <a:rPr lang="en-US" sz="1000" dirty="0">
                <a:solidFill>
                  <a:schemeClr val="tx1">
                    <a:lumMod val="65000"/>
                    <a:lumOff val="35000"/>
                  </a:schemeClr>
                </a:solidFill>
              </a:rPr>
              <a:t>ARTICLE 3: MERCURY SUPPLY AND TRADE</a:t>
            </a:r>
          </a:p>
          <a:p>
            <a:pPr>
              <a:lnSpc>
                <a:spcPct val="130000"/>
              </a:lnSpc>
            </a:pPr>
            <a:r>
              <a:rPr lang="en-US" sz="1000" dirty="0">
                <a:solidFill>
                  <a:schemeClr val="tx1">
                    <a:lumMod val="65000"/>
                    <a:lumOff val="35000"/>
                  </a:schemeClr>
                </a:solidFill>
              </a:rPr>
              <a:t>    MAIN SOURCES OF MERCURY SUPPLY</a:t>
            </a:r>
          </a:p>
          <a:p>
            <a:pPr>
              <a:lnSpc>
                <a:spcPct val="130000"/>
              </a:lnSpc>
            </a:pPr>
            <a:r>
              <a:rPr lang="en-US" sz="1000" dirty="0">
                <a:solidFill>
                  <a:schemeClr val="tx1">
                    <a:lumMod val="65000"/>
                    <a:lumOff val="35000"/>
                  </a:schemeClr>
                </a:solidFill>
              </a:rPr>
              <a:t>        Primary Mining</a:t>
            </a:r>
          </a:p>
          <a:p>
            <a:pPr>
              <a:lnSpc>
                <a:spcPct val="130000"/>
              </a:lnSpc>
            </a:pPr>
            <a:r>
              <a:rPr lang="en-US" sz="1000" dirty="0">
                <a:solidFill>
                  <a:schemeClr val="tx1">
                    <a:lumMod val="65000"/>
                    <a:lumOff val="35000"/>
                  </a:schemeClr>
                </a:solidFill>
              </a:rPr>
              <a:t>        Timing of Prohibitions: Date of Entry Into Force</a:t>
            </a:r>
          </a:p>
          <a:p>
            <a:pPr>
              <a:lnSpc>
                <a:spcPct val="130000"/>
              </a:lnSpc>
            </a:pPr>
            <a:r>
              <a:rPr lang="en-US" sz="1000" dirty="0">
                <a:solidFill>
                  <a:schemeClr val="tx1">
                    <a:lumMod val="65000"/>
                    <a:lumOff val="35000"/>
                  </a:schemeClr>
                </a:solidFill>
              </a:rPr>
              <a:t>        Decommissioned </a:t>
            </a:r>
            <a:r>
              <a:rPr lang="en-US" sz="1000" dirty="0" err="1">
                <a:solidFill>
                  <a:schemeClr val="tx1">
                    <a:lumMod val="65000"/>
                    <a:lumOff val="35000"/>
                  </a:schemeClr>
                </a:solidFill>
              </a:rPr>
              <a:t>Chlor</a:t>
            </a:r>
            <a:r>
              <a:rPr lang="en-US" sz="1000" dirty="0">
                <a:solidFill>
                  <a:schemeClr val="tx1">
                    <a:lumMod val="65000"/>
                    <a:lumOff val="35000"/>
                  </a:schemeClr>
                </a:solidFill>
              </a:rPr>
              <a:t>-Alkali Plants</a:t>
            </a:r>
          </a:p>
          <a:p>
            <a:pPr>
              <a:lnSpc>
                <a:spcPct val="130000"/>
              </a:lnSpc>
            </a:pPr>
            <a:r>
              <a:rPr lang="en-US" sz="1000" dirty="0">
                <a:solidFill>
                  <a:schemeClr val="tx1">
                    <a:lumMod val="65000"/>
                    <a:lumOff val="35000"/>
                  </a:schemeClr>
                </a:solidFill>
              </a:rPr>
              <a:t>        Mercury Stocks</a:t>
            </a:r>
          </a:p>
          <a:p>
            <a:pPr>
              <a:lnSpc>
                <a:spcPct val="130000"/>
              </a:lnSpc>
            </a:pPr>
            <a:r>
              <a:rPr lang="en-US" sz="1000" dirty="0">
                <a:solidFill>
                  <a:schemeClr val="tx1">
                    <a:lumMod val="65000"/>
                    <a:lumOff val="35000"/>
                  </a:schemeClr>
                </a:solidFill>
              </a:rPr>
              <a:t>        Guidance on Obtaining Stocks Information</a:t>
            </a:r>
          </a:p>
          <a:p>
            <a:pPr>
              <a:lnSpc>
                <a:spcPct val="130000"/>
              </a:lnSpc>
            </a:pPr>
            <a:r>
              <a:rPr lang="en-US" sz="1000" dirty="0">
                <a:solidFill>
                  <a:schemeClr val="tx1">
                    <a:lumMod val="65000"/>
                    <a:lumOff val="35000"/>
                  </a:schemeClr>
                </a:solidFill>
              </a:rPr>
              <a:t>        Trade Procedures–Prior Informed Consent</a:t>
            </a:r>
          </a:p>
          <a:p>
            <a:pPr>
              <a:lnSpc>
                <a:spcPct val="130000"/>
              </a:lnSpc>
            </a:pPr>
            <a:r>
              <a:rPr lang="en-US" sz="1000" dirty="0">
                <a:solidFill>
                  <a:schemeClr val="tx1">
                    <a:lumMod val="65000"/>
                    <a:lumOff val="35000"/>
                  </a:schemeClr>
                </a:solidFill>
              </a:rPr>
              <a:t>SECTION TWO: HOW IT WORKS</a:t>
            </a:r>
          </a:p>
          <a:p>
            <a:pPr>
              <a:lnSpc>
                <a:spcPct val="130000"/>
              </a:lnSpc>
            </a:pPr>
            <a:r>
              <a:rPr lang="en-US" sz="1000" dirty="0">
                <a:solidFill>
                  <a:schemeClr val="tx1">
                    <a:lumMod val="65000"/>
                    <a:lumOff val="35000"/>
                  </a:schemeClr>
                </a:solidFill>
              </a:rPr>
              <a:t>        Scenario One</a:t>
            </a:r>
          </a:p>
          <a:p>
            <a:pPr>
              <a:lnSpc>
                <a:spcPct val="130000"/>
              </a:lnSpc>
            </a:pPr>
            <a:r>
              <a:rPr lang="en-US" sz="1000" dirty="0">
                <a:solidFill>
                  <a:schemeClr val="tx1">
                    <a:lumMod val="65000"/>
                    <a:lumOff val="35000"/>
                  </a:schemeClr>
                </a:solidFill>
              </a:rPr>
              <a:t>        Scenario Two:</a:t>
            </a:r>
          </a:p>
          <a:p>
            <a:pPr>
              <a:lnSpc>
                <a:spcPct val="130000"/>
              </a:lnSpc>
            </a:pPr>
            <a:r>
              <a:rPr lang="en-US" sz="1000" b="1" dirty="0">
                <a:solidFill>
                  <a:srgbClr val="00AFEE"/>
                </a:solidFill>
              </a:rPr>
              <a:t>        SCENARIO THREE</a:t>
            </a:r>
          </a:p>
          <a:p>
            <a:pPr>
              <a:lnSpc>
                <a:spcPct val="130000"/>
              </a:lnSpc>
            </a:pPr>
            <a:r>
              <a:rPr lang="en-US" sz="1000" dirty="0">
                <a:solidFill>
                  <a:schemeClr val="tx1">
                    <a:lumMod val="65000"/>
                    <a:lumOff val="35000"/>
                  </a:schemeClr>
                </a:solidFill>
              </a:rPr>
              <a:t>        General Consent</a:t>
            </a:r>
          </a:p>
          <a:p>
            <a:pPr>
              <a:lnSpc>
                <a:spcPct val="130000"/>
              </a:lnSpc>
            </a:pPr>
            <a:r>
              <a:rPr lang="en-US" sz="1000" dirty="0">
                <a:solidFill>
                  <a:schemeClr val="tx1">
                    <a:lumMod val="65000"/>
                    <a:lumOff val="35000"/>
                  </a:schemeClr>
                </a:solidFill>
              </a:rPr>
              <a:t>        SUMMARY OF LEGAL AUTHORITIES: MERCURY  </a:t>
            </a:r>
          </a:p>
          <a:p>
            <a:pPr>
              <a:lnSpc>
                <a:spcPct val="130000"/>
              </a:lnSpc>
            </a:pPr>
            <a:r>
              <a:rPr lang="en-US" sz="1000" dirty="0">
                <a:solidFill>
                  <a:schemeClr val="tx1">
                    <a:lumMod val="65000"/>
                    <a:lumOff val="35000"/>
                  </a:schemeClr>
                </a:solidFill>
              </a:rPr>
              <a:t>        SUPPLY</a:t>
            </a:r>
          </a:p>
          <a:p>
            <a:pPr>
              <a:lnSpc>
                <a:spcPct val="130000"/>
              </a:lnSpc>
            </a:pPr>
            <a:r>
              <a:rPr lang="en-US" sz="1000" dirty="0">
                <a:solidFill>
                  <a:schemeClr val="tx1">
                    <a:lumMod val="65000"/>
                    <a:lumOff val="35000"/>
                  </a:schemeClr>
                </a:solidFill>
              </a:rPr>
              <a:t>        SUMMARY OF LEGAL AUTHORITIES: MERCURY </a:t>
            </a:r>
          </a:p>
          <a:p>
            <a:pPr>
              <a:lnSpc>
                <a:spcPct val="130000"/>
              </a:lnSpc>
            </a:pPr>
            <a:r>
              <a:rPr lang="en-US" sz="1000" dirty="0">
                <a:solidFill>
                  <a:schemeClr val="tx1">
                    <a:lumMod val="65000"/>
                    <a:lumOff val="35000"/>
                  </a:schemeClr>
                </a:solidFill>
              </a:rPr>
              <a:t>        TRADE</a:t>
            </a:r>
          </a:p>
          <a:p>
            <a:pPr>
              <a:lnSpc>
                <a:spcPct val="130000"/>
              </a:lnSpc>
            </a:pPr>
            <a:r>
              <a:rPr lang="en-US" sz="1000" dirty="0">
                <a:solidFill>
                  <a:schemeClr val="tx1">
                    <a:lumMod val="65000"/>
                    <a:lumOff val="35000"/>
                  </a:schemeClr>
                </a:solidFill>
              </a:rPr>
              <a:t>        Considerations For Implementing Supply/Trade </a:t>
            </a:r>
          </a:p>
          <a:p>
            <a:pPr>
              <a:lnSpc>
                <a:spcPct val="130000"/>
              </a:lnSpc>
            </a:pPr>
            <a:r>
              <a:rPr lang="en-US" sz="1000" dirty="0">
                <a:solidFill>
                  <a:schemeClr val="tx1">
                    <a:lumMod val="65000"/>
                    <a:lumOff val="35000"/>
                  </a:schemeClr>
                </a:solidFill>
              </a:rPr>
              <a:t>        Requirements</a:t>
            </a:r>
          </a:p>
          <a:p>
            <a:pPr>
              <a:lnSpc>
                <a:spcPct val="130000"/>
              </a:lnSpc>
            </a:pPr>
            <a:r>
              <a:rPr lang="en-US" sz="1000" dirty="0">
                <a:solidFill>
                  <a:schemeClr val="tx1">
                    <a:lumMod val="65000"/>
                    <a:lumOff val="35000"/>
                  </a:schemeClr>
                </a:solidFill>
              </a:rPr>
              <a:t>ARTICLE 7: ASGM</a:t>
            </a:r>
          </a:p>
          <a:p>
            <a:pPr>
              <a:lnSpc>
                <a:spcPct val="130000"/>
              </a:lnSpc>
            </a:pPr>
            <a:r>
              <a:rPr lang="en-US" sz="1000" dirty="0">
                <a:solidFill>
                  <a:schemeClr val="tx1">
                    <a:lumMod val="65000"/>
                    <a:lumOff val="35000"/>
                  </a:schemeClr>
                </a:solidFill>
              </a:rPr>
              <a:t>        Key Question: Why Is Mercury Used?</a:t>
            </a:r>
          </a:p>
          <a:p>
            <a:pPr>
              <a:lnSpc>
                <a:spcPct val="130000"/>
              </a:lnSpc>
            </a:pPr>
            <a:r>
              <a:rPr lang="en-US" sz="1000" dirty="0">
                <a:solidFill>
                  <a:schemeClr val="tx1">
                    <a:lumMod val="65000"/>
                    <a:lumOff val="35000"/>
                  </a:schemeClr>
                </a:solidFill>
              </a:rPr>
              <a:t>        Basic Obligation</a:t>
            </a:r>
          </a:p>
          <a:p>
            <a:pPr>
              <a:lnSpc>
                <a:spcPct val="130000"/>
              </a:lnSpc>
            </a:pPr>
            <a:r>
              <a:rPr lang="en-US" sz="1000" dirty="0">
                <a:solidFill>
                  <a:schemeClr val="tx1">
                    <a:lumMod val="65000"/>
                    <a:lumOff val="35000"/>
                  </a:schemeClr>
                </a:solidFill>
              </a:rPr>
              <a:t>        What Is “More Than Insignificant?”</a:t>
            </a:r>
          </a:p>
          <a:p>
            <a:pPr>
              <a:lnSpc>
                <a:spcPct val="130000"/>
              </a:lnSpc>
            </a:pPr>
            <a:r>
              <a:rPr lang="en-US" sz="1000" dirty="0">
                <a:solidFill>
                  <a:schemeClr val="tx1">
                    <a:lumMod val="65000"/>
                    <a:lumOff val="35000"/>
                  </a:schemeClr>
                </a:solidFill>
              </a:rPr>
              <a:t>        National Action Plan (NAP)</a:t>
            </a:r>
          </a:p>
          <a:p>
            <a:pPr>
              <a:lnSpc>
                <a:spcPct val="130000"/>
              </a:lnSpc>
            </a:pPr>
            <a:r>
              <a:rPr lang="en-US" sz="1000" dirty="0">
                <a:solidFill>
                  <a:schemeClr val="tx1">
                    <a:lumMod val="65000"/>
                    <a:lumOff val="35000"/>
                  </a:schemeClr>
                </a:solidFill>
              </a:rPr>
              <a:t>        Annex C: National Action Plan (NAP) Contents</a:t>
            </a:r>
          </a:p>
          <a:p>
            <a:pPr>
              <a:lnSpc>
                <a:spcPct val="130000"/>
              </a:lnSpc>
            </a:pPr>
            <a:r>
              <a:rPr lang="en-US" sz="1000" dirty="0">
                <a:solidFill>
                  <a:schemeClr val="tx1">
                    <a:lumMod val="65000"/>
                    <a:lumOff val="35000"/>
                  </a:schemeClr>
                </a:solidFill>
              </a:rPr>
              <a:t>        NAP Guidance</a:t>
            </a:r>
          </a:p>
          <a:p>
            <a:pPr>
              <a:lnSpc>
                <a:spcPct val="130000"/>
              </a:lnSpc>
            </a:pPr>
            <a:r>
              <a:rPr lang="en-US" sz="1000" dirty="0">
                <a:solidFill>
                  <a:schemeClr val="tx1">
                    <a:lumMod val="65000"/>
                    <a:lumOff val="35000"/>
                  </a:schemeClr>
                </a:solidFill>
              </a:rPr>
              <a:t>        Where ASGM Activity Is “More Than </a:t>
            </a:r>
          </a:p>
          <a:p>
            <a:pPr>
              <a:lnSpc>
                <a:spcPct val="130000"/>
              </a:lnSpc>
            </a:pPr>
            <a:r>
              <a:rPr lang="en-US" sz="1000" dirty="0">
                <a:solidFill>
                  <a:schemeClr val="tx1">
                    <a:lumMod val="65000"/>
                    <a:lumOff val="35000"/>
                  </a:schemeClr>
                </a:solidFill>
              </a:rPr>
              <a:t>        Insignificant”</a:t>
            </a:r>
          </a:p>
          <a:p>
            <a:pPr>
              <a:lnSpc>
                <a:spcPct val="130000"/>
              </a:lnSpc>
            </a:pPr>
            <a:r>
              <a:rPr lang="en-US" sz="1000" dirty="0">
                <a:solidFill>
                  <a:schemeClr val="tx1">
                    <a:lumMod val="65000"/>
                    <a:lumOff val="35000"/>
                  </a:schemeClr>
                </a:solidFill>
              </a:rPr>
              <a:t>        Voluntary Elements of the NAP</a:t>
            </a:r>
          </a:p>
          <a:p>
            <a:pPr>
              <a:lnSpc>
                <a:spcPct val="130000"/>
              </a:lnSpc>
            </a:pPr>
            <a:r>
              <a:rPr lang="en-US" sz="1000" dirty="0">
                <a:solidFill>
                  <a:schemeClr val="tx1">
                    <a:lumMod val="65000"/>
                    <a:lumOff val="35000"/>
                  </a:schemeClr>
                </a:solidFill>
              </a:rPr>
              <a:t>RESOURCES</a:t>
            </a:r>
          </a:p>
        </p:txBody>
      </p:sp>
      <p:pic>
        <p:nvPicPr>
          <p:cNvPr id="32" name="Picture 31" descr="Prohibited.png"/>
          <p:cNvPicPr>
            <a:picLocks noChangeAspect="1"/>
          </p:cNvPicPr>
          <p:nvPr/>
        </p:nvPicPr>
        <p:blipFill>
          <a:blip r:embed="rId4"/>
          <a:stretch>
            <a:fillRect/>
          </a:stretch>
        </p:blipFill>
        <p:spPr>
          <a:xfrm>
            <a:off x="6832684" y="2183564"/>
            <a:ext cx="1129028" cy="1129027"/>
          </a:xfrm>
          <a:prstGeom prst="rect">
            <a:avLst/>
          </a:prstGeom>
        </p:spPr>
      </p:pic>
      <p:sp>
        <p:nvSpPr>
          <p:cNvPr id="33" name="Title 1"/>
          <p:cNvSpPr txBox="1">
            <a:spLocks/>
          </p:cNvSpPr>
          <p:nvPr/>
        </p:nvSpPr>
        <p:spPr>
          <a:xfrm>
            <a:off x="5868760" y="3357358"/>
            <a:ext cx="3056877" cy="435204"/>
          </a:xfrm>
          <a:prstGeom prst="rect">
            <a:avLst/>
          </a:prstGeom>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i="0" u="none" strike="noStrike" kern="1200" cap="none" spc="0" normalizeH="0" baseline="0" noProof="0" dirty="0">
                <a:ln>
                  <a:noFill/>
                </a:ln>
                <a:solidFill>
                  <a:srgbClr val="313F60"/>
                </a:solidFill>
                <a:effectLst/>
                <a:uLnTx/>
                <a:uFillTx/>
                <a:latin typeface="+mj-lt"/>
                <a:ea typeface="+mj-ea"/>
                <a:cs typeface="+mj-cs"/>
              </a:rPr>
              <a:t>Mercury export is not allowed</a:t>
            </a:r>
            <a:r>
              <a:rPr lang="en-US" dirty="0">
                <a:solidFill>
                  <a:srgbClr val="313F60"/>
                </a:solidFill>
                <a:latin typeface="+mj-lt"/>
                <a:ea typeface="+mj-ea"/>
                <a:cs typeface="+mj-cs"/>
              </a:rPr>
              <a:t>.</a:t>
            </a:r>
            <a:endParaRPr kumimoji="0" lang="en-US" i="0" u="none" strike="noStrike" kern="1200" cap="none" spc="0" normalizeH="0" baseline="0" noProof="0" dirty="0">
              <a:ln>
                <a:noFill/>
              </a:ln>
              <a:solidFill>
                <a:srgbClr val="313F60"/>
              </a:solidFill>
              <a:effectLst/>
              <a:uLnTx/>
              <a:uFillTx/>
              <a:latin typeface="+mj-lt"/>
              <a:ea typeface="+mj-ea"/>
              <a:cs typeface="+mj-cs"/>
            </a:endParaRPr>
          </a:p>
        </p:txBody>
      </p:sp>
      <p:sp>
        <p:nvSpPr>
          <p:cNvPr id="34" name="Title 1"/>
          <p:cNvSpPr txBox="1">
            <a:spLocks/>
          </p:cNvSpPr>
          <p:nvPr/>
        </p:nvSpPr>
        <p:spPr>
          <a:xfrm>
            <a:off x="2574192" y="2205155"/>
            <a:ext cx="1012719" cy="904430"/>
          </a:xfrm>
          <a:prstGeom prst="rect">
            <a:avLst/>
          </a:prstGeo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0" normalizeH="0" baseline="0" noProof="0">
                <a:ln>
                  <a:noFill/>
                </a:ln>
                <a:solidFill>
                  <a:srgbClr val="313F60"/>
                </a:solidFill>
                <a:effectLst/>
                <a:uLnTx/>
                <a:uFillTx/>
                <a:latin typeface="+mj-lt"/>
                <a:ea typeface="+mj-ea"/>
                <a:cs typeface="+mj-cs"/>
              </a:rPr>
              <a:t>→</a:t>
            </a:r>
          </a:p>
        </p:txBody>
      </p:sp>
      <p:sp>
        <p:nvSpPr>
          <p:cNvPr id="35" name="Title 1"/>
          <p:cNvSpPr txBox="1">
            <a:spLocks/>
          </p:cNvSpPr>
          <p:nvPr/>
        </p:nvSpPr>
        <p:spPr>
          <a:xfrm>
            <a:off x="5389141" y="2205155"/>
            <a:ext cx="1012719" cy="904430"/>
          </a:xfrm>
          <a:prstGeom prst="rect">
            <a:avLst/>
          </a:prstGeo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0" normalizeH="0" baseline="0" noProof="0">
                <a:ln>
                  <a:noFill/>
                </a:ln>
                <a:solidFill>
                  <a:srgbClr val="313F60"/>
                </a:solidFill>
                <a:effectLst/>
                <a:uLnTx/>
                <a:uFillTx/>
                <a:latin typeface="+mj-lt"/>
                <a:ea typeface="+mj-ea"/>
                <a:cs typeface="+mj-cs"/>
              </a:rPr>
              <a:t>→</a:t>
            </a:r>
          </a:p>
        </p:txBody>
      </p:sp>
      <p:cxnSp>
        <p:nvCxnSpPr>
          <p:cNvPr id="36" name="Straight Connector 35"/>
          <p:cNvCxnSpPr/>
          <p:nvPr/>
        </p:nvCxnSpPr>
        <p:spPr>
          <a:xfrm>
            <a:off x="554440" y="3898725"/>
            <a:ext cx="8225033" cy="0"/>
          </a:xfrm>
          <a:prstGeom prst="line">
            <a:avLst/>
          </a:prstGeom>
          <a:ln>
            <a:solidFill>
              <a:srgbClr val="313F60"/>
            </a:solidFill>
            <a:prstDash val="dash"/>
          </a:ln>
        </p:spPr>
        <p:style>
          <a:lnRef idx="1">
            <a:schemeClr val="accent1"/>
          </a:lnRef>
          <a:fillRef idx="0">
            <a:schemeClr val="accent1"/>
          </a:fillRef>
          <a:effectRef idx="0">
            <a:schemeClr val="accent1"/>
          </a:effectRef>
          <a:fontRef idx="minor">
            <a:schemeClr val="tx1"/>
          </a:fontRef>
        </p:style>
      </p:cxnSp>
      <p:sp>
        <p:nvSpPr>
          <p:cNvPr id="37" name="Title 1"/>
          <p:cNvSpPr txBox="1">
            <a:spLocks/>
          </p:cNvSpPr>
          <p:nvPr/>
        </p:nvSpPr>
        <p:spPr>
          <a:xfrm>
            <a:off x="211264" y="3357358"/>
            <a:ext cx="3056877" cy="435204"/>
          </a:xfrm>
          <a:prstGeom prst="rect">
            <a:avLst/>
          </a:prstGeom>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i="0" u="none" strike="noStrike" kern="1200" cap="none" spc="0" normalizeH="0" baseline="0" noProof="0">
                <a:ln>
                  <a:noFill/>
                </a:ln>
                <a:solidFill>
                  <a:srgbClr val="313F60"/>
                </a:solidFill>
                <a:effectLst/>
                <a:uLnTx/>
                <a:uFillTx/>
                <a:latin typeface="+mj-lt"/>
                <a:ea typeface="+mj-ea"/>
                <a:cs typeface="+mj-cs"/>
              </a:rPr>
              <a:t>NON-PARTY</a:t>
            </a:r>
          </a:p>
        </p:txBody>
      </p:sp>
      <p:sp>
        <p:nvSpPr>
          <p:cNvPr id="38" name="Title 1"/>
          <p:cNvSpPr txBox="1">
            <a:spLocks/>
          </p:cNvSpPr>
          <p:nvPr/>
        </p:nvSpPr>
        <p:spPr>
          <a:xfrm>
            <a:off x="3054856" y="3358363"/>
            <a:ext cx="3056877" cy="435204"/>
          </a:xfrm>
          <a:prstGeom prst="rect">
            <a:avLst/>
          </a:prstGeom>
        </p:spPr>
        <p:txBody>
          <a:bodyPr/>
          <a:lstStyle/>
          <a:p>
            <a:pPr lvl="0" algn="ctr">
              <a:lnSpc>
                <a:spcPct val="90000"/>
              </a:lnSpc>
              <a:spcBef>
                <a:spcPct val="0"/>
              </a:spcBef>
              <a:defRPr/>
            </a:pPr>
            <a:r>
              <a:rPr lang="fr-FR">
                <a:solidFill>
                  <a:srgbClr val="313F60"/>
                </a:solidFill>
              </a:rPr>
              <a:t>PARTY TO CONVENTION</a:t>
            </a:r>
          </a:p>
        </p:txBody>
      </p:sp>
      <p:sp>
        <p:nvSpPr>
          <p:cNvPr id="39" name="Oval 38"/>
          <p:cNvSpPr/>
          <p:nvPr/>
        </p:nvSpPr>
        <p:spPr>
          <a:xfrm>
            <a:off x="4011235" y="2185721"/>
            <a:ext cx="1124712" cy="1124712"/>
          </a:xfrm>
          <a:prstGeom prst="ellipse">
            <a:avLst/>
          </a:prstGeom>
          <a:solidFill>
            <a:srgbClr val="313F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1189785" y="2185721"/>
            <a:ext cx="1124712" cy="1124712"/>
          </a:xfrm>
          <a:prstGeom prst="ellipse">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2433075" y="4759518"/>
            <a:ext cx="1681490" cy="938719"/>
          </a:xfrm>
          <a:prstGeom prst="rect">
            <a:avLst/>
          </a:prstGeom>
          <a:noFill/>
        </p:spPr>
        <p:txBody>
          <a:bodyPr wrap="square" rtlCol="0">
            <a:spAutoFit/>
          </a:bodyPr>
          <a:lstStyle/>
          <a:p>
            <a:pPr>
              <a:spcBef>
                <a:spcPts val="600"/>
              </a:spcBef>
              <a:buClr>
                <a:srgbClr val="00A6E8"/>
              </a:buClr>
              <a:buSzPct val="135000"/>
            </a:pPr>
            <a:r>
              <a:rPr lang="en-US" sz="1500">
                <a:solidFill>
                  <a:srgbClr val="313F60"/>
                </a:solidFill>
              </a:rPr>
              <a:t>Importing Party</a:t>
            </a:r>
          </a:p>
          <a:p>
            <a:pPr>
              <a:spcBef>
                <a:spcPts val="600"/>
              </a:spcBef>
              <a:buClr>
                <a:srgbClr val="00A6E8"/>
              </a:buClr>
              <a:buSzPct val="135000"/>
            </a:pPr>
            <a:r>
              <a:rPr lang="en-US" sz="1500">
                <a:solidFill>
                  <a:srgbClr val="313F60"/>
                </a:solidFill>
              </a:rPr>
              <a:t>has provided</a:t>
            </a:r>
          </a:p>
          <a:p>
            <a:pPr>
              <a:spcBef>
                <a:spcPts val="600"/>
              </a:spcBef>
              <a:buClr>
                <a:srgbClr val="00A6E8"/>
              </a:buClr>
              <a:buSzPct val="135000"/>
            </a:pPr>
            <a:r>
              <a:rPr lang="en-US" sz="1500">
                <a:solidFill>
                  <a:srgbClr val="313F60"/>
                </a:solidFill>
              </a:rPr>
              <a:t>written consent </a:t>
            </a:r>
          </a:p>
        </p:txBody>
      </p:sp>
      <p:sp>
        <p:nvSpPr>
          <p:cNvPr id="47" name="TextBox 46"/>
          <p:cNvSpPr txBox="1"/>
          <p:nvPr/>
        </p:nvSpPr>
        <p:spPr>
          <a:xfrm>
            <a:off x="4110272" y="4514694"/>
            <a:ext cx="968313" cy="1431161"/>
          </a:xfrm>
          <a:prstGeom prst="rect">
            <a:avLst/>
          </a:prstGeom>
          <a:noFill/>
        </p:spPr>
        <p:txBody>
          <a:bodyPr wrap="square" rtlCol="0">
            <a:spAutoFit/>
          </a:bodyPr>
          <a:lstStyle/>
          <a:p>
            <a:pPr algn="ctr">
              <a:spcBef>
                <a:spcPts val="600"/>
              </a:spcBef>
              <a:buClr>
                <a:srgbClr val="00A6E8"/>
              </a:buClr>
              <a:buSzPct val="135000"/>
            </a:pPr>
            <a:r>
              <a:rPr lang="en-US" sz="7200">
                <a:solidFill>
                  <a:srgbClr val="FAAB32"/>
                </a:solidFill>
              </a:rPr>
              <a:t>&amp;</a:t>
            </a:r>
          </a:p>
          <a:p>
            <a:pPr>
              <a:buClr>
                <a:srgbClr val="00A6E8"/>
              </a:buClr>
              <a:buSzPct val="135000"/>
            </a:pPr>
            <a:r>
              <a:rPr lang="en-US" sz="1500">
                <a:solidFill>
                  <a:srgbClr val="0C2146"/>
                </a:solidFill>
              </a:rPr>
              <a:t> </a:t>
            </a:r>
          </a:p>
        </p:txBody>
      </p:sp>
      <p:sp>
        <p:nvSpPr>
          <p:cNvPr id="48" name="TextBox 47"/>
          <p:cNvSpPr txBox="1"/>
          <p:nvPr/>
        </p:nvSpPr>
        <p:spPr>
          <a:xfrm>
            <a:off x="5188555" y="4632518"/>
            <a:ext cx="3590918" cy="1246495"/>
          </a:xfrm>
          <a:prstGeom prst="rect">
            <a:avLst/>
          </a:prstGeom>
          <a:noFill/>
        </p:spPr>
        <p:txBody>
          <a:bodyPr wrap="square" rtlCol="0">
            <a:spAutoFit/>
          </a:bodyPr>
          <a:lstStyle/>
          <a:p>
            <a:pPr>
              <a:spcBef>
                <a:spcPts val="600"/>
              </a:spcBef>
              <a:buClr>
                <a:srgbClr val="00A6E8"/>
              </a:buClr>
              <a:buSzPct val="135000"/>
            </a:pPr>
            <a:r>
              <a:rPr lang="en-US" sz="1500">
                <a:solidFill>
                  <a:srgbClr val="313F60"/>
                </a:solidFill>
              </a:rPr>
              <a:t>Exporting non-Party has provided</a:t>
            </a:r>
          </a:p>
          <a:p>
            <a:pPr>
              <a:spcBef>
                <a:spcPts val="600"/>
              </a:spcBef>
              <a:buClr>
                <a:srgbClr val="00A6E8"/>
              </a:buClr>
              <a:buSzPct val="135000"/>
            </a:pPr>
            <a:r>
              <a:rPr lang="en-US" sz="1500">
                <a:solidFill>
                  <a:srgbClr val="313F60"/>
                </a:solidFill>
              </a:rPr>
              <a:t>certification that the mercury is not from</a:t>
            </a:r>
          </a:p>
          <a:p>
            <a:pPr>
              <a:spcBef>
                <a:spcPts val="600"/>
              </a:spcBef>
              <a:buClr>
                <a:srgbClr val="00A6E8"/>
              </a:buClr>
              <a:buSzPct val="135000"/>
            </a:pPr>
            <a:r>
              <a:rPr lang="en-US" sz="1500">
                <a:solidFill>
                  <a:srgbClr val="313F60"/>
                </a:solidFill>
              </a:rPr>
              <a:t>primary mercury mining or from</a:t>
            </a:r>
          </a:p>
          <a:p>
            <a:pPr>
              <a:spcBef>
                <a:spcPts val="600"/>
              </a:spcBef>
              <a:buClr>
                <a:srgbClr val="00A6E8"/>
              </a:buClr>
              <a:buSzPct val="135000"/>
            </a:pPr>
            <a:r>
              <a:rPr lang="en-US" sz="1500">
                <a:solidFill>
                  <a:srgbClr val="313F60"/>
                </a:solidFill>
              </a:rPr>
              <a:t>decommissioning </a:t>
            </a:r>
            <a:r>
              <a:rPr lang="en-US" sz="1500" err="1">
                <a:solidFill>
                  <a:srgbClr val="313F60"/>
                </a:solidFill>
              </a:rPr>
              <a:t>chlor</a:t>
            </a:r>
            <a:r>
              <a:rPr lang="en-US" sz="1500">
                <a:solidFill>
                  <a:srgbClr val="313F60"/>
                </a:solidFill>
              </a:rPr>
              <a:t>-alkali facilities</a:t>
            </a:r>
            <a:endParaRPr lang="en-US" sz="1500">
              <a:solidFill>
                <a:srgbClr val="0C2146"/>
              </a:solidFill>
            </a:endParaRP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9785" y="4646143"/>
            <a:ext cx="1129027" cy="1129027"/>
          </a:xfrm>
          <a:prstGeom prst="rect">
            <a:avLst/>
          </a:prstGeom>
        </p:spPr>
      </p:pic>
      <p:sp>
        <p:nvSpPr>
          <p:cNvPr id="27" name="Rectangle 26"/>
          <p:cNvSpPr/>
          <p:nvPr/>
        </p:nvSpPr>
        <p:spPr>
          <a:xfrm>
            <a:off x="1145744" y="4142754"/>
            <a:ext cx="1208123" cy="307222"/>
          </a:xfrm>
          <a:prstGeom prst="rect">
            <a:avLst/>
          </a:prstGeom>
          <a:solidFill>
            <a:srgbClr val="FA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433075" y="4130053"/>
            <a:ext cx="2647160" cy="345321"/>
          </a:xfrm>
          <a:prstGeom prst="rect">
            <a:avLst/>
          </a:prstGeom>
          <a:noFill/>
        </p:spPr>
        <p:txBody>
          <a:bodyPr wrap="square" rtlCol="0">
            <a:spAutoFit/>
          </a:bodyPr>
          <a:lstStyle/>
          <a:p>
            <a:pPr>
              <a:buClr>
                <a:srgbClr val="00A6E8"/>
              </a:buClr>
              <a:buSzPct val="135000"/>
            </a:pPr>
            <a:r>
              <a:rPr lang="en-US" sz="1600">
                <a:solidFill>
                  <a:srgbClr val="313F60"/>
                </a:solidFill>
              </a:rPr>
              <a:t>Mercury export is allowed if:</a:t>
            </a:r>
            <a:r>
              <a:rPr lang="en-US" sz="1500">
                <a:solidFill>
                  <a:srgbClr val="0C2146"/>
                </a:solidFill>
              </a:rPr>
              <a:t> </a:t>
            </a:r>
          </a:p>
        </p:txBody>
      </p:sp>
      <p:sp>
        <p:nvSpPr>
          <p:cNvPr id="30" name="Title 1"/>
          <p:cNvSpPr txBox="1">
            <a:spLocks/>
          </p:cNvSpPr>
          <p:nvPr/>
        </p:nvSpPr>
        <p:spPr>
          <a:xfrm>
            <a:off x="1155701" y="4130054"/>
            <a:ext cx="1752599" cy="384640"/>
          </a:xfrm>
          <a:prstGeom prst="rect">
            <a:avLst/>
          </a:prstGeom>
        </p:spPr>
        <p:txBody>
          <a:bodyPr wrap="none">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700" b="0" i="0" u="none" strike="noStrike" kern="1200" cap="none" spc="0" normalizeH="0" baseline="0" noProof="0">
                <a:ln>
                  <a:noFill/>
                </a:ln>
                <a:solidFill>
                  <a:schemeClr val="bg1"/>
                </a:solidFill>
                <a:effectLst/>
                <a:uLnTx/>
                <a:uFillTx/>
                <a:latin typeface="+mj-lt"/>
                <a:ea typeface="+mj-ea"/>
                <a:cs typeface="+mj-cs"/>
              </a:rPr>
              <a:t>EXCEPTION</a:t>
            </a:r>
          </a:p>
        </p:txBody>
      </p:sp>
      <p:sp>
        <p:nvSpPr>
          <p:cNvPr id="31" name="Title 1"/>
          <p:cNvSpPr txBox="1">
            <a:spLocks/>
          </p:cNvSpPr>
          <p:nvPr/>
        </p:nvSpPr>
        <p:spPr>
          <a:xfrm>
            <a:off x="914401" y="2603463"/>
            <a:ext cx="1659792" cy="601658"/>
          </a:xfrm>
          <a:prstGeom prst="rect">
            <a:avLst/>
          </a:prstGeom>
        </p:spPr>
        <p:txBody>
          <a:bodyPr wrap="none">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700" i="0" u="none" strike="noStrike" kern="1200" cap="none" spc="0" normalizeH="0" baseline="0" noProof="0">
                <a:ln>
                  <a:noFill/>
                </a:ln>
                <a:solidFill>
                  <a:schemeClr val="bg1"/>
                </a:solidFill>
                <a:effectLst/>
                <a:uLnTx/>
                <a:uFillTx/>
                <a:latin typeface="+mj-lt"/>
                <a:ea typeface="+mj-ea"/>
                <a:cs typeface="+mj-cs"/>
              </a:rPr>
              <a:t>EXPORTER</a:t>
            </a:r>
          </a:p>
        </p:txBody>
      </p:sp>
      <p:sp>
        <p:nvSpPr>
          <p:cNvPr id="43" name="Title 1"/>
          <p:cNvSpPr txBox="1">
            <a:spLocks/>
          </p:cNvSpPr>
          <p:nvPr/>
        </p:nvSpPr>
        <p:spPr>
          <a:xfrm>
            <a:off x="3821206" y="2603463"/>
            <a:ext cx="1542535" cy="601658"/>
          </a:xfrm>
          <a:prstGeom prst="rect">
            <a:avLst/>
          </a:prstGeom>
        </p:spPr>
        <p:txBody>
          <a:bodyPr wrap="none">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700" i="0" u="none" strike="noStrike" kern="1200" cap="none" spc="0" normalizeH="0" baseline="0" noProof="0">
                <a:ln>
                  <a:noFill/>
                </a:ln>
                <a:solidFill>
                  <a:schemeClr val="bg1"/>
                </a:solidFill>
                <a:effectLst/>
                <a:uLnTx/>
                <a:uFillTx/>
                <a:latin typeface="+mj-lt"/>
                <a:ea typeface="+mj-ea"/>
                <a:cs typeface="+mj-cs"/>
              </a:rPr>
              <a:t>IMPORTER</a:t>
            </a:r>
          </a:p>
        </p:txBody>
      </p:sp>
      <p:sp>
        <p:nvSpPr>
          <p:cNvPr id="44" name="Title 1"/>
          <p:cNvSpPr txBox="1">
            <a:spLocks/>
          </p:cNvSpPr>
          <p:nvPr/>
        </p:nvSpPr>
        <p:spPr>
          <a:xfrm>
            <a:off x="434235" y="769474"/>
            <a:ext cx="1734640" cy="1080591"/>
          </a:xfrm>
          <a:prstGeom prst="rect">
            <a:avLst/>
          </a:prstGeom>
        </p:spPr>
        <p:txBody>
          <a:bodyPr wrap="none">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600" b="1" i="0" u="none" strike="noStrike" kern="1200" cap="none" spc="0" normalizeH="0" baseline="0" noProof="0">
                <a:ln>
                  <a:noFill/>
                </a:ln>
                <a:solidFill>
                  <a:schemeClr val="bg1"/>
                </a:solidFill>
                <a:effectLst/>
                <a:uLnTx/>
                <a:uFillTx/>
                <a:latin typeface="+mj-lt"/>
                <a:ea typeface="+mj-ea"/>
                <a:cs typeface="+mj-cs"/>
              </a:rPr>
              <a:t>SCENARIO</a:t>
            </a:r>
          </a:p>
          <a:p>
            <a:pPr marL="0" marR="0" lvl="0" indent="0" algn="ctr" defTabSz="914400" rtl="0" eaLnBrk="1" fontAlgn="auto" latinLnBrk="0" hangingPunct="1">
              <a:lnSpc>
                <a:spcPct val="90000"/>
              </a:lnSpc>
              <a:spcBef>
                <a:spcPct val="0"/>
              </a:spcBef>
              <a:spcAft>
                <a:spcPts val="0"/>
              </a:spcAft>
              <a:buClrTx/>
              <a:buSzTx/>
              <a:buFontTx/>
              <a:buNone/>
              <a:tabLst/>
              <a:defRPr/>
            </a:pPr>
            <a:r>
              <a:rPr lang="fr-FR" sz="2600" b="1">
                <a:solidFill>
                  <a:schemeClr val="bg1"/>
                </a:solidFill>
                <a:latin typeface="+mj-lt"/>
                <a:ea typeface="+mj-ea"/>
                <a:cs typeface="+mj-cs"/>
              </a:rPr>
              <a:t>THREE</a:t>
            </a:r>
            <a:endParaRPr kumimoji="0" lang="en-US" sz="2600" b="1" i="0" u="none" strike="noStrike" kern="1200" cap="none" spc="0" normalizeH="0" baseline="0" noProof="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92084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16</a:t>
            </a:fld>
            <a:endParaRPr lang="en-US"/>
          </a:p>
        </p:txBody>
      </p:sp>
      <p:pic>
        <p:nvPicPr>
          <p:cNvPr id="8" name="Picture 7"/>
          <p:cNvPicPr>
            <a:picLocks noChangeAspect="1"/>
          </p:cNvPicPr>
          <p:nvPr/>
        </p:nvPicPr>
        <p:blipFill>
          <a:blip r:embed="rId3"/>
          <a:stretch>
            <a:fillRect/>
          </a:stretch>
        </p:blipFill>
        <p:spPr>
          <a:xfrm>
            <a:off x="0" y="1246884"/>
            <a:ext cx="12162824" cy="4404436"/>
          </a:xfrm>
          <a:prstGeom prst="rect">
            <a:avLst/>
          </a:prstGeom>
        </p:spPr>
      </p:pic>
      <p:sp>
        <p:nvSpPr>
          <p:cNvPr id="10" name="Title 1"/>
          <p:cNvSpPr>
            <a:spLocks noGrp="1"/>
          </p:cNvSpPr>
          <p:nvPr>
            <p:ph type="title"/>
          </p:nvPr>
        </p:nvSpPr>
        <p:spPr>
          <a:xfrm>
            <a:off x="554440" y="685800"/>
            <a:ext cx="11127606" cy="711958"/>
          </a:xfrm>
        </p:spPr>
        <p:txBody>
          <a:bodyPr/>
          <a:lstStyle/>
          <a:p>
            <a:r>
              <a:rPr lang="en-US" sz="2300">
                <a:solidFill>
                  <a:srgbClr val="00A6E8"/>
                </a:solidFill>
              </a:rPr>
              <a:t>GENERAL CONSENT</a:t>
            </a:r>
            <a:endParaRPr lang="en-US" sz="2300">
              <a:solidFill>
                <a:srgbClr val="0C2146"/>
              </a:solidFill>
            </a:endParaRPr>
          </a:p>
        </p:txBody>
      </p:sp>
      <p:sp>
        <p:nvSpPr>
          <p:cNvPr id="9" name="Rectangle 8"/>
          <p:cNvSpPr/>
          <p:nvPr/>
        </p:nvSpPr>
        <p:spPr>
          <a:xfrm>
            <a:off x="-1" y="1934817"/>
            <a:ext cx="5291191" cy="3034748"/>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54440" y="2168338"/>
            <a:ext cx="4623735" cy="2585323"/>
          </a:xfrm>
          <a:prstGeom prst="rect">
            <a:avLst/>
          </a:prstGeom>
          <a:noFill/>
        </p:spPr>
        <p:txBody>
          <a:bodyPr wrap="square" rtlCol="0">
            <a:spAutoFit/>
          </a:bodyPr>
          <a:lstStyle/>
          <a:p>
            <a:pPr marL="285750" indent="-285750">
              <a:buClr>
                <a:srgbClr val="00A6E8"/>
              </a:buClr>
              <a:buSzPct val="135000"/>
              <a:buFont typeface="Arial" charset="0"/>
              <a:buChar char="•"/>
            </a:pPr>
            <a:r>
              <a:rPr lang="en-US">
                <a:solidFill>
                  <a:schemeClr val="bg1"/>
                </a:solidFill>
              </a:rPr>
              <a:t>The Convention allows for Parties to issue consent either on an import by import basis or through a general notification of consent provided to the Secretariat. </a:t>
            </a:r>
          </a:p>
          <a:p>
            <a:pPr marL="285750" indent="-285750">
              <a:buClr>
                <a:srgbClr val="00A6E8"/>
              </a:buClr>
              <a:buSzPct val="135000"/>
            </a:pPr>
            <a:endParaRPr lang="en-US">
              <a:solidFill>
                <a:schemeClr val="bg1"/>
              </a:solidFill>
            </a:endParaRPr>
          </a:p>
          <a:p>
            <a:pPr marL="285750" indent="-285750">
              <a:buClr>
                <a:srgbClr val="00A6E8"/>
              </a:buClr>
              <a:buSzPct val="135000"/>
              <a:buFont typeface="Arial" charset="0"/>
              <a:buChar char="•"/>
            </a:pPr>
            <a:r>
              <a:rPr lang="en-US">
                <a:solidFill>
                  <a:schemeClr val="bg1"/>
                </a:solidFill>
              </a:rPr>
              <a:t>A general notification of consent may include terms and conditions, and may </a:t>
            </a:r>
            <a:br>
              <a:rPr lang="en-US">
                <a:solidFill>
                  <a:schemeClr val="bg1"/>
                </a:solidFill>
              </a:rPr>
            </a:br>
            <a:r>
              <a:rPr lang="en-US">
                <a:solidFill>
                  <a:schemeClr val="bg1"/>
                </a:solidFill>
              </a:rPr>
              <a:t>be revoked at any time by that Party or </a:t>
            </a:r>
            <a:br>
              <a:rPr lang="en-US">
                <a:solidFill>
                  <a:schemeClr val="bg1"/>
                </a:solidFill>
              </a:rPr>
            </a:br>
            <a:r>
              <a:rPr lang="en-US">
                <a:solidFill>
                  <a:schemeClr val="bg1"/>
                </a:solidFill>
              </a:rPr>
              <a:t>non-Party. </a:t>
            </a:r>
          </a:p>
        </p:txBody>
      </p:sp>
      <p:sp>
        <p:nvSpPr>
          <p:cNvPr id="7" name="Rectangle 6"/>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Callout 14"/>
          <p:cNvSpPr/>
          <p:nvPr/>
        </p:nvSpPr>
        <p:spPr>
          <a:xfrm>
            <a:off x="9162739" y="2803318"/>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9369777" y="416309"/>
            <a:ext cx="3048000" cy="6077818"/>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b="1">
                <a:solidFill>
                  <a:srgbClr val="00AFEE"/>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Tree>
    <p:extLst>
      <p:ext uri="{BB962C8B-B14F-4D97-AF65-F5344CB8AC3E}">
        <p14:creationId xmlns:p14="http://schemas.microsoft.com/office/powerpoint/2010/main" val="115679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17</a:t>
            </a:fld>
            <a:endParaRPr lang="en-US"/>
          </a:p>
        </p:txBody>
      </p:sp>
      <p:sp>
        <p:nvSpPr>
          <p:cNvPr id="9" name="Oval 8"/>
          <p:cNvSpPr/>
          <p:nvPr/>
        </p:nvSpPr>
        <p:spPr>
          <a:xfrm>
            <a:off x="392785" y="183446"/>
            <a:ext cx="1749778" cy="1749778"/>
          </a:xfrm>
          <a:prstGeom prst="ellipse">
            <a:avLst/>
          </a:prstGeom>
          <a:solidFill>
            <a:srgbClr val="0C2146"/>
          </a:solidFill>
          <a:ln w="762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13F60"/>
              </a:solidFill>
            </a:endParaRPr>
          </a:p>
        </p:txBody>
      </p:sp>
      <p:pic>
        <p:nvPicPr>
          <p:cNvPr id="13" name="Picture 12" descr="Clipboar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75" y="381002"/>
            <a:ext cx="1017684" cy="1317002"/>
          </a:xfrm>
          <a:prstGeom prst="rect">
            <a:avLst/>
          </a:prstGeom>
        </p:spPr>
      </p:pic>
      <p:sp>
        <p:nvSpPr>
          <p:cNvPr id="14" name="TextBox 13"/>
          <p:cNvSpPr txBox="1"/>
          <p:nvPr/>
        </p:nvSpPr>
        <p:spPr>
          <a:xfrm>
            <a:off x="2139696" y="1959728"/>
            <a:ext cx="6709889" cy="4059573"/>
          </a:xfrm>
          <a:prstGeom prst="rect">
            <a:avLst/>
          </a:prstGeom>
          <a:noFill/>
        </p:spPr>
        <p:txBody>
          <a:bodyPr wrap="square" rtlCol="0">
            <a:spAutoFit/>
          </a:bodyPr>
          <a:lstStyle/>
          <a:p>
            <a:pPr>
              <a:lnSpc>
                <a:spcPct val="110000"/>
              </a:lnSpc>
              <a:buClr>
                <a:srgbClr val="00A6E8"/>
              </a:buClr>
              <a:buSzPct val="135000"/>
            </a:pPr>
            <a:r>
              <a:rPr lang="en-US" dirty="0">
                <a:solidFill>
                  <a:srgbClr val="0C2146"/>
                </a:solidFill>
              </a:rPr>
              <a:t>Not allow new primary mercury mining</a:t>
            </a:r>
          </a:p>
          <a:p>
            <a:pPr>
              <a:lnSpc>
                <a:spcPct val="110000"/>
              </a:lnSpc>
              <a:spcBef>
                <a:spcPts val="1200"/>
              </a:spcBef>
              <a:buClr>
                <a:srgbClr val="00A6E8"/>
              </a:buClr>
              <a:buSzPct val="135000"/>
            </a:pPr>
            <a:r>
              <a:rPr lang="en-US" dirty="0">
                <a:solidFill>
                  <a:srgbClr val="0C2146"/>
                </a:solidFill>
              </a:rPr>
              <a:t>Phase out existing primary mercury mining within 15 years</a:t>
            </a:r>
          </a:p>
          <a:p>
            <a:pPr>
              <a:lnSpc>
                <a:spcPct val="110000"/>
              </a:lnSpc>
              <a:spcBef>
                <a:spcPts val="1200"/>
              </a:spcBef>
              <a:buClr>
                <a:srgbClr val="00A6E8"/>
              </a:buClr>
              <a:buSzPct val="135000"/>
            </a:pPr>
            <a:r>
              <a:rPr lang="en-US" dirty="0">
                <a:solidFill>
                  <a:srgbClr val="0C2146"/>
                </a:solidFill>
              </a:rPr>
              <a:t>Restrict the export and use of  mercury from primary mercury mining, so that it is not available for use in artisanal and small-scale gold mining (ASGM)</a:t>
            </a:r>
          </a:p>
          <a:p>
            <a:pPr>
              <a:lnSpc>
                <a:spcPct val="110000"/>
              </a:lnSpc>
              <a:spcBef>
                <a:spcPts val="1200"/>
              </a:spcBef>
              <a:buClr>
                <a:srgbClr val="00A6E8"/>
              </a:buClr>
              <a:buSzPct val="135000"/>
            </a:pPr>
            <a:r>
              <a:rPr lang="en-US" dirty="0">
                <a:solidFill>
                  <a:srgbClr val="0C2146"/>
                </a:solidFill>
              </a:rPr>
              <a:t>Severely restrict the use  of excess mercury from decommissioning </a:t>
            </a:r>
            <a:r>
              <a:rPr lang="en-US" dirty="0" err="1">
                <a:solidFill>
                  <a:srgbClr val="0C2146"/>
                </a:solidFill>
              </a:rPr>
              <a:t>chlor</a:t>
            </a:r>
            <a:r>
              <a:rPr lang="en-US" dirty="0">
                <a:solidFill>
                  <a:srgbClr val="0C2146"/>
                </a:solidFill>
              </a:rPr>
              <a:t>-alkali plants under Article 3.5(b), and require environmentally sound disposal </a:t>
            </a:r>
          </a:p>
          <a:p>
            <a:pPr>
              <a:lnSpc>
                <a:spcPct val="110000"/>
              </a:lnSpc>
              <a:spcBef>
                <a:spcPts val="1200"/>
              </a:spcBef>
              <a:buClr>
                <a:srgbClr val="00A6E8"/>
              </a:buClr>
              <a:buSzPct val="135000"/>
            </a:pPr>
            <a:r>
              <a:rPr lang="en-US" dirty="0">
                <a:solidFill>
                  <a:srgbClr val="0C2146"/>
                </a:solidFill>
              </a:rPr>
              <a:t>Obtain information on stocks of mercury or mercury compounds exceeding 50 metric tons (MT), and mercury supply generating stocks exceeding 10 MT/</a:t>
            </a:r>
            <a:r>
              <a:rPr lang="en-US" dirty="0" err="1">
                <a:solidFill>
                  <a:srgbClr val="0C2146"/>
                </a:solidFill>
              </a:rPr>
              <a:t>yr</a:t>
            </a:r>
            <a:endParaRPr lang="en-US" dirty="0">
              <a:solidFill>
                <a:srgbClr val="0C2146"/>
              </a:solidFill>
            </a:endParaRPr>
          </a:p>
        </p:txBody>
      </p:sp>
      <p:sp>
        <p:nvSpPr>
          <p:cNvPr id="15" name="Title 1"/>
          <p:cNvSpPr>
            <a:spLocks noGrp="1"/>
          </p:cNvSpPr>
          <p:nvPr>
            <p:ph type="title"/>
          </p:nvPr>
        </p:nvSpPr>
        <p:spPr>
          <a:xfrm>
            <a:off x="2467115" y="685800"/>
            <a:ext cx="9892262" cy="711958"/>
          </a:xfrm>
        </p:spPr>
        <p:txBody>
          <a:bodyPr/>
          <a:lstStyle/>
          <a:p>
            <a:r>
              <a:rPr lang="en-US" sz="2300">
                <a:solidFill>
                  <a:schemeClr val="bg1"/>
                </a:solidFill>
              </a:rPr>
              <a:t>SUMMARY OF LEGAL AUTHORITIES:</a:t>
            </a:r>
            <a:br>
              <a:rPr lang="en-US" sz="2300">
                <a:solidFill>
                  <a:schemeClr val="bg1"/>
                </a:solidFill>
              </a:rPr>
            </a:br>
            <a:r>
              <a:rPr lang="en-US" sz="2300">
                <a:solidFill>
                  <a:schemeClr val="bg1"/>
                </a:solidFill>
              </a:rPr>
              <a:t>MERCURY SUPPLY</a:t>
            </a:r>
          </a:p>
        </p:txBody>
      </p:sp>
      <p:sp>
        <p:nvSpPr>
          <p:cNvPr id="16" name="Rectangle 15"/>
          <p:cNvSpPr/>
          <p:nvPr/>
        </p:nvSpPr>
        <p:spPr>
          <a:xfrm>
            <a:off x="1447498" y="1866964"/>
            <a:ext cx="642023" cy="759182"/>
          </a:xfrm>
          <a:prstGeom prst="rect">
            <a:avLst/>
          </a:prstGeom>
        </p:spPr>
        <p:txBody>
          <a:bodyPr wrap="none">
            <a:spAutoFit/>
          </a:bodyPr>
          <a:lstStyle/>
          <a:p>
            <a:pPr>
              <a:lnSpc>
                <a:spcPct val="110000"/>
              </a:lnSpc>
            </a:pPr>
            <a:r>
              <a:rPr lang="en-US" sz="4000">
                <a:solidFill>
                  <a:schemeClr val="accent2"/>
                </a:solidFill>
                <a:latin typeface="Wingdings"/>
                <a:ea typeface="Wingdings"/>
                <a:cs typeface="Wingdings"/>
              </a:rPr>
              <a:t></a:t>
            </a:r>
          </a:p>
        </p:txBody>
      </p:sp>
      <p:sp>
        <p:nvSpPr>
          <p:cNvPr id="17" name="Rectangle 16"/>
          <p:cNvSpPr/>
          <p:nvPr/>
        </p:nvSpPr>
        <p:spPr>
          <a:xfrm>
            <a:off x="1447498" y="2341060"/>
            <a:ext cx="642023" cy="759182"/>
          </a:xfrm>
          <a:prstGeom prst="rect">
            <a:avLst/>
          </a:prstGeom>
        </p:spPr>
        <p:txBody>
          <a:bodyPr wrap="none">
            <a:spAutoFit/>
          </a:bodyPr>
          <a:lstStyle/>
          <a:p>
            <a:pPr>
              <a:lnSpc>
                <a:spcPct val="110000"/>
              </a:lnSpc>
            </a:pPr>
            <a:r>
              <a:rPr lang="en-US" sz="4000">
                <a:solidFill>
                  <a:schemeClr val="accent2"/>
                </a:solidFill>
                <a:latin typeface="Wingdings"/>
                <a:ea typeface="Wingdings"/>
                <a:cs typeface="Wingdings"/>
              </a:rPr>
              <a:t></a:t>
            </a:r>
          </a:p>
        </p:txBody>
      </p:sp>
      <p:sp>
        <p:nvSpPr>
          <p:cNvPr id="18" name="Rectangle 17"/>
          <p:cNvSpPr/>
          <p:nvPr/>
        </p:nvSpPr>
        <p:spPr>
          <a:xfrm>
            <a:off x="1447498" y="2815156"/>
            <a:ext cx="642023" cy="759182"/>
          </a:xfrm>
          <a:prstGeom prst="rect">
            <a:avLst/>
          </a:prstGeom>
        </p:spPr>
        <p:txBody>
          <a:bodyPr wrap="none">
            <a:spAutoFit/>
          </a:bodyPr>
          <a:lstStyle/>
          <a:p>
            <a:pPr>
              <a:lnSpc>
                <a:spcPct val="110000"/>
              </a:lnSpc>
            </a:pPr>
            <a:r>
              <a:rPr lang="en-US" sz="4000">
                <a:solidFill>
                  <a:schemeClr val="accent2"/>
                </a:solidFill>
                <a:latin typeface="Wingdings"/>
                <a:ea typeface="Wingdings"/>
                <a:cs typeface="Wingdings"/>
              </a:rPr>
              <a:t></a:t>
            </a:r>
          </a:p>
        </p:txBody>
      </p:sp>
      <p:sp>
        <p:nvSpPr>
          <p:cNvPr id="19" name="Rectangle 18"/>
          <p:cNvSpPr/>
          <p:nvPr/>
        </p:nvSpPr>
        <p:spPr>
          <a:xfrm>
            <a:off x="1447498" y="3844860"/>
            <a:ext cx="642023" cy="759182"/>
          </a:xfrm>
          <a:prstGeom prst="rect">
            <a:avLst/>
          </a:prstGeom>
        </p:spPr>
        <p:txBody>
          <a:bodyPr wrap="none">
            <a:spAutoFit/>
          </a:bodyPr>
          <a:lstStyle/>
          <a:p>
            <a:pPr>
              <a:lnSpc>
                <a:spcPct val="110000"/>
              </a:lnSpc>
            </a:pPr>
            <a:r>
              <a:rPr lang="en-US" sz="4000">
                <a:solidFill>
                  <a:schemeClr val="accent2"/>
                </a:solidFill>
                <a:latin typeface="Wingdings"/>
                <a:ea typeface="Wingdings"/>
                <a:cs typeface="Wingdings"/>
              </a:rPr>
              <a:t></a:t>
            </a:r>
          </a:p>
        </p:txBody>
      </p:sp>
      <p:sp>
        <p:nvSpPr>
          <p:cNvPr id="20" name="Rectangle 19"/>
          <p:cNvSpPr/>
          <p:nvPr/>
        </p:nvSpPr>
        <p:spPr>
          <a:xfrm>
            <a:off x="1447498" y="4888789"/>
            <a:ext cx="642023" cy="759182"/>
          </a:xfrm>
          <a:prstGeom prst="rect">
            <a:avLst/>
          </a:prstGeom>
        </p:spPr>
        <p:txBody>
          <a:bodyPr wrap="none">
            <a:spAutoFit/>
          </a:bodyPr>
          <a:lstStyle/>
          <a:p>
            <a:pPr>
              <a:lnSpc>
                <a:spcPct val="110000"/>
              </a:lnSpc>
            </a:pPr>
            <a:r>
              <a:rPr lang="en-US" sz="4000">
                <a:solidFill>
                  <a:schemeClr val="accent2"/>
                </a:solidFill>
                <a:latin typeface="Wingdings"/>
                <a:ea typeface="Wingdings"/>
                <a:cs typeface="Wingdings"/>
              </a:rPr>
              <a:t></a:t>
            </a:r>
          </a:p>
        </p:txBody>
      </p:sp>
      <p:sp>
        <p:nvSpPr>
          <p:cNvPr id="12" name="Rectangle 11"/>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Callout 23"/>
          <p:cNvSpPr/>
          <p:nvPr/>
        </p:nvSpPr>
        <p:spPr>
          <a:xfrm>
            <a:off x="9162739" y="2980345"/>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9369777" y="416309"/>
            <a:ext cx="3048000" cy="6294031"/>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a:t>
            </a:r>
            <a:r>
              <a:rPr lang="en-US" sz="1000" b="1">
                <a:solidFill>
                  <a:srgbClr val="00AFEE"/>
                </a:solidFill>
              </a:rPr>
              <a:t>SUMMARY OF LEGAL AUTHORITIES: </a:t>
            </a:r>
            <a:br>
              <a:rPr lang="en-US" sz="1000" b="1">
                <a:solidFill>
                  <a:srgbClr val="00AFEE"/>
                </a:solidFill>
              </a:rPr>
            </a:br>
            <a:r>
              <a:rPr lang="en-US" sz="1000" b="1">
                <a:solidFill>
                  <a:srgbClr val="00AFEE"/>
                </a:solidFill>
              </a:rPr>
              <a:t>        MERCURY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Tree>
    <p:extLst>
      <p:ext uri="{BB962C8B-B14F-4D97-AF65-F5344CB8AC3E}">
        <p14:creationId xmlns:p14="http://schemas.microsoft.com/office/powerpoint/2010/main" val="200888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18</a:t>
            </a:fld>
            <a:endParaRPr lang="en-US"/>
          </a:p>
        </p:txBody>
      </p:sp>
      <p:sp>
        <p:nvSpPr>
          <p:cNvPr id="9" name="Oval 8"/>
          <p:cNvSpPr/>
          <p:nvPr/>
        </p:nvSpPr>
        <p:spPr>
          <a:xfrm>
            <a:off x="392785" y="183446"/>
            <a:ext cx="1749778" cy="1749778"/>
          </a:xfrm>
          <a:prstGeom prst="ellipse">
            <a:avLst/>
          </a:prstGeom>
          <a:solidFill>
            <a:srgbClr val="0C2146"/>
          </a:solidFill>
          <a:ln w="762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13F60"/>
              </a:solidFill>
            </a:endParaRPr>
          </a:p>
        </p:txBody>
      </p:sp>
      <p:pic>
        <p:nvPicPr>
          <p:cNvPr id="13" name="Picture 12" descr="Clipboar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75" y="381002"/>
            <a:ext cx="1017684" cy="1317002"/>
          </a:xfrm>
          <a:prstGeom prst="rect">
            <a:avLst/>
          </a:prstGeom>
        </p:spPr>
      </p:pic>
      <p:sp>
        <p:nvSpPr>
          <p:cNvPr id="15" name="Title 1"/>
          <p:cNvSpPr>
            <a:spLocks noGrp="1"/>
          </p:cNvSpPr>
          <p:nvPr>
            <p:ph type="title"/>
          </p:nvPr>
        </p:nvSpPr>
        <p:spPr>
          <a:xfrm>
            <a:off x="2467115" y="685800"/>
            <a:ext cx="9892262" cy="711958"/>
          </a:xfrm>
        </p:spPr>
        <p:txBody>
          <a:bodyPr/>
          <a:lstStyle/>
          <a:p>
            <a:r>
              <a:rPr lang="en-US" sz="2300">
                <a:solidFill>
                  <a:schemeClr val="bg1"/>
                </a:solidFill>
              </a:rPr>
              <a:t>SUMMARY OF LEGAL AUTHORITIES:</a:t>
            </a:r>
            <a:br>
              <a:rPr lang="en-US" sz="2300">
                <a:solidFill>
                  <a:schemeClr val="bg1"/>
                </a:solidFill>
              </a:rPr>
            </a:br>
            <a:r>
              <a:rPr lang="en-US" sz="2300">
                <a:solidFill>
                  <a:schemeClr val="bg1"/>
                </a:solidFill>
              </a:rPr>
              <a:t>MERCURY TRADE</a:t>
            </a:r>
          </a:p>
        </p:txBody>
      </p:sp>
      <p:sp>
        <p:nvSpPr>
          <p:cNvPr id="16" name="Rectangle 15"/>
          <p:cNvSpPr/>
          <p:nvPr/>
        </p:nvSpPr>
        <p:spPr>
          <a:xfrm>
            <a:off x="1447498" y="2675416"/>
            <a:ext cx="642023" cy="759182"/>
          </a:xfrm>
          <a:prstGeom prst="rect">
            <a:avLst/>
          </a:prstGeom>
        </p:spPr>
        <p:txBody>
          <a:bodyPr wrap="none">
            <a:spAutoFit/>
          </a:bodyPr>
          <a:lstStyle/>
          <a:p>
            <a:pPr>
              <a:lnSpc>
                <a:spcPct val="110000"/>
              </a:lnSpc>
            </a:pPr>
            <a:r>
              <a:rPr lang="en-US" sz="4000">
                <a:solidFill>
                  <a:schemeClr val="accent2"/>
                </a:solidFill>
                <a:latin typeface="Wingdings"/>
                <a:ea typeface="Wingdings"/>
                <a:cs typeface="Wingdings"/>
              </a:rPr>
              <a:t></a:t>
            </a:r>
          </a:p>
        </p:txBody>
      </p:sp>
      <p:sp>
        <p:nvSpPr>
          <p:cNvPr id="18" name="Rectangle 17"/>
          <p:cNvSpPr/>
          <p:nvPr/>
        </p:nvSpPr>
        <p:spPr>
          <a:xfrm>
            <a:off x="1447498" y="4035105"/>
            <a:ext cx="642023" cy="759182"/>
          </a:xfrm>
          <a:prstGeom prst="rect">
            <a:avLst/>
          </a:prstGeom>
        </p:spPr>
        <p:txBody>
          <a:bodyPr wrap="none">
            <a:spAutoFit/>
          </a:bodyPr>
          <a:lstStyle/>
          <a:p>
            <a:pPr>
              <a:lnSpc>
                <a:spcPct val="110000"/>
              </a:lnSpc>
            </a:pPr>
            <a:r>
              <a:rPr lang="en-US" sz="4000">
                <a:solidFill>
                  <a:schemeClr val="accent2"/>
                </a:solidFill>
                <a:latin typeface="Wingdings"/>
                <a:ea typeface="Wingdings"/>
                <a:cs typeface="Wingdings"/>
              </a:rPr>
              <a:t></a:t>
            </a:r>
          </a:p>
        </p:txBody>
      </p:sp>
      <p:sp>
        <p:nvSpPr>
          <p:cNvPr id="12" name="Rectangle 11"/>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142563" y="2749710"/>
            <a:ext cx="6709889" cy="2308324"/>
          </a:xfrm>
          <a:prstGeom prst="rect">
            <a:avLst/>
          </a:prstGeom>
          <a:noFill/>
        </p:spPr>
        <p:txBody>
          <a:bodyPr wrap="square" rtlCol="0">
            <a:spAutoFit/>
          </a:bodyPr>
          <a:lstStyle/>
          <a:p>
            <a:pPr>
              <a:buClr>
                <a:srgbClr val="00A6E8"/>
              </a:buClr>
              <a:buSzPct val="135000"/>
            </a:pPr>
            <a:r>
              <a:rPr lang="en-US">
                <a:solidFill>
                  <a:srgbClr val="0C2146"/>
                </a:solidFill>
              </a:rPr>
              <a:t>Not allow the export of mercury unless the importing country provides written consent, the mercury is for an allowed use or environmentally sound storage, and all other conditions of Article 3.6 are met </a:t>
            </a:r>
          </a:p>
          <a:p>
            <a:pPr>
              <a:buClr>
                <a:srgbClr val="00A6E8"/>
              </a:buClr>
              <a:buSzPct val="135000"/>
            </a:pPr>
            <a:endParaRPr lang="en-US">
              <a:solidFill>
                <a:srgbClr val="0C2146"/>
              </a:solidFill>
            </a:endParaRPr>
          </a:p>
          <a:p>
            <a:pPr>
              <a:buClr>
                <a:srgbClr val="00A6E8"/>
              </a:buClr>
              <a:buSzPct val="135000"/>
            </a:pPr>
            <a:r>
              <a:rPr lang="en-US">
                <a:solidFill>
                  <a:srgbClr val="0C2146"/>
                </a:solidFill>
              </a:rPr>
              <a:t>Not allow the import of mercury without government consent, ensuring both the mercury source and proposed use are allowed under the Convention (and applicable domestic law)</a:t>
            </a:r>
          </a:p>
        </p:txBody>
      </p:sp>
      <p:sp>
        <p:nvSpPr>
          <p:cNvPr id="26" name="TextBox 25"/>
          <p:cNvSpPr txBox="1"/>
          <p:nvPr/>
        </p:nvSpPr>
        <p:spPr>
          <a:xfrm>
            <a:off x="9369777" y="416309"/>
            <a:ext cx="3048000" cy="6294031"/>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b="1">
                <a:solidFill>
                  <a:srgbClr val="00AFEE"/>
                </a:solidFill>
              </a:rPr>
              <a:t>        SUMMARY OF LEGAL AUTHORITIES: </a:t>
            </a:r>
          </a:p>
          <a:p>
            <a:pPr>
              <a:lnSpc>
                <a:spcPct val="130000"/>
              </a:lnSpc>
            </a:pPr>
            <a:r>
              <a:rPr lang="en-US" sz="1000" b="1">
                <a:solidFill>
                  <a:srgbClr val="00AFEE"/>
                </a:solidFill>
              </a:rPr>
              <a:t>        MERCURY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
        <p:nvSpPr>
          <p:cNvPr id="27" name="Right Arrow Callout 26"/>
          <p:cNvSpPr/>
          <p:nvPr/>
        </p:nvSpPr>
        <p:spPr>
          <a:xfrm>
            <a:off x="9162739" y="3395032"/>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88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19</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7377"/>
            <a:ext cx="12181047" cy="4403448"/>
          </a:xfrm>
          <a:prstGeom prst="rect">
            <a:avLst/>
          </a:prstGeom>
        </p:spPr>
      </p:pic>
      <p:sp>
        <p:nvSpPr>
          <p:cNvPr id="7" name="Rectangle 6"/>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 y="1243583"/>
            <a:ext cx="5291191" cy="4411035"/>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554440" y="411480"/>
            <a:ext cx="11626607" cy="649833"/>
          </a:xfrm>
        </p:spPr>
        <p:txBody>
          <a:bodyPr wrap="none">
            <a:normAutofit fontScale="90000"/>
          </a:bodyPr>
          <a:lstStyle/>
          <a:p>
            <a:r>
              <a:rPr lang="en-US" sz="2300" dirty="0">
                <a:solidFill>
                  <a:srgbClr val="00A6E8"/>
                </a:solidFill>
              </a:rPr>
              <a:t>CONSIDERATIONS FOR IMPLEMENTING </a:t>
            </a:r>
            <a:br>
              <a:rPr lang="en-US" sz="2300" dirty="0">
                <a:solidFill>
                  <a:srgbClr val="00A6E8"/>
                </a:solidFill>
              </a:rPr>
            </a:br>
            <a:r>
              <a:rPr lang="en-US" sz="2300" dirty="0">
                <a:solidFill>
                  <a:srgbClr val="00A6E8"/>
                </a:solidFill>
              </a:rPr>
              <a:t>SUPPLY/TRADE REQUIREMENTS</a:t>
            </a:r>
            <a:endParaRPr lang="en-US" sz="2300" dirty="0">
              <a:solidFill>
                <a:srgbClr val="0C2146"/>
              </a:solidFill>
            </a:endParaRPr>
          </a:p>
        </p:txBody>
      </p:sp>
      <p:sp>
        <p:nvSpPr>
          <p:cNvPr id="10" name="TextBox 9"/>
          <p:cNvSpPr txBox="1"/>
          <p:nvPr/>
        </p:nvSpPr>
        <p:spPr>
          <a:xfrm>
            <a:off x="554441" y="1348523"/>
            <a:ext cx="4736750" cy="4247317"/>
          </a:xfrm>
          <a:prstGeom prst="rect">
            <a:avLst/>
          </a:prstGeom>
          <a:noFill/>
        </p:spPr>
        <p:txBody>
          <a:bodyPr wrap="square" rtlCol="0">
            <a:spAutoFit/>
          </a:bodyPr>
          <a:lstStyle/>
          <a:p>
            <a:pPr marL="285750" indent="-285750">
              <a:buClr>
                <a:srgbClr val="00A6E8"/>
              </a:buClr>
              <a:buSzPct val="135000"/>
              <a:buFont typeface="Arial" charset="0"/>
              <a:buChar char="•"/>
            </a:pPr>
            <a:r>
              <a:rPr lang="en-US" sz="1500">
                <a:solidFill>
                  <a:schemeClr val="bg1"/>
                </a:solidFill>
              </a:rPr>
              <a:t>For countries with closing or converting </a:t>
            </a:r>
            <a:r>
              <a:rPr lang="en-US" sz="1500" err="1">
                <a:solidFill>
                  <a:schemeClr val="bg1"/>
                </a:solidFill>
              </a:rPr>
              <a:t>chlor</a:t>
            </a:r>
            <a:r>
              <a:rPr lang="en-US" sz="1500">
                <a:solidFill>
                  <a:schemeClr val="bg1"/>
                </a:solidFill>
              </a:rPr>
              <a:t>-alkali plants, consider planning and reporting requirements to track the management of the mercury at these plants</a:t>
            </a:r>
            <a:br>
              <a:rPr lang="en-US" sz="1500">
                <a:solidFill>
                  <a:schemeClr val="bg1"/>
                </a:solidFill>
              </a:rPr>
            </a:br>
            <a:r>
              <a:rPr lang="en-US" sz="1500">
                <a:solidFill>
                  <a:schemeClr val="bg1"/>
                </a:solidFill>
              </a:rPr>
              <a:t>  </a:t>
            </a:r>
          </a:p>
          <a:p>
            <a:pPr marL="285750" indent="-285750">
              <a:buClr>
                <a:srgbClr val="00A6E8"/>
              </a:buClr>
              <a:buSzPct val="135000"/>
              <a:buFont typeface="Arial" charset="0"/>
              <a:buChar char="•"/>
            </a:pPr>
            <a:r>
              <a:rPr lang="en-US" sz="1500">
                <a:solidFill>
                  <a:schemeClr val="bg1"/>
                </a:solidFill>
              </a:rPr>
              <a:t>Consider the use of PIC to control mercury supply within borders</a:t>
            </a:r>
            <a:br>
              <a:rPr lang="en-US" sz="1500">
                <a:solidFill>
                  <a:schemeClr val="bg1"/>
                </a:solidFill>
              </a:rPr>
            </a:br>
            <a:endParaRPr lang="en-US" sz="1500">
              <a:solidFill>
                <a:schemeClr val="bg1"/>
              </a:solidFill>
            </a:endParaRPr>
          </a:p>
          <a:p>
            <a:pPr marL="285750" indent="-285750">
              <a:buClr>
                <a:srgbClr val="00A6E8"/>
              </a:buClr>
              <a:buSzPct val="135000"/>
              <a:buFont typeface="Arial" charset="0"/>
              <a:buChar char="•"/>
            </a:pPr>
            <a:r>
              <a:rPr lang="en-US" sz="1500">
                <a:solidFill>
                  <a:schemeClr val="bg1"/>
                </a:solidFill>
              </a:rPr>
              <a:t>Consider a possible role for a mercury trade licensing system to meet the prior informed consent (PIC) requirements, the source/use restrictions, and the reporting obligations of Article 3</a:t>
            </a:r>
            <a:br>
              <a:rPr lang="en-US" sz="1500">
                <a:solidFill>
                  <a:schemeClr val="bg1"/>
                </a:solidFill>
              </a:rPr>
            </a:br>
            <a:r>
              <a:rPr lang="en-US" sz="1500">
                <a:solidFill>
                  <a:schemeClr val="bg1"/>
                </a:solidFill>
              </a:rPr>
              <a:t>  </a:t>
            </a:r>
          </a:p>
          <a:p>
            <a:pPr marL="285750" indent="-285750">
              <a:buClr>
                <a:srgbClr val="00A6E8"/>
              </a:buClr>
              <a:buSzPct val="135000"/>
              <a:buFont typeface="Arial" charset="0"/>
              <a:buChar char="•"/>
            </a:pPr>
            <a:r>
              <a:rPr lang="en-US" sz="1500">
                <a:solidFill>
                  <a:schemeClr val="bg1"/>
                </a:solidFill>
              </a:rPr>
              <a:t>Consider the role of civil and criminal penalties to deter illegal mercury trade</a:t>
            </a:r>
          </a:p>
          <a:p>
            <a:pPr marL="285750" indent="-285750">
              <a:buClr>
                <a:srgbClr val="00A6E8"/>
              </a:buClr>
              <a:buSzPct val="135000"/>
              <a:buFont typeface="Arial" charset="0"/>
              <a:buChar char="•"/>
            </a:pPr>
            <a:endParaRPr lang="en-US" sz="1500">
              <a:solidFill>
                <a:schemeClr val="bg1"/>
              </a:solidFill>
            </a:endParaRPr>
          </a:p>
          <a:p>
            <a:pPr marL="285750" indent="-285750">
              <a:buClr>
                <a:srgbClr val="00A6E8"/>
              </a:buClr>
              <a:buSzPct val="135000"/>
              <a:buFont typeface="Arial" charset="0"/>
              <a:buChar char="•"/>
            </a:pPr>
            <a:r>
              <a:rPr lang="en-US" sz="1500">
                <a:solidFill>
                  <a:schemeClr val="bg1"/>
                </a:solidFill>
              </a:rPr>
              <a:t>Consider regional collaborative efforts for tracking and enforcing trade provisions</a:t>
            </a:r>
          </a:p>
        </p:txBody>
      </p:sp>
      <p:sp>
        <p:nvSpPr>
          <p:cNvPr id="16" name="Right Arrow Callout 15"/>
          <p:cNvSpPr/>
          <p:nvPr/>
        </p:nvSpPr>
        <p:spPr>
          <a:xfrm>
            <a:off x="9162739" y="3781514"/>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9369777" y="416309"/>
            <a:ext cx="3048000" cy="6093976"/>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b="1">
                <a:solidFill>
                  <a:srgbClr val="00AFEE"/>
                </a:solidFill>
              </a:rPr>
              <a:t>        CONSIDERATIONS FOR IMPLEMENTING </a:t>
            </a:r>
          </a:p>
          <a:p>
            <a:pPr>
              <a:lnSpc>
                <a:spcPct val="130000"/>
              </a:lnSpc>
            </a:pPr>
            <a:r>
              <a:rPr lang="en-US" sz="1000" b="1">
                <a:solidFill>
                  <a:srgbClr val="00AFEE"/>
                </a:solidFill>
              </a:rPr>
              <a:t>        SUPPLY/TRADE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Tree>
    <p:extLst>
      <p:ext uri="{BB962C8B-B14F-4D97-AF65-F5344CB8AC3E}">
        <p14:creationId xmlns:p14="http://schemas.microsoft.com/office/powerpoint/2010/main" val="92084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40" y="685800"/>
            <a:ext cx="4926425" cy="558800"/>
          </a:xfrm>
        </p:spPr>
        <p:txBody>
          <a:bodyPr/>
          <a:lstStyle/>
          <a:p>
            <a:r>
              <a:rPr lang="en-US" sz="2300">
                <a:solidFill>
                  <a:srgbClr val="00A6E8"/>
                </a:solidFill>
              </a:rPr>
              <a:t>TRAINING MODULE CONTENTS</a:t>
            </a:r>
            <a:endParaRPr lang="en-US" sz="2300">
              <a:solidFill>
                <a:srgbClr val="0C2146"/>
              </a:solidFill>
            </a:endParaRPr>
          </a:p>
        </p:txBody>
      </p:sp>
      <p:sp>
        <p:nvSpPr>
          <p:cNvPr id="5" name="Slide Number Placeholder 4"/>
          <p:cNvSpPr>
            <a:spLocks noGrp="1"/>
          </p:cNvSpPr>
          <p:nvPr>
            <p:ph type="sldNum" sz="quarter" idx="12"/>
          </p:nvPr>
        </p:nvSpPr>
        <p:spPr/>
        <p:txBody>
          <a:bodyPr/>
          <a:lstStyle/>
          <a:p>
            <a:fld id="{A4A541B3-CD79-0240-8A71-500DA69470F5}" type="slidenum">
              <a:rPr lang="en-US" smtClean="0"/>
              <a:pPr/>
              <a:t>2</a:t>
            </a:fld>
            <a:endParaRPr lang="en-US"/>
          </a:p>
        </p:txBody>
      </p:sp>
      <p:sp>
        <p:nvSpPr>
          <p:cNvPr id="6" name="TextBox 5"/>
          <p:cNvSpPr txBox="1"/>
          <p:nvPr/>
        </p:nvSpPr>
        <p:spPr>
          <a:xfrm>
            <a:off x="554439" y="1419056"/>
            <a:ext cx="5484853" cy="4819781"/>
          </a:xfrm>
          <a:prstGeom prst="rect">
            <a:avLst/>
          </a:prstGeom>
          <a:noFill/>
        </p:spPr>
        <p:txBody>
          <a:bodyPr wrap="square" rtlCol="0">
            <a:spAutoFit/>
          </a:bodyPr>
          <a:lstStyle/>
          <a:p>
            <a:pPr marL="285750" indent="-285750">
              <a:lnSpc>
                <a:spcPct val="120000"/>
              </a:lnSpc>
              <a:buClr>
                <a:srgbClr val="00A6E8"/>
              </a:buClr>
              <a:buSzPct val="135000"/>
              <a:buFont typeface="Arial" charset="0"/>
              <a:buChar char="•"/>
            </a:pPr>
            <a:r>
              <a:rPr lang="en-US" sz="1600" b="1">
                <a:solidFill>
                  <a:srgbClr val="00A6E8"/>
                </a:solidFill>
              </a:rPr>
              <a:t>ARTICLE 3: MERCURY SUPPLY AND TRADE</a:t>
            </a:r>
          </a:p>
          <a:p>
            <a:pPr marL="742950" lvl="1" indent="-285750">
              <a:lnSpc>
                <a:spcPct val="120000"/>
              </a:lnSpc>
              <a:buClr>
                <a:srgbClr val="00A6E8"/>
              </a:buClr>
              <a:buSzPct val="135000"/>
              <a:buFont typeface="Arial" charset="0"/>
              <a:buChar char="•"/>
            </a:pPr>
            <a:r>
              <a:rPr lang="en-US" sz="1600" b="1">
                <a:solidFill>
                  <a:srgbClr val="00A6E8"/>
                </a:solidFill>
              </a:rPr>
              <a:t>SECTION ONE: </a:t>
            </a:r>
            <a:r>
              <a:rPr lang="en-US" sz="1600">
                <a:solidFill>
                  <a:srgbClr val="00A6E8"/>
                </a:solidFill>
              </a:rPr>
              <a:t>MAIN SOURCES OF MERCURY SUPPLY</a:t>
            </a:r>
          </a:p>
          <a:p>
            <a:pPr marL="1200150" lvl="2" indent="-285750">
              <a:lnSpc>
                <a:spcPct val="120000"/>
              </a:lnSpc>
              <a:buClr>
                <a:srgbClr val="00A6E8"/>
              </a:buClr>
              <a:buSzPct val="135000"/>
              <a:buFont typeface="Arial" charset="0"/>
              <a:buChar char="•"/>
            </a:pPr>
            <a:r>
              <a:rPr lang="en-US" sz="1600">
                <a:solidFill>
                  <a:srgbClr val="0C2146"/>
                </a:solidFill>
              </a:rPr>
              <a:t>Primary Mining</a:t>
            </a:r>
          </a:p>
          <a:p>
            <a:pPr marL="1200150" lvl="2" indent="-285750">
              <a:lnSpc>
                <a:spcPct val="120000"/>
              </a:lnSpc>
              <a:buClr>
                <a:srgbClr val="00A6E8"/>
              </a:buClr>
              <a:buSzPct val="135000"/>
              <a:buFont typeface="Arial" charset="0"/>
              <a:buChar char="•"/>
            </a:pPr>
            <a:r>
              <a:rPr lang="en-US" sz="1600">
                <a:solidFill>
                  <a:srgbClr val="0C2146"/>
                </a:solidFill>
              </a:rPr>
              <a:t>Timing of Prohibitions: “Date of Entry Into Force”</a:t>
            </a:r>
          </a:p>
          <a:p>
            <a:pPr marL="1200150" lvl="2" indent="-285750">
              <a:lnSpc>
                <a:spcPct val="120000"/>
              </a:lnSpc>
              <a:buClr>
                <a:srgbClr val="00A6E8"/>
              </a:buClr>
              <a:buSzPct val="135000"/>
              <a:buFont typeface="Arial" charset="0"/>
              <a:buChar char="•"/>
            </a:pPr>
            <a:r>
              <a:rPr lang="en-US" sz="1600">
                <a:solidFill>
                  <a:srgbClr val="0C2146"/>
                </a:solidFill>
              </a:rPr>
              <a:t>Decommissioned </a:t>
            </a:r>
            <a:r>
              <a:rPr lang="en-US" sz="1600" err="1">
                <a:solidFill>
                  <a:srgbClr val="0C2146"/>
                </a:solidFill>
              </a:rPr>
              <a:t>Chlor</a:t>
            </a:r>
            <a:r>
              <a:rPr lang="en-US" sz="1600">
                <a:solidFill>
                  <a:srgbClr val="0C2146"/>
                </a:solidFill>
              </a:rPr>
              <a:t>-Alkali Plants</a:t>
            </a:r>
          </a:p>
          <a:p>
            <a:pPr marL="1200150" lvl="2" indent="-285750">
              <a:lnSpc>
                <a:spcPct val="120000"/>
              </a:lnSpc>
              <a:buClr>
                <a:srgbClr val="00A6E8"/>
              </a:buClr>
              <a:buSzPct val="135000"/>
              <a:buFont typeface="Arial" charset="0"/>
              <a:buChar char="•"/>
            </a:pPr>
            <a:r>
              <a:rPr lang="en-US" sz="1600">
                <a:solidFill>
                  <a:srgbClr val="0C2146"/>
                </a:solidFill>
              </a:rPr>
              <a:t>Mercury Stocks</a:t>
            </a:r>
          </a:p>
          <a:p>
            <a:pPr marL="1200150" lvl="2" indent="-285750">
              <a:lnSpc>
                <a:spcPct val="120000"/>
              </a:lnSpc>
              <a:buClr>
                <a:srgbClr val="00A6E8"/>
              </a:buClr>
              <a:buSzPct val="135000"/>
              <a:buFont typeface="Arial" charset="0"/>
              <a:buChar char="•"/>
            </a:pPr>
            <a:r>
              <a:rPr lang="en-US" sz="1600">
                <a:solidFill>
                  <a:srgbClr val="0C2146"/>
                </a:solidFill>
              </a:rPr>
              <a:t>Guidance on Obtaining Stocks Information</a:t>
            </a:r>
          </a:p>
          <a:p>
            <a:pPr marL="1200150" lvl="2" indent="-285750">
              <a:lnSpc>
                <a:spcPct val="120000"/>
              </a:lnSpc>
              <a:buClr>
                <a:srgbClr val="00A6E8"/>
              </a:buClr>
              <a:buSzPct val="135000"/>
              <a:buFont typeface="Arial" charset="0"/>
              <a:buChar char="•"/>
            </a:pPr>
            <a:r>
              <a:rPr lang="en-US" sz="1600">
                <a:solidFill>
                  <a:srgbClr val="0C2146"/>
                </a:solidFill>
              </a:rPr>
              <a:t>Trade Procedures–Prior Informed Consent</a:t>
            </a:r>
          </a:p>
          <a:p>
            <a:pPr marL="742950" lvl="1" indent="-285750">
              <a:lnSpc>
                <a:spcPct val="120000"/>
              </a:lnSpc>
              <a:buClr>
                <a:srgbClr val="00A6E8"/>
              </a:buClr>
              <a:buSzPct val="135000"/>
              <a:buFont typeface="Arial" charset="0"/>
              <a:buChar char="•"/>
            </a:pPr>
            <a:r>
              <a:rPr lang="en-US" sz="1600" b="1">
                <a:solidFill>
                  <a:srgbClr val="00A6E8"/>
                </a:solidFill>
              </a:rPr>
              <a:t>SECTION TWO: </a:t>
            </a:r>
            <a:r>
              <a:rPr lang="en-US" sz="1600">
                <a:solidFill>
                  <a:srgbClr val="00A6E8"/>
                </a:solidFill>
              </a:rPr>
              <a:t>HOW IT WORKS</a:t>
            </a:r>
          </a:p>
          <a:p>
            <a:pPr marL="1200150" lvl="2" indent="-285750">
              <a:lnSpc>
                <a:spcPct val="120000"/>
              </a:lnSpc>
              <a:buClr>
                <a:srgbClr val="00A6E8"/>
              </a:buClr>
              <a:buSzPct val="135000"/>
              <a:buFont typeface="Arial" charset="0"/>
              <a:buChar char="•"/>
            </a:pPr>
            <a:r>
              <a:rPr lang="en-US" sz="1600">
                <a:solidFill>
                  <a:srgbClr val="0C2146"/>
                </a:solidFill>
              </a:rPr>
              <a:t>Scenario One: Exporter is a Party → Importer is a Party (Article 3.6.a)</a:t>
            </a:r>
          </a:p>
          <a:p>
            <a:pPr marL="1200150" lvl="2" indent="-285750">
              <a:lnSpc>
                <a:spcPct val="120000"/>
              </a:lnSpc>
              <a:buClr>
                <a:srgbClr val="00A6E8"/>
              </a:buClr>
              <a:buSzPct val="135000"/>
              <a:buFont typeface="Arial" charset="0"/>
              <a:buChar char="•"/>
            </a:pPr>
            <a:r>
              <a:rPr lang="en-US" sz="1600">
                <a:solidFill>
                  <a:srgbClr val="0C2146"/>
                </a:solidFill>
              </a:rPr>
              <a:t>Scenario Two: Exporter is a Party → Importer is a non-Party (Article 3.6.b)</a:t>
            </a:r>
          </a:p>
          <a:p>
            <a:pPr marL="1200150" lvl="2" indent="-285750">
              <a:lnSpc>
                <a:spcPct val="120000"/>
              </a:lnSpc>
              <a:buClr>
                <a:srgbClr val="00A6E8"/>
              </a:buClr>
              <a:buSzPct val="135000"/>
              <a:buFont typeface="Arial" charset="0"/>
              <a:buChar char="•"/>
            </a:pPr>
            <a:r>
              <a:rPr lang="en-US" sz="1600">
                <a:solidFill>
                  <a:srgbClr val="0C2146"/>
                </a:solidFill>
              </a:rPr>
              <a:t>Scenario Three: Exporter is a non-Party → Importer is a Party (Article 3.8)</a:t>
            </a:r>
          </a:p>
          <a:p>
            <a:pPr marL="1200150" lvl="2" indent="-285750">
              <a:lnSpc>
                <a:spcPct val="120000"/>
              </a:lnSpc>
              <a:buClr>
                <a:srgbClr val="00A6E8"/>
              </a:buClr>
              <a:buSzPct val="135000"/>
              <a:buFont typeface="Arial" charset="0"/>
              <a:buChar char="•"/>
            </a:pPr>
            <a:r>
              <a:rPr lang="en-US" sz="1600">
                <a:solidFill>
                  <a:srgbClr val="0C2146"/>
                </a:solidFill>
              </a:rPr>
              <a:t>General Consent</a:t>
            </a:r>
          </a:p>
        </p:txBody>
      </p:sp>
      <p:sp>
        <p:nvSpPr>
          <p:cNvPr id="8" name="TextBox 7"/>
          <p:cNvSpPr txBox="1"/>
          <p:nvPr/>
        </p:nvSpPr>
        <p:spPr>
          <a:xfrm>
            <a:off x="6472640" y="1419056"/>
            <a:ext cx="5719360" cy="5166030"/>
          </a:xfrm>
          <a:prstGeom prst="rect">
            <a:avLst/>
          </a:prstGeom>
          <a:noFill/>
        </p:spPr>
        <p:txBody>
          <a:bodyPr wrap="square" rtlCol="0">
            <a:spAutoFit/>
          </a:bodyPr>
          <a:lstStyle/>
          <a:p>
            <a:pPr marL="1200150" lvl="2" indent="-285750">
              <a:lnSpc>
                <a:spcPct val="120000"/>
              </a:lnSpc>
              <a:buClr>
                <a:srgbClr val="00A6E8"/>
              </a:buClr>
              <a:buSzPct val="135000"/>
              <a:buFont typeface="Arial" charset="0"/>
              <a:buChar char="•"/>
            </a:pPr>
            <a:r>
              <a:rPr lang="en-US" sz="1600">
                <a:solidFill>
                  <a:srgbClr val="0C2146"/>
                </a:solidFill>
              </a:rPr>
              <a:t>SUMMARY OF LEGAL AUTHORITIES:</a:t>
            </a:r>
            <a:br>
              <a:rPr lang="en-US" sz="1600">
                <a:solidFill>
                  <a:srgbClr val="0C2146"/>
                </a:solidFill>
              </a:rPr>
            </a:br>
            <a:r>
              <a:rPr lang="en-US" sz="1600">
                <a:solidFill>
                  <a:srgbClr val="0C2146"/>
                </a:solidFill>
              </a:rPr>
              <a:t>MERCURY SUPPLY</a:t>
            </a:r>
          </a:p>
          <a:p>
            <a:pPr marL="1200150" lvl="2" indent="-285750">
              <a:lnSpc>
                <a:spcPct val="120000"/>
              </a:lnSpc>
              <a:buClr>
                <a:srgbClr val="00A6E8"/>
              </a:buClr>
              <a:buSzPct val="135000"/>
              <a:buFont typeface="Arial" charset="0"/>
              <a:buChar char="•"/>
            </a:pPr>
            <a:r>
              <a:rPr lang="en-US" sz="1600">
                <a:solidFill>
                  <a:srgbClr val="0C2146"/>
                </a:solidFill>
              </a:rPr>
              <a:t>SUMMARY OF LEGAL AUTHORITIES:</a:t>
            </a:r>
            <a:br>
              <a:rPr lang="en-US" sz="1600">
                <a:solidFill>
                  <a:srgbClr val="0C2146"/>
                </a:solidFill>
              </a:rPr>
            </a:br>
            <a:r>
              <a:rPr lang="en-US" sz="1600">
                <a:solidFill>
                  <a:srgbClr val="0C2146"/>
                </a:solidFill>
              </a:rPr>
              <a:t>MERCURY TRADE</a:t>
            </a:r>
          </a:p>
          <a:p>
            <a:pPr marL="1200150" lvl="2" indent="-285750">
              <a:lnSpc>
                <a:spcPct val="120000"/>
              </a:lnSpc>
              <a:buClr>
                <a:srgbClr val="00A6E8"/>
              </a:buClr>
              <a:buSzPct val="135000"/>
              <a:buFont typeface="Arial" charset="0"/>
              <a:buChar char="•"/>
            </a:pPr>
            <a:r>
              <a:rPr lang="en-US" sz="1600">
                <a:solidFill>
                  <a:srgbClr val="0C2146"/>
                </a:solidFill>
              </a:rPr>
              <a:t>Considerations For Implementing Supply/Trade Requirements</a:t>
            </a:r>
          </a:p>
          <a:p>
            <a:pPr marL="285750" indent="-285750">
              <a:lnSpc>
                <a:spcPct val="120000"/>
              </a:lnSpc>
              <a:buClr>
                <a:srgbClr val="00A6E8"/>
              </a:buClr>
              <a:buSzPct val="135000"/>
              <a:buFont typeface="Arial" charset="0"/>
              <a:buChar char="•"/>
            </a:pPr>
            <a:r>
              <a:rPr lang="en-US" sz="1600" b="1">
                <a:solidFill>
                  <a:srgbClr val="00A6E8"/>
                </a:solidFill>
              </a:rPr>
              <a:t>ARTICLE 7: ARTISANAL AND SMALL-SCALE GOLD MINING</a:t>
            </a:r>
            <a:endParaRPr lang="en-US" sz="1600">
              <a:solidFill>
                <a:srgbClr val="0C2146"/>
              </a:solidFill>
            </a:endParaRPr>
          </a:p>
          <a:p>
            <a:pPr marL="1200150" lvl="2" indent="-285750">
              <a:lnSpc>
                <a:spcPct val="120000"/>
              </a:lnSpc>
              <a:buClr>
                <a:srgbClr val="00A6E8"/>
              </a:buClr>
              <a:buSzPct val="135000"/>
              <a:buFont typeface="Arial" charset="0"/>
              <a:buChar char="•"/>
            </a:pPr>
            <a:r>
              <a:rPr lang="en-US" sz="1600">
                <a:solidFill>
                  <a:srgbClr val="0C2146"/>
                </a:solidFill>
              </a:rPr>
              <a:t>Key Question: Why Is Mercury Used?</a:t>
            </a:r>
          </a:p>
          <a:p>
            <a:pPr marL="1200150" lvl="2" indent="-285750">
              <a:lnSpc>
                <a:spcPct val="120000"/>
              </a:lnSpc>
              <a:buClr>
                <a:srgbClr val="00A6E8"/>
              </a:buClr>
              <a:buSzPct val="135000"/>
              <a:buFont typeface="Arial" charset="0"/>
              <a:buChar char="•"/>
            </a:pPr>
            <a:r>
              <a:rPr lang="en-US" sz="1600">
                <a:solidFill>
                  <a:srgbClr val="0C2146"/>
                </a:solidFill>
              </a:rPr>
              <a:t>Basic Obligation</a:t>
            </a:r>
          </a:p>
          <a:p>
            <a:pPr marL="1200150" lvl="2" indent="-285750">
              <a:lnSpc>
                <a:spcPct val="120000"/>
              </a:lnSpc>
              <a:buClr>
                <a:srgbClr val="00A6E8"/>
              </a:buClr>
              <a:buSzPct val="135000"/>
              <a:buFont typeface="Arial" charset="0"/>
              <a:buChar char="•"/>
            </a:pPr>
            <a:r>
              <a:rPr lang="en-US" sz="1600">
                <a:solidFill>
                  <a:srgbClr val="0C2146"/>
                </a:solidFill>
              </a:rPr>
              <a:t>What Is “More Than Insignificant?”</a:t>
            </a:r>
          </a:p>
          <a:p>
            <a:pPr marL="1200150" lvl="2" indent="-285750">
              <a:lnSpc>
                <a:spcPct val="120000"/>
              </a:lnSpc>
              <a:buClr>
                <a:srgbClr val="00A6E8"/>
              </a:buClr>
              <a:buSzPct val="135000"/>
              <a:buFont typeface="Arial" charset="0"/>
              <a:buChar char="•"/>
            </a:pPr>
            <a:r>
              <a:rPr lang="en-US" sz="1600">
                <a:solidFill>
                  <a:srgbClr val="0C2146"/>
                </a:solidFill>
              </a:rPr>
              <a:t>National Action Plan (NAP)</a:t>
            </a:r>
          </a:p>
          <a:p>
            <a:pPr marL="1200150" lvl="2" indent="-285750">
              <a:lnSpc>
                <a:spcPct val="120000"/>
              </a:lnSpc>
              <a:buClr>
                <a:srgbClr val="00A6E8"/>
              </a:buClr>
              <a:buSzPct val="135000"/>
              <a:buFont typeface="Arial" charset="0"/>
              <a:buChar char="•"/>
            </a:pPr>
            <a:r>
              <a:rPr lang="fr-FR" sz="1600" err="1">
                <a:solidFill>
                  <a:srgbClr val="0C2146"/>
                </a:solidFill>
              </a:rPr>
              <a:t>Annex</a:t>
            </a:r>
            <a:r>
              <a:rPr lang="fr-FR" sz="1600">
                <a:solidFill>
                  <a:srgbClr val="0C2146"/>
                </a:solidFill>
              </a:rPr>
              <a:t> C: National Action Plan (NAP) Contents</a:t>
            </a:r>
          </a:p>
          <a:p>
            <a:pPr marL="1200150" lvl="2" indent="-285750">
              <a:lnSpc>
                <a:spcPct val="120000"/>
              </a:lnSpc>
              <a:buClr>
                <a:srgbClr val="00A6E8"/>
              </a:buClr>
              <a:buSzPct val="135000"/>
              <a:buFont typeface="Arial" charset="0"/>
              <a:buChar char="•"/>
            </a:pPr>
            <a:r>
              <a:rPr lang="fr-FR" sz="1600">
                <a:solidFill>
                  <a:srgbClr val="0C2146"/>
                </a:solidFill>
              </a:rPr>
              <a:t>NAP Guidance</a:t>
            </a:r>
          </a:p>
          <a:p>
            <a:pPr marL="1200150" lvl="2" indent="-285750">
              <a:lnSpc>
                <a:spcPct val="120000"/>
              </a:lnSpc>
              <a:buClr>
                <a:srgbClr val="00A6E8"/>
              </a:buClr>
              <a:buSzPct val="135000"/>
              <a:buFont typeface="Arial" charset="0"/>
              <a:buChar char="•"/>
            </a:pPr>
            <a:r>
              <a:rPr lang="en-US" sz="1600">
                <a:solidFill>
                  <a:srgbClr val="0C2146"/>
                </a:solidFill>
              </a:rPr>
              <a:t>Where ASGM Activity Is “More Than Insignificant”</a:t>
            </a:r>
            <a:endParaRPr lang="fr-FR" sz="1600">
              <a:solidFill>
                <a:srgbClr val="0C2146"/>
              </a:solidFill>
            </a:endParaRPr>
          </a:p>
          <a:p>
            <a:pPr marL="1200150" lvl="2" indent="-285750">
              <a:lnSpc>
                <a:spcPct val="120000"/>
              </a:lnSpc>
              <a:buClr>
                <a:srgbClr val="00A6E8"/>
              </a:buClr>
              <a:buSzPct val="135000"/>
              <a:buFont typeface="Arial" charset="0"/>
              <a:buChar char="•"/>
            </a:pPr>
            <a:r>
              <a:rPr lang="en-US" sz="1600">
                <a:solidFill>
                  <a:srgbClr val="0C2146"/>
                </a:solidFill>
              </a:rPr>
              <a:t>Voluntary Elements of the NAP</a:t>
            </a:r>
          </a:p>
          <a:p>
            <a:pPr marL="285750" indent="-285750">
              <a:lnSpc>
                <a:spcPct val="120000"/>
              </a:lnSpc>
              <a:buClr>
                <a:srgbClr val="00A6E8"/>
              </a:buClr>
              <a:buSzPct val="135000"/>
              <a:buFont typeface="Arial" charset="0"/>
              <a:buChar char="•"/>
            </a:pPr>
            <a:r>
              <a:rPr lang="en-US" sz="1600" b="1">
                <a:solidFill>
                  <a:srgbClr val="00A6E8"/>
                </a:solidFill>
              </a:rPr>
              <a:t>RESOURCES</a:t>
            </a:r>
          </a:p>
          <a:p>
            <a:pPr marL="742950" lvl="1" indent="-285750">
              <a:lnSpc>
                <a:spcPct val="125000"/>
              </a:lnSpc>
              <a:buClr>
                <a:srgbClr val="00A6E8"/>
              </a:buClr>
              <a:buSzPct val="135000"/>
              <a:buFont typeface="Arial" charset="0"/>
              <a:buChar char="•"/>
            </a:pPr>
            <a:endParaRPr lang="en-US">
              <a:solidFill>
                <a:srgbClr val="0C2146"/>
              </a:solidFill>
            </a:endParaRPr>
          </a:p>
        </p:txBody>
      </p:sp>
      <p:cxnSp>
        <p:nvCxnSpPr>
          <p:cNvPr id="9" name="Straight Connector 8"/>
          <p:cNvCxnSpPr/>
          <p:nvPr/>
        </p:nvCxnSpPr>
        <p:spPr>
          <a:xfrm>
            <a:off x="554440" y="1244600"/>
            <a:ext cx="11127606"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00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0" y="1243584"/>
            <a:ext cx="12108227" cy="4411034"/>
          </a:xfrm>
          <a:prstGeom prst="rect">
            <a:avLst/>
          </a:prstGeom>
        </p:spPr>
      </p:pic>
      <p:sp>
        <p:nvSpPr>
          <p:cNvPr id="5" name="Slide Number Placeholder 4"/>
          <p:cNvSpPr>
            <a:spLocks noGrp="1"/>
          </p:cNvSpPr>
          <p:nvPr>
            <p:ph type="sldNum" sz="quarter" idx="12"/>
          </p:nvPr>
        </p:nvSpPr>
        <p:spPr/>
        <p:txBody>
          <a:bodyPr/>
          <a:lstStyle/>
          <a:p>
            <a:fld id="{A4A541B3-CD79-0240-8A71-500DA69470F5}" type="slidenum">
              <a:rPr lang="en-US" smtClean="0"/>
              <a:pPr/>
              <a:t>20</a:t>
            </a:fld>
            <a:endParaRPr lang="en-US"/>
          </a:p>
        </p:txBody>
      </p:sp>
      <p:sp>
        <p:nvSpPr>
          <p:cNvPr id="9" name="Rectangle 8"/>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92785" y="183446"/>
            <a:ext cx="1749778" cy="1749778"/>
          </a:xfrm>
          <a:prstGeom prst="ellipse">
            <a:avLst/>
          </a:prstGeom>
          <a:solidFill>
            <a:srgbClr val="0C2146"/>
          </a:solidFill>
          <a:ln w="762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13F60"/>
              </a:solidFill>
            </a:endParaRPr>
          </a:p>
        </p:txBody>
      </p:sp>
      <p:sp>
        <p:nvSpPr>
          <p:cNvPr id="20" name="Title 1"/>
          <p:cNvSpPr>
            <a:spLocks noGrp="1"/>
          </p:cNvSpPr>
          <p:nvPr>
            <p:ph type="title"/>
          </p:nvPr>
        </p:nvSpPr>
        <p:spPr>
          <a:xfrm>
            <a:off x="467174" y="748338"/>
            <a:ext cx="1588123" cy="687598"/>
          </a:xfrm>
        </p:spPr>
        <p:txBody>
          <a:bodyPr/>
          <a:lstStyle/>
          <a:p>
            <a:pPr algn="ctr"/>
            <a:r>
              <a:rPr lang="en-US" sz="2300">
                <a:solidFill>
                  <a:schemeClr val="bg1"/>
                </a:solidFill>
              </a:rPr>
              <a:t>SECTION</a:t>
            </a:r>
            <a:br>
              <a:rPr lang="en-US" sz="2300">
                <a:solidFill>
                  <a:schemeClr val="bg1"/>
                </a:solidFill>
              </a:rPr>
            </a:br>
            <a:r>
              <a:rPr lang="en-US" sz="2300">
                <a:solidFill>
                  <a:schemeClr val="bg1"/>
                </a:solidFill>
              </a:rPr>
              <a:t>TWO</a:t>
            </a:r>
          </a:p>
        </p:txBody>
      </p:sp>
      <p:sp>
        <p:nvSpPr>
          <p:cNvPr id="21" name="Title 1"/>
          <p:cNvSpPr txBox="1">
            <a:spLocks/>
          </p:cNvSpPr>
          <p:nvPr/>
        </p:nvSpPr>
        <p:spPr>
          <a:xfrm>
            <a:off x="2339366" y="552104"/>
            <a:ext cx="6936261" cy="557784"/>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a:solidFill>
                  <a:srgbClr val="FFFFFF"/>
                </a:solidFill>
              </a:rPr>
              <a:t>ARTICLE 7: ARTISANAL AND SMALL-SCALE GOLD MINING</a:t>
            </a:r>
          </a:p>
        </p:txBody>
      </p:sp>
      <p:sp>
        <p:nvSpPr>
          <p:cNvPr id="27" name="Rectangle 26"/>
          <p:cNvSpPr/>
          <p:nvPr/>
        </p:nvSpPr>
        <p:spPr>
          <a:xfrm>
            <a:off x="-1" y="2178610"/>
            <a:ext cx="5291191" cy="3476007"/>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54440" y="2323003"/>
            <a:ext cx="4736749" cy="3139321"/>
          </a:xfrm>
          <a:prstGeom prst="rect">
            <a:avLst/>
          </a:prstGeom>
          <a:noFill/>
        </p:spPr>
        <p:txBody>
          <a:bodyPr wrap="square" rtlCol="0">
            <a:spAutoFit/>
          </a:bodyPr>
          <a:lstStyle/>
          <a:p>
            <a:pPr marL="285750" indent="-285750">
              <a:buClr>
                <a:srgbClr val="00A6E8"/>
              </a:buClr>
              <a:buSzPct val="135000"/>
            </a:pPr>
            <a:r>
              <a:rPr lang="en-US" dirty="0">
                <a:solidFill>
                  <a:schemeClr val="bg1"/>
                </a:solidFill>
              </a:rPr>
              <a:t>Applies to artisanal and small-scale gold mining</a:t>
            </a:r>
          </a:p>
          <a:p>
            <a:pPr marL="285750" indent="-285750">
              <a:buClr>
                <a:srgbClr val="00A6E8"/>
              </a:buClr>
              <a:buSzPct val="135000"/>
            </a:pPr>
            <a:r>
              <a:rPr lang="en-US" dirty="0">
                <a:solidFill>
                  <a:schemeClr val="bg1"/>
                </a:solidFill>
              </a:rPr>
              <a:t>(ASGM), where mercury is used to extract gold. </a:t>
            </a:r>
          </a:p>
          <a:p>
            <a:pPr marL="285750" indent="-285750">
              <a:buClr>
                <a:srgbClr val="00A6E8"/>
              </a:buClr>
              <a:buSzPct val="135000"/>
            </a:pPr>
            <a:endParaRPr lang="en-US" dirty="0">
              <a:solidFill>
                <a:schemeClr val="bg1"/>
              </a:solidFill>
            </a:endParaRPr>
          </a:p>
          <a:p>
            <a:pPr marL="285750" indent="-285750">
              <a:buClr>
                <a:srgbClr val="00A6E8"/>
              </a:buClr>
              <a:buSzPct val="135000"/>
            </a:pPr>
            <a:r>
              <a:rPr lang="en-US" dirty="0">
                <a:solidFill>
                  <a:schemeClr val="bg1"/>
                </a:solidFill>
              </a:rPr>
              <a:t>NOT COVERED:</a:t>
            </a:r>
          </a:p>
          <a:p>
            <a:pPr marL="285750" indent="-285750">
              <a:buClr>
                <a:srgbClr val="00A6E8"/>
              </a:buClr>
              <a:buSzPct val="135000"/>
              <a:buFont typeface="Arial" charset="0"/>
              <a:buChar char="•"/>
            </a:pPr>
            <a:r>
              <a:rPr lang="en-US" dirty="0">
                <a:solidFill>
                  <a:schemeClr val="bg1"/>
                </a:solidFill>
              </a:rPr>
              <a:t>Mercury-free ASGM</a:t>
            </a:r>
          </a:p>
          <a:p>
            <a:pPr marL="285750" indent="-285750">
              <a:buClr>
                <a:srgbClr val="00A6E8"/>
              </a:buClr>
              <a:buSzPct val="135000"/>
              <a:buFont typeface="Arial" charset="0"/>
              <a:buChar char="•"/>
            </a:pPr>
            <a:r>
              <a:rPr lang="en-US" dirty="0">
                <a:solidFill>
                  <a:schemeClr val="bg1"/>
                </a:solidFill>
              </a:rPr>
              <a:t>Other minerals </a:t>
            </a:r>
          </a:p>
          <a:p>
            <a:pPr marL="285750" indent="-285750">
              <a:buClr>
                <a:srgbClr val="00A6E8"/>
              </a:buClr>
              <a:buSzPct val="135000"/>
              <a:buFont typeface="Arial" charset="0"/>
              <a:buChar char="•"/>
            </a:pPr>
            <a:r>
              <a:rPr lang="en-US" dirty="0">
                <a:solidFill>
                  <a:schemeClr val="bg1"/>
                </a:solidFill>
              </a:rPr>
              <a:t>Large scale gold mining </a:t>
            </a:r>
          </a:p>
          <a:p>
            <a:pPr marL="285750" indent="-285750">
              <a:buClr>
                <a:srgbClr val="00A6E8"/>
              </a:buClr>
              <a:buSzPct val="135000"/>
            </a:pPr>
            <a:endParaRPr lang="en-US" dirty="0">
              <a:solidFill>
                <a:schemeClr val="bg1"/>
              </a:solidFill>
            </a:endParaRPr>
          </a:p>
          <a:p>
            <a:pPr marL="285750" indent="-285750">
              <a:buClr>
                <a:srgbClr val="00A6E8"/>
              </a:buClr>
              <a:buSzPct val="135000"/>
            </a:pPr>
            <a:r>
              <a:rPr lang="en-US" dirty="0">
                <a:solidFill>
                  <a:schemeClr val="bg1"/>
                </a:solidFill>
              </a:rPr>
              <a:t>COVERED:</a:t>
            </a:r>
          </a:p>
          <a:p>
            <a:pPr marL="285750" indent="-285750">
              <a:buClr>
                <a:srgbClr val="00A6E8"/>
              </a:buClr>
              <a:buSzPct val="135000"/>
              <a:buFont typeface="Arial" charset="0"/>
              <a:buChar char="•"/>
            </a:pPr>
            <a:r>
              <a:rPr lang="en-US" dirty="0">
                <a:solidFill>
                  <a:schemeClr val="bg1"/>
                </a:solidFill>
              </a:rPr>
              <a:t>Formal and informal ASGM</a:t>
            </a:r>
          </a:p>
          <a:p>
            <a:pPr marL="285750" indent="-285750">
              <a:buClr>
                <a:srgbClr val="00A6E8"/>
              </a:buClr>
              <a:buSzPct val="135000"/>
              <a:buFont typeface="Arial" charset="0"/>
              <a:buChar char="•"/>
            </a:pPr>
            <a:r>
              <a:rPr lang="en-US" dirty="0">
                <a:solidFill>
                  <a:schemeClr val="bg1"/>
                </a:solidFill>
              </a:rPr>
              <a:t>Legal and illegal ASGM </a:t>
            </a:r>
          </a:p>
        </p:txBody>
      </p:sp>
      <p:sp>
        <p:nvSpPr>
          <p:cNvPr id="14" name="Right Arrow Callout 13"/>
          <p:cNvSpPr/>
          <p:nvPr/>
        </p:nvSpPr>
        <p:spPr>
          <a:xfrm>
            <a:off x="9162739" y="4183348"/>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9369777" y="416309"/>
            <a:ext cx="3048000" cy="6077818"/>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b="1">
                <a:solidFill>
                  <a:srgbClr val="00AFEE"/>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Tree>
    <p:extLst>
      <p:ext uri="{BB962C8B-B14F-4D97-AF65-F5344CB8AC3E}">
        <p14:creationId xmlns:p14="http://schemas.microsoft.com/office/powerpoint/2010/main" val="118076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0539"/>
            <a:ext cx="12108226" cy="4377124"/>
          </a:xfrm>
          <a:prstGeom prst="rect">
            <a:avLst/>
          </a:prstGeom>
        </p:spPr>
      </p:pic>
      <p:sp>
        <p:nvSpPr>
          <p:cNvPr id="5" name="Slide Number Placeholder 4"/>
          <p:cNvSpPr>
            <a:spLocks noGrp="1"/>
          </p:cNvSpPr>
          <p:nvPr>
            <p:ph type="sldNum" sz="quarter" idx="12"/>
          </p:nvPr>
        </p:nvSpPr>
        <p:spPr/>
        <p:txBody>
          <a:bodyPr/>
          <a:lstStyle/>
          <a:p>
            <a:fld id="{A4A541B3-CD79-0240-8A71-500DA69470F5}" type="slidenum">
              <a:rPr lang="en-US" smtClean="0"/>
              <a:pPr/>
              <a:t>21</a:t>
            </a:fld>
            <a:endParaRPr lang="en-US"/>
          </a:p>
        </p:txBody>
      </p:sp>
      <p:sp>
        <p:nvSpPr>
          <p:cNvPr id="6" name="TextBox 5"/>
          <p:cNvSpPr txBox="1"/>
          <p:nvPr/>
        </p:nvSpPr>
        <p:spPr>
          <a:xfrm>
            <a:off x="1001907" y="1991066"/>
            <a:ext cx="7020177" cy="568745"/>
          </a:xfrm>
          <a:prstGeom prst="rect">
            <a:avLst/>
          </a:prstGeom>
          <a:noFill/>
        </p:spPr>
        <p:txBody>
          <a:bodyPr wrap="square" rtlCol="0">
            <a:spAutoFit/>
          </a:bodyPr>
          <a:lstStyle/>
          <a:p>
            <a:pPr>
              <a:lnSpc>
                <a:spcPct val="200000"/>
              </a:lnSpc>
              <a:buClr>
                <a:srgbClr val="00A6E8"/>
              </a:buClr>
              <a:buSzPct val="135000"/>
            </a:pPr>
            <a:r>
              <a:rPr lang="en-US">
                <a:solidFill>
                  <a:schemeClr val="bg1"/>
                </a:solidFill>
              </a:rPr>
              <a:t>Affordable </a:t>
            </a:r>
          </a:p>
        </p:txBody>
      </p:sp>
      <p:sp>
        <p:nvSpPr>
          <p:cNvPr id="17" name="Rectangle 16"/>
          <p:cNvSpPr/>
          <p:nvPr/>
        </p:nvSpPr>
        <p:spPr>
          <a:xfrm>
            <a:off x="434168" y="2030822"/>
            <a:ext cx="388248" cy="2580194"/>
          </a:xfrm>
          <a:prstGeom prst="rect">
            <a:avLst/>
          </a:prstGeom>
        </p:spPr>
        <p:txBody>
          <a:bodyPr wrap="none">
            <a:spAutoFit/>
          </a:bodyPr>
          <a:lstStyle/>
          <a:p>
            <a:pPr>
              <a:lnSpc>
                <a:spcPts val="4000"/>
              </a:lnSpc>
            </a:pPr>
            <a:r>
              <a:rPr lang="en-US">
                <a:solidFill>
                  <a:schemeClr val="accent2"/>
                </a:solidFill>
                <a:latin typeface="Wingdings 3" charset="2"/>
                <a:ea typeface="Wingdings 3" charset="2"/>
                <a:cs typeface="Wingdings 3" charset="2"/>
              </a:rPr>
              <a:t>u</a:t>
            </a:r>
          </a:p>
          <a:p>
            <a:pPr>
              <a:lnSpc>
                <a:spcPts val="4000"/>
              </a:lnSpc>
            </a:pPr>
            <a:r>
              <a:rPr lang="en-US">
                <a:solidFill>
                  <a:schemeClr val="accent2"/>
                </a:solidFill>
                <a:latin typeface="Wingdings 3" charset="2"/>
                <a:ea typeface="Wingdings 3" charset="2"/>
                <a:cs typeface="Wingdings 3" charset="2"/>
              </a:rPr>
              <a:t>u</a:t>
            </a:r>
          </a:p>
          <a:p>
            <a:pPr>
              <a:lnSpc>
                <a:spcPts val="4000"/>
              </a:lnSpc>
            </a:pPr>
            <a:r>
              <a:rPr lang="en-US">
                <a:solidFill>
                  <a:schemeClr val="accent2"/>
                </a:solidFill>
                <a:latin typeface="Wingdings 3" charset="2"/>
                <a:ea typeface="Wingdings 3" charset="2"/>
                <a:cs typeface="Wingdings 3" charset="2"/>
              </a:rPr>
              <a:t>u</a:t>
            </a:r>
          </a:p>
          <a:p>
            <a:pPr>
              <a:lnSpc>
                <a:spcPts val="4000"/>
              </a:lnSpc>
            </a:pPr>
            <a:r>
              <a:rPr lang="en-US">
                <a:solidFill>
                  <a:schemeClr val="accent2"/>
                </a:solidFill>
                <a:latin typeface="Wingdings 3" charset="2"/>
                <a:ea typeface="Wingdings 3" charset="2"/>
                <a:cs typeface="Wingdings 3" charset="2"/>
              </a:rPr>
              <a:t>u</a:t>
            </a:r>
          </a:p>
          <a:p>
            <a:pPr>
              <a:lnSpc>
                <a:spcPts val="4000"/>
              </a:lnSpc>
            </a:pPr>
            <a:r>
              <a:rPr lang="en-US">
                <a:solidFill>
                  <a:schemeClr val="accent2"/>
                </a:solidFill>
                <a:latin typeface="Wingdings 3" charset="2"/>
                <a:ea typeface="Wingdings 3" charset="2"/>
                <a:cs typeface="Wingdings 3" charset="2"/>
              </a:rPr>
              <a:t>u</a:t>
            </a:r>
          </a:p>
        </p:txBody>
      </p:sp>
      <p:sp>
        <p:nvSpPr>
          <p:cNvPr id="22" name="Oval 21"/>
          <p:cNvSpPr/>
          <p:nvPr/>
        </p:nvSpPr>
        <p:spPr>
          <a:xfrm>
            <a:off x="392785" y="183446"/>
            <a:ext cx="1749778" cy="1749778"/>
          </a:xfrm>
          <a:prstGeom prst="ellipse">
            <a:avLst/>
          </a:prstGeom>
          <a:solidFill>
            <a:srgbClr val="0C2146"/>
          </a:solidFill>
          <a:ln w="762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13F60"/>
              </a:solidFill>
            </a:endParaRPr>
          </a:p>
        </p:txBody>
      </p:sp>
      <p:sp>
        <p:nvSpPr>
          <p:cNvPr id="25" name="Title 1"/>
          <p:cNvSpPr txBox="1">
            <a:spLocks/>
          </p:cNvSpPr>
          <p:nvPr/>
        </p:nvSpPr>
        <p:spPr>
          <a:xfrm>
            <a:off x="2339366" y="552104"/>
            <a:ext cx="6936261" cy="557784"/>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a:solidFill>
                  <a:schemeClr val="bg1"/>
                </a:solidFill>
              </a:rPr>
              <a:t>KEY QUESTION: WHY IS MERCURY USED?</a:t>
            </a:r>
            <a:endParaRPr lang="en-US" sz="2300">
              <a:solidFill>
                <a:srgbClr val="FFFFFF"/>
              </a:solidFill>
            </a:endParaRPr>
          </a:p>
        </p:txBody>
      </p:sp>
      <p:sp>
        <p:nvSpPr>
          <p:cNvPr id="8" name="Rectangle 7"/>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Untitled-1.png"/>
          <p:cNvPicPr>
            <a:picLocks noChangeAspect="1"/>
          </p:cNvPicPr>
          <p:nvPr/>
        </p:nvPicPr>
        <p:blipFill>
          <a:blip r:embed="rId4"/>
          <a:stretch>
            <a:fillRect/>
          </a:stretch>
        </p:blipFill>
        <p:spPr>
          <a:xfrm>
            <a:off x="577532" y="262958"/>
            <a:ext cx="1419225" cy="1419225"/>
          </a:xfrm>
          <a:prstGeom prst="rect">
            <a:avLst/>
          </a:prstGeom>
        </p:spPr>
      </p:pic>
      <p:sp>
        <p:nvSpPr>
          <p:cNvPr id="13" name="TextBox 12"/>
          <p:cNvSpPr txBox="1"/>
          <p:nvPr/>
        </p:nvSpPr>
        <p:spPr>
          <a:xfrm>
            <a:off x="1001907" y="2504804"/>
            <a:ext cx="7020177" cy="568745"/>
          </a:xfrm>
          <a:prstGeom prst="rect">
            <a:avLst/>
          </a:prstGeom>
          <a:noFill/>
        </p:spPr>
        <p:txBody>
          <a:bodyPr wrap="square" rtlCol="0">
            <a:spAutoFit/>
          </a:bodyPr>
          <a:lstStyle/>
          <a:p>
            <a:pPr>
              <a:lnSpc>
                <a:spcPct val="200000"/>
              </a:lnSpc>
              <a:buClr>
                <a:srgbClr val="00A6E8"/>
              </a:buClr>
              <a:buSzPct val="135000"/>
            </a:pPr>
            <a:r>
              <a:rPr lang="en-US">
                <a:solidFill>
                  <a:schemeClr val="bg1"/>
                </a:solidFill>
              </a:rPr>
              <a:t>Accessible</a:t>
            </a:r>
          </a:p>
        </p:txBody>
      </p:sp>
      <p:sp>
        <p:nvSpPr>
          <p:cNvPr id="14" name="TextBox 13"/>
          <p:cNvSpPr txBox="1"/>
          <p:nvPr/>
        </p:nvSpPr>
        <p:spPr>
          <a:xfrm>
            <a:off x="1001907" y="3018542"/>
            <a:ext cx="7020177" cy="568745"/>
          </a:xfrm>
          <a:prstGeom prst="rect">
            <a:avLst/>
          </a:prstGeom>
          <a:noFill/>
        </p:spPr>
        <p:txBody>
          <a:bodyPr wrap="square" rtlCol="0">
            <a:spAutoFit/>
          </a:bodyPr>
          <a:lstStyle/>
          <a:p>
            <a:pPr>
              <a:lnSpc>
                <a:spcPct val="200000"/>
              </a:lnSpc>
              <a:buClr>
                <a:srgbClr val="00A6E8"/>
              </a:buClr>
              <a:buSzPct val="135000"/>
            </a:pPr>
            <a:r>
              <a:rPr lang="en-US">
                <a:solidFill>
                  <a:schemeClr val="bg1"/>
                </a:solidFill>
              </a:rPr>
              <a:t>Simple to use</a:t>
            </a:r>
          </a:p>
        </p:txBody>
      </p:sp>
      <p:sp>
        <p:nvSpPr>
          <p:cNvPr id="15" name="TextBox 14"/>
          <p:cNvSpPr txBox="1"/>
          <p:nvPr/>
        </p:nvSpPr>
        <p:spPr>
          <a:xfrm>
            <a:off x="1001907" y="4894472"/>
            <a:ext cx="7020177" cy="646331"/>
          </a:xfrm>
          <a:prstGeom prst="rect">
            <a:avLst/>
          </a:prstGeom>
          <a:noFill/>
        </p:spPr>
        <p:txBody>
          <a:bodyPr wrap="square" rtlCol="0">
            <a:spAutoFit/>
          </a:bodyPr>
          <a:lstStyle/>
          <a:p>
            <a:pPr>
              <a:buClr>
                <a:srgbClr val="00A6E8"/>
              </a:buClr>
              <a:buSzPct val="135000"/>
            </a:pPr>
            <a:r>
              <a:rPr lang="en-US">
                <a:solidFill>
                  <a:schemeClr val="bg1"/>
                </a:solidFill>
              </a:rPr>
              <a:t>To compete with mercury, alternatives</a:t>
            </a:r>
          </a:p>
          <a:p>
            <a:pPr>
              <a:buClr>
                <a:srgbClr val="00A6E8"/>
              </a:buClr>
              <a:buSzPct val="135000"/>
            </a:pPr>
            <a:r>
              <a:rPr lang="en-US">
                <a:solidFill>
                  <a:schemeClr val="bg1"/>
                </a:solidFill>
              </a:rPr>
              <a:t>must consider these factors</a:t>
            </a:r>
          </a:p>
        </p:txBody>
      </p:sp>
      <p:sp>
        <p:nvSpPr>
          <p:cNvPr id="16" name="TextBox 15"/>
          <p:cNvSpPr txBox="1"/>
          <p:nvPr/>
        </p:nvSpPr>
        <p:spPr>
          <a:xfrm>
            <a:off x="1001907" y="3532280"/>
            <a:ext cx="7020177" cy="568745"/>
          </a:xfrm>
          <a:prstGeom prst="rect">
            <a:avLst/>
          </a:prstGeom>
          <a:noFill/>
        </p:spPr>
        <p:txBody>
          <a:bodyPr wrap="square" rtlCol="0">
            <a:spAutoFit/>
          </a:bodyPr>
          <a:lstStyle/>
          <a:p>
            <a:pPr>
              <a:lnSpc>
                <a:spcPct val="200000"/>
              </a:lnSpc>
              <a:buClr>
                <a:srgbClr val="00A6E8"/>
              </a:buClr>
              <a:buSzPct val="135000"/>
            </a:pPr>
            <a:r>
              <a:rPr lang="en-US">
                <a:solidFill>
                  <a:schemeClr val="bg1"/>
                </a:solidFill>
              </a:rPr>
              <a:t>Can be processed anywhere </a:t>
            </a:r>
          </a:p>
        </p:txBody>
      </p:sp>
      <p:pic>
        <p:nvPicPr>
          <p:cNvPr id="18" name="Picture 17" descr="Key.png"/>
          <p:cNvPicPr>
            <a:picLocks noChangeAspect="1"/>
          </p:cNvPicPr>
          <p:nvPr/>
        </p:nvPicPr>
        <p:blipFill>
          <a:blip r:embed="rId5"/>
          <a:stretch>
            <a:fillRect/>
          </a:stretch>
        </p:blipFill>
        <p:spPr>
          <a:xfrm>
            <a:off x="279400" y="4807634"/>
            <a:ext cx="577532" cy="577532"/>
          </a:xfrm>
          <a:prstGeom prst="rect">
            <a:avLst/>
          </a:prstGeom>
        </p:spPr>
      </p:pic>
      <p:sp>
        <p:nvSpPr>
          <p:cNvPr id="21" name="TextBox 20"/>
          <p:cNvSpPr txBox="1"/>
          <p:nvPr/>
        </p:nvSpPr>
        <p:spPr>
          <a:xfrm>
            <a:off x="1001908" y="4046017"/>
            <a:ext cx="7020177" cy="568745"/>
          </a:xfrm>
          <a:prstGeom prst="rect">
            <a:avLst/>
          </a:prstGeom>
          <a:noFill/>
        </p:spPr>
        <p:txBody>
          <a:bodyPr wrap="square" rtlCol="0">
            <a:spAutoFit/>
          </a:bodyPr>
          <a:lstStyle/>
          <a:p>
            <a:pPr>
              <a:lnSpc>
                <a:spcPct val="200000"/>
              </a:lnSpc>
              <a:buClr>
                <a:srgbClr val="00A6E8"/>
              </a:buClr>
              <a:buSzPct val="135000"/>
            </a:pPr>
            <a:r>
              <a:rPr lang="en-US">
                <a:solidFill>
                  <a:schemeClr val="bg1"/>
                </a:solidFill>
              </a:rPr>
              <a:t>Allows miners to produce gold quickly</a:t>
            </a:r>
          </a:p>
        </p:txBody>
      </p:sp>
      <p:sp>
        <p:nvSpPr>
          <p:cNvPr id="26" name="Right Arrow Callout 25"/>
          <p:cNvSpPr/>
          <p:nvPr/>
        </p:nvSpPr>
        <p:spPr>
          <a:xfrm>
            <a:off x="9162739" y="4387566"/>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9369777" y="416309"/>
            <a:ext cx="3048000" cy="6077818"/>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b="1">
                <a:solidFill>
                  <a:srgbClr val="00AFEE"/>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Tree>
    <p:extLst>
      <p:ext uri="{BB962C8B-B14F-4D97-AF65-F5344CB8AC3E}">
        <p14:creationId xmlns:p14="http://schemas.microsoft.com/office/powerpoint/2010/main" val="152588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22</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7377"/>
            <a:ext cx="12181047" cy="4403448"/>
          </a:xfrm>
          <a:prstGeom prst="rect">
            <a:avLst/>
          </a:prstGeom>
        </p:spPr>
      </p:pic>
      <p:sp>
        <p:nvSpPr>
          <p:cNvPr id="7" name="Rectangle 6"/>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 y="1243583"/>
            <a:ext cx="5291191" cy="4411035"/>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554440" y="685800"/>
            <a:ext cx="8608299" cy="557784"/>
          </a:xfrm>
        </p:spPr>
        <p:txBody>
          <a:bodyPr/>
          <a:lstStyle/>
          <a:p>
            <a:r>
              <a:rPr lang="en-US" sz="2300">
                <a:solidFill>
                  <a:srgbClr val="00A6E8"/>
                </a:solidFill>
              </a:rPr>
              <a:t>BASIC OBLIGATION</a:t>
            </a:r>
            <a:endParaRPr lang="en-US" sz="2300">
              <a:solidFill>
                <a:srgbClr val="0C2146"/>
              </a:solidFill>
            </a:endParaRPr>
          </a:p>
        </p:txBody>
      </p:sp>
      <p:sp>
        <p:nvSpPr>
          <p:cNvPr id="10" name="TextBox 9"/>
          <p:cNvSpPr txBox="1"/>
          <p:nvPr/>
        </p:nvSpPr>
        <p:spPr>
          <a:xfrm>
            <a:off x="554441" y="1637570"/>
            <a:ext cx="4736750" cy="3693319"/>
          </a:xfrm>
          <a:prstGeom prst="rect">
            <a:avLst/>
          </a:prstGeom>
          <a:noFill/>
        </p:spPr>
        <p:txBody>
          <a:bodyPr wrap="square" rtlCol="0">
            <a:spAutoFit/>
          </a:bodyPr>
          <a:lstStyle/>
          <a:p>
            <a:pPr marL="285750" indent="-285750">
              <a:buClr>
                <a:srgbClr val="00A6E8"/>
              </a:buClr>
              <a:buSzPct val="135000"/>
              <a:buFont typeface="Arial" charset="0"/>
              <a:buChar char="•"/>
            </a:pPr>
            <a:r>
              <a:rPr lang="en-US">
                <a:solidFill>
                  <a:schemeClr val="bg1"/>
                </a:solidFill>
              </a:rPr>
              <a:t>A Party with any amount of ASGM must take steps to reduce, and where feasible, eliminate mercury and mercury compound use, emissions (to air), and releases (to land and water) associated with ASGM</a:t>
            </a:r>
            <a:br>
              <a:rPr lang="en-US">
                <a:solidFill>
                  <a:schemeClr val="bg1"/>
                </a:solidFill>
              </a:rPr>
            </a:br>
            <a:endParaRPr lang="en-US">
              <a:solidFill>
                <a:schemeClr val="bg1"/>
              </a:solidFill>
            </a:endParaRPr>
          </a:p>
          <a:p>
            <a:pPr marL="285750" indent="-285750">
              <a:buClr>
                <a:srgbClr val="00A6E8"/>
              </a:buClr>
              <a:buSzPct val="135000"/>
              <a:buFont typeface="Arial" charset="0"/>
              <a:buChar char="•"/>
            </a:pPr>
            <a:r>
              <a:rPr lang="en-US">
                <a:solidFill>
                  <a:schemeClr val="bg1"/>
                </a:solidFill>
              </a:rPr>
              <a:t>Where a Party determines that its ASGM is “more the insignificant,”  it must declare that to the Secretariat, and develop a National Action Plan</a:t>
            </a:r>
            <a:br>
              <a:rPr lang="en-US">
                <a:solidFill>
                  <a:schemeClr val="bg1"/>
                </a:solidFill>
              </a:rPr>
            </a:br>
            <a:endParaRPr lang="en-US">
              <a:solidFill>
                <a:schemeClr val="bg1"/>
              </a:solidFill>
            </a:endParaRPr>
          </a:p>
          <a:p>
            <a:pPr marL="285750" indent="-285750">
              <a:buClr>
                <a:srgbClr val="00A6E8"/>
              </a:buClr>
              <a:buSzPct val="135000"/>
              <a:buFont typeface="Arial" charset="0"/>
              <a:buChar char="•"/>
            </a:pPr>
            <a:r>
              <a:rPr lang="en-US">
                <a:solidFill>
                  <a:schemeClr val="bg1"/>
                </a:solidFill>
              </a:rPr>
              <a:t>Can make the “more than insignificant” declaration any time</a:t>
            </a:r>
          </a:p>
        </p:txBody>
      </p:sp>
      <p:sp>
        <p:nvSpPr>
          <p:cNvPr id="15" name="Right Arrow Callout 14"/>
          <p:cNvSpPr/>
          <p:nvPr/>
        </p:nvSpPr>
        <p:spPr>
          <a:xfrm>
            <a:off x="9162739" y="4589589"/>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9369777" y="416309"/>
            <a:ext cx="3048000" cy="6077818"/>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b="1">
                <a:solidFill>
                  <a:srgbClr val="00AFEE"/>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Tree>
    <p:extLst>
      <p:ext uri="{BB962C8B-B14F-4D97-AF65-F5344CB8AC3E}">
        <p14:creationId xmlns:p14="http://schemas.microsoft.com/office/powerpoint/2010/main" val="92084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23</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7" y="1243584"/>
            <a:ext cx="12172994" cy="4411035"/>
          </a:xfrm>
          <a:prstGeom prst="rect">
            <a:avLst/>
          </a:prstGeom>
        </p:spPr>
      </p:pic>
      <p:sp>
        <p:nvSpPr>
          <p:cNvPr id="7" name="Rectangle 6"/>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 y="1243583"/>
            <a:ext cx="5291191" cy="4411035"/>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54440" y="1703830"/>
            <a:ext cx="5886117" cy="3416320"/>
          </a:xfrm>
          <a:prstGeom prst="rect">
            <a:avLst/>
          </a:prstGeom>
          <a:noFill/>
        </p:spPr>
        <p:txBody>
          <a:bodyPr wrap="square" rtlCol="0">
            <a:spAutoFit/>
          </a:bodyPr>
          <a:lstStyle/>
          <a:p>
            <a:pPr marL="285750" indent="-285750">
              <a:buClr>
                <a:srgbClr val="00A6E8"/>
              </a:buClr>
              <a:buSzPct val="135000"/>
              <a:buFont typeface="Arial" charset="0"/>
              <a:buChar char="•"/>
            </a:pPr>
            <a:r>
              <a:rPr lang="en-US">
                <a:solidFill>
                  <a:schemeClr val="bg1"/>
                </a:solidFill>
              </a:rPr>
              <a:t>Term is undefined in the Convention itself</a:t>
            </a:r>
            <a:br>
              <a:rPr lang="en-US">
                <a:solidFill>
                  <a:schemeClr val="bg1"/>
                </a:solidFill>
              </a:rPr>
            </a:br>
            <a:endParaRPr lang="en-US">
              <a:solidFill>
                <a:schemeClr val="bg1"/>
              </a:solidFill>
            </a:endParaRPr>
          </a:p>
          <a:p>
            <a:pPr marL="285750" indent="-285750">
              <a:buClr>
                <a:srgbClr val="00A6E8"/>
              </a:buClr>
              <a:buSzPct val="135000"/>
              <a:buFont typeface="Arial" charset="0"/>
              <a:buChar char="•"/>
            </a:pPr>
            <a:r>
              <a:rPr lang="en-US">
                <a:solidFill>
                  <a:schemeClr val="bg1"/>
                </a:solidFill>
              </a:rPr>
              <a:t>Possible criteria to make the determination:</a:t>
            </a:r>
          </a:p>
          <a:p>
            <a:pPr marL="285750" indent="-285750">
              <a:buClr>
                <a:srgbClr val="00A6E8"/>
              </a:buClr>
              <a:buSzPct val="135000"/>
            </a:pPr>
            <a:endParaRPr lang="en-US">
              <a:solidFill>
                <a:schemeClr val="bg1"/>
              </a:solidFill>
            </a:endParaRPr>
          </a:p>
          <a:p>
            <a:pPr marL="285750" indent="-285750">
              <a:buClr>
                <a:srgbClr val="00A6E8"/>
              </a:buClr>
              <a:buSzPct val="135000"/>
            </a:pPr>
            <a:r>
              <a:rPr lang="en-US">
                <a:solidFill>
                  <a:schemeClr val="bg1"/>
                </a:solidFill>
              </a:rPr>
              <a:t>	— Amount of mercury used</a:t>
            </a:r>
          </a:p>
          <a:p>
            <a:pPr marL="285750" indent="-285750">
              <a:buClr>
                <a:srgbClr val="00A6E8"/>
              </a:buClr>
              <a:buSzPct val="135000"/>
            </a:pPr>
            <a:r>
              <a:rPr lang="en-US">
                <a:solidFill>
                  <a:schemeClr val="bg1"/>
                </a:solidFill>
              </a:rPr>
              <a:t>	— Number of ASG miners</a:t>
            </a:r>
          </a:p>
          <a:p>
            <a:pPr marL="285750" indent="-285750">
              <a:buClr>
                <a:srgbClr val="00A6E8"/>
              </a:buClr>
              <a:buSzPct val="135000"/>
            </a:pPr>
            <a:r>
              <a:rPr lang="en-US">
                <a:solidFill>
                  <a:schemeClr val="bg1"/>
                </a:solidFill>
              </a:rPr>
              <a:t>	— Volume or value of gold produced</a:t>
            </a:r>
            <a:br>
              <a:rPr lang="en-US">
                <a:solidFill>
                  <a:schemeClr val="bg1"/>
                </a:solidFill>
              </a:rPr>
            </a:br>
            <a:r>
              <a:rPr lang="en-US">
                <a:solidFill>
                  <a:schemeClr val="bg1"/>
                </a:solidFill>
              </a:rPr>
              <a:t>     (not recommended without reliable</a:t>
            </a:r>
            <a:br>
              <a:rPr lang="en-US">
                <a:solidFill>
                  <a:schemeClr val="bg1"/>
                </a:solidFill>
              </a:rPr>
            </a:br>
            <a:r>
              <a:rPr lang="en-US">
                <a:solidFill>
                  <a:schemeClr val="bg1"/>
                </a:solidFill>
              </a:rPr>
              <a:t>     statistics) </a:t>
            </a:r>
          </a:p>
          <a:p>
            <a:pPr marL="285750" indent="-285750">
              <a:buClr>
                <a:srgbClr val="00A6E8"/>
              </a:buClr>
              <a:buSzPct val="135000"/>
            </a:pPr>
            <a:r>
              <a:rPr lang="en-US">
                <a:solidFill>
                  <a:schemeClr val="bg1"/>
                </a:solidFill>
              </a:rPr>
              <a:t>	— Number or size of mining sites </a:t>
            </a:r>
          </a:p>
          <a:p>
            <a:pPr marL="285750" indent="-285750">
              <a:buClr>
                <a:srgbClr val="00A6E8"/>
              </a:buClr>
              <a:buSzPct val="135000"/>
            </a:pPr>
            <a:r>
              <a:rPr lang="en-US">
                <a:solidFill>
                  <a:schemeClr val="bg1"/>
                </a:solidFill>
              </a:rPr>
              <a:t>	— ASGM impacts on public health and</a:t>
            </a:r>
            <a:br>
              <a:rPr lang="en-US">
                <a:solidFill>
                  <a:schemeClr val="bg1"/>
                </a:solidFill>
              </a:rPr>
            </a:br>
            <a:r>
              <a:rPr lang="en-US">
                <a:solidFill>
                  <a:schemeClr val="bg1"/>
                </a:solidFill>
              </a:rPr>
              <a:t>     the environment</a:t>
            </a:r>
          </a:p>
        </p:txBody>
      </p:sp>
      <p:sp>
        <p:nvSpPr>
          <p:cNvPr id="14" name="Title 1"/>
          <p:cNvSpPr>
            <a:spLocks noGrp="1"/>
          </p:cNvSpPr>
          <p:nvPr>
            <p:ph type="title"/>
          </p:nvPr>
        </p:nvSpPr>
        <p:spPr>
          <a:xfrm>
            <a:off x="554440" y="685800"/>
            <a:ext cx="8608299" cy="557784"/>
          </a:xfrm>
        </p:spPr>
        <p:txBody>
          <a:bodyPr/>
          <a:lstStyle/>
          <a:p>
            <a:r>
              <a:rPr lang="en-US" sz="2300">
                <a:solidFill>
                  <a:srgbClr val="00A6E8"/>
                </a:solidFill>
              </a:rPr>
              <a:t>WHAT IS “MORE THAN INSIGNIFICANT?”</a:t>
            </a:r>
            <a:endParaRPr lang="en-US" sz="2300">
              <a:solidFill>
                <a:srgbClr val="0C2146"/>
              </a:solidFill>
            </a:endParaRPr>
          </a:p>
        </p:txBody>
      </p:sp>
      <p:sp>
        <p:nvSpPr>
          <p:cNvPr id="16" name="Right Arrow Callout 15"/>
          <p:cNvSpPr/>
          <p:nvPr/>
        </p:nvSpPr>
        <p:spPr>
          <a:xfrm>
            <a:off x="9162739" y="4784659"/>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9369777" y="416309"/>
            <a:ext cx="3048000" cy="6077818"/>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b="1">
                <a:solidFill>
                  <a:srgbClr val="00AFEE"/>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Tree>
    <p:extLst>
      <p:ext uri="{BB962C8B-B14F-4D97-AF65-F5344CB8AC3E}">
        <p14:creationId xmlns:p14="http://schemas.microsoft.com/office/powerpoint/2010/main" val="92084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24</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0671"/>
            <a:ext cx="12162824" cy="4396860"/>
          </a:xfrm>
          <a:prstGeom prst="rect">
            <a:avLst/>
          </a:prstGeom>
        </p:spPr>
      </p:pic>
      <p:sp>
        <p:nvSpPr>
          <p:cNvPr id="10" name="Title 1"/>
          <p:cNvSpPr>
            <a:spLocks noGrp="1"/>
          </p:cNvSpPr>
          <p:nvPr>
            <p:ph type="title"/>
          </p:nvPr>
        </p:nvSpPr>
        <p:spPr>
          <a:xfrm>
            <a:off x="554440" y="685800"/>
            <a:ext cx="11127606" cy="711958"/>
          </a:xfrm>
        </p:spPr>
        <p:txBody>
          <a:bodyPr/>
          <a:lstStyle/>
          <a:p>
            <a:r>
              <a:rPr lang="en-US" sz="2300">
                <a:solidFill>
                  <a:srgbClr val="00A6E8"/>
                </a:solidFill>
              </a:rPr>
              <a:t>NATIONAL ACTION PLAN (NAP)</a:t>
            </a:r>
            <a:endParaRPr lang="en-US" sz="2300">
              <a:solidFill>
                <a:srgbClr val="0C2146"/>
              </a:solidFill>
            </a:endParaRPr>
          </a:p>
        </p:txBody>
      </p:sp>
      <p:sp>
        <p:nvSpPr>
          <p:cNvPr id="9" name="Rectangle 8"/>
          <p:cNvSpPr/>
          <p:nvPr/>
        </p:nvSpPr>
        <p:spPr>
          <a:xfrm>
            <a:off x="-1" y="1246884"/>
            <a:ext cx="5291191" cy="4404435"/>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54440" y="1752840"/>
            <a:ext cx="4623735" cy="3416320"/>
          </a:xfrm>
          <a:prstGeom prst="rect">
            <a:avLst/>
          </a:prstGeom>
          <a:noFill/>
        </p:spPr>
        <p:txBody>
          <a:bodyPr wrap="square" rtlCol="0">
            <a:spAutoFit/>
          </a:bodyPr>
          <a:lstStyle/>
          <a:p>
            <a:pPr marL="285750" indent="-285750">
              <a:buClr>
                <a:srgbClr val="00A6E8"/>
              </a:buClr>
              <a:buSzPct val="135000"/>
              <a:buFont typeface="Arial" charset="0"/>
              <a:buChar char="•"/>
            </a:pPr>
            <a:r>
              <a:rPr lang="en-US">
                <a:solidFill>
                  <a:schemeClr val="bg1"/>
                </a:solidFill>
              </a:rPr>
              <a:t>Flexibility to tailor mercury reduction  approach to the conditions of the sector in each country, but with defined requirements in Annex C</a:t>
            </a:r>
          </a:p>
          <a:p>
            <a:pPr marL="285750" indent="-285750">
              <a:buClr>
                <a:srgbClr val="00A6E8"/>
              </a:buClr>
              <a:buSzPct val="135000"/>
            </a:pPr>
            <a:endParaRPr lang="en-US">
              <a:solidFill>
                <a:schemeClr val="bg1"/>
              </a:solidFill>
            </a:endParaRPr>
          </a:p>
          <a:p>
            <a:pPr marL="285750" indent="-285750">
              <a:buClr>
                <a:srgbClr val="00A6E8"/>
              </a:buClr>
              <a:buSzPct val="135000"/>
              <a:buFont typeface="Arial" charset="0"/>
              <a:buChar char="•"/>
            </a:pPr>
            <a:r>
              <a:rPr lang="en-US">
                <a:solidFill>
                  <a:schemeClr val="bg1"/>
                </a:solidFill>
              </a:rPr>
              <a:t>Submitted three years after entry into force for that country, or three years after declaration of “more than insignificant,” whichever is later</a:t>
            </a:r>
          </a:p>
          <a:p>
            <a:pPr marL="285750" indent="-285750">
              <a:buClr>
                <a:srgbClr val="00A6E8"/>
              </a:buClr>
              <a:buSzPct val="135000"/>
            </a:pPr>
            <a:endParaRPr lang="en-US">
              <a:solidFill>
                <a:schemeClr val="bg1"/>
              </a:solidFill>
            </a:endParaRPr>
          </a:p>
          <a:p>
            <a:pPr marL="285750" indent="-285750">
              <a:buClr>
                <a:srgbClr val="00A6E8"/>
              </a:buClr>
              <a:buSzPct val="135000"/>
              <a:buFont typeface="Arial" charset="0"/>
              <a:buChar char="•"/>
            </a:pPr>
            <a:r>
              <a:rPr lang="en-US">
                <a:solidFill>
                  <a:schemeClr val="bg1"/>
                </a:solidFill>
              </a:rPr>
              <a:t>Report on progress every three years thereafter</a:t>
            </a:r>
          </a:p>
        </p:txBody>
      </p:sp>
      <p:sp>
        <p:nvSpPr>
          <p:cNvPr id="7" name="Rectangle 6"/>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Callout 14"/>
          <p:cNvSpPr/>
          <p:nvPr/>
        </p:nvSpPr>
        <p:spPr>
          <a:xfrm>
            <a:off x="9162739" y="4996098"/>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9369777" y="416309"/>
            <a:ext cx="3048000" cy="6077818"/>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b="1">
                <a:solidFill>
                  <a:srgbClr val="00AFEE"/>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Tree>
    <p:extLst>
      <p:ext uri="{BB962C8B-B14F-4D97-AF65-F5344CB8AC3E}">
        <p14:creationId xmlns:p14="http://schemas.microsoft.com/office/powerpoint/2010/main" val="115679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40" y="685800"/>
            <a:ext cx="11127606" cy="711958"/>
          </a:xfrm>
        </p:spPr>
        <p:txBody>
          <a:bodyPr/>
          <a:lstStyle/>
          <a:p>
            <a:r>
              <a:rPr lang="fr-FR" sz="2300">
                <a:solidFill>
                  <a:srgbClr val="00A6E8"/>
                </a:solidFill>
              </a:rPr>
              <a:t>ANNEX C: NATIONAL ACTION PLAN (NAP) CONTENTS</a:t>
            </a:r>
          </a:p>
        </p:txBody>
      </p:sp>
      <p:sp>
        <p:nvSpPr>
          <p:cNvPr id="5" name="Slide Number Placeholder 4"/>
          <p:cNvSpPr>
            <a:spLocks noGrp="1"/>
          </p:cNvSpPr>
          <p:nvPr>
            <p:ph type="sldNum" sz="quarter" idx="12"/>
          </p:nvPr>
        </p:nvSpPr>
        <p:spPr/>
        <p:txBody>
          <a:bodyPr/>
          <a:lstStyle/>
          <a:p>
            <a:fld id="{A4A541B3-CD79-0240-8A71-500DA69470F5}" type="slidenum">
              <a:rPr lang="en-US" smtClean="0"/>
              <a:pPr/>
              <a:t>25</a:t>
            </a:fld>
            <a:endParaRPr lang="en-US"/>
          </a:p>
        </p:txBody>
      </p:sp>
      <p:cxnSp>
        <p:nvCxnSpPr>
          <p:cNvPr id="7" name="Straight Connector 6"/>
          <p:cNvCxnSpPr/>
          <p:nvPr/>
        </p:nvCxnSpPr>
        <p:spPr>
          <a:xfrm>
            <a:off x="554440" y="1244600"/>
            <a:ext cx="822503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537956" y="1683028"/>
            <a:ext cx="7447018" cy="3554819"/>
          </a:xfrm>
          <a:prstGeom prst="rect">
            <a:avLst/>
          </a:prstGeom>
          <a:noFill/>
        </p:spPr>
        <p:txBody>
          <a:bodyPr wrap="square" rtlCol="0">
            <a:spAutoFit/>
          </a:bodyPr>
          <a:lstStyle/>
          <a:p>
            <a:pPr>
              <a:spcBef>
                <a:spcPts val="600"/>
              </a:spcBef>
              <a:buClr>
                <a:srgbClr val="00A6E8"/>
              </a:buClr>
              <a:buSzPct val="135000"/>
            </a:pPr>
            <a:r>
              <a:rPr lang="en-US">
                <a:solidFill>
                  <a:srgbClr val="0C2146"/>
                </a:solidFill>
              </a:rPr>
              <a:t>Goals and Processes</a:t>
            </a:r>
          </a:p>
          <a:p>
            <a:pPr>
              <a:spcBef>
                <a:spcPts val="600"/>
              </a:spcBef>
              <a:buClr>
                <a:srgbClr val="00A6E8"/>
              </a:buClr>
              <a:buSzPct val="135000"/>
            </a:pPr>
            <a:endParaRPr lang="en-US">
              <a:solidFill>
                <a:srgbClr val="0C2146"/>
              </a:solidFill>
            </a:endParaRPr>
          </a:p>
          <a:p>
            <a:pPr>
              <a:spcBef>
                <a:spcPts val="600"/>
              </a:spcBef>
              <a:buClr>
                <a:srgbClr val="00A6E8"/>
              </a:buClr>
              <a:buSzPct val="135000"/>
            </a:pPr>
            <a:endParaRPr lang="en-US">
              <a:solidFill>
                <a:srgbClr val="0C2146"/>
              </a:solidFill>
            </a:endParaRPr>
          </a:p>
          <a:p>
            <a:pPr>
              <a:spcBef>
                <a:spcPts val="600"/>
              </a:spcBef>
              <a:buClr>
                <a:srgbClr val="00A6E8"/>
              </a:buClr>
              <a:buSzPct val="135000"/>
            </a:pPr>
            <a:r>
              <a:rPr lang="en-US">
                <a:solidFill>
                  <a:srgbClr val="0C2146"/>
                </a:solidFill>
              </a:rPr>
              <a:t>Enabling Policy Framework</a:t>
            </a:r>
          </a:p>
          <a:p>
            <a:pPr>
              <a:spcBef>
                <a:spcPts val="600"/>
              </a:spcBef>
              <a:buClr>
                <a:srgbClr val="00A6E8"/>
              </a:buClr>
              <a:buSzPct val="135000"/>
            </a:pPr>
            <a:endParaRPr lang="en-US">
              <a:solidFill>
                <a:srgbClr val="0C2146"/>
              </a:solidFill>
            </a:endParaRPr>
          </a:p>
          <a:p>
            <a:pPr>
              <a:spcBef>
                <a:spcPts val="600"/>
              </a:spcBef>
              <a:buClr>
                <a:srgbClr val="00A6E8"/>
              </a:buClr>
              <a:buSzPct val="135000"/>
            </a:pPr>
            <a:endParaRPr lang="en-US">
              <a:solidFill>
                <a:srgbClr val="0C2146"/>
              </a:solidFill>
            </a:endParaRPr>
          </a:p>
          <a:p>
            <a:pPr>
              <a:spcBef>
                <a:spcPts val="600"/>
              </a:spcBef>
              <a:buClr>
                <a:srgbClr val="00A6E8"/>
              </a:buClr>
              <a:buSzPct val="135000"/>
            </a:pPr>
            <a:r>
              <a:rPr lang="en-US">
                <a:solidFill>
                  <a:srgbClr val="0C2146"/>
                </a:solidFill>
              </a:rPr>
              <a:t>Technical Strategies</a:t>
            </a:r>
          </a:p>
          <a:p>
            <a:pPr>
              <a:spcBef>
                <a:spcPts val="600"/>
              </a:spcBef>
              <a:buClr>
                <a:srgbClr val="00A6E8"/>
              </a:buClr>
              <a:buSzPct val="135000"/>
            </a:pPr>
            <a:endParaRPr lang="en-US">
              <a:solidFill>
                <a:srgbClr val="0C2146"/>
              </a:solidFill>
            </a:endParaRPr>
          </a:p>
          <a:p>
            <a:pPr>
              <a:spcBef>
                <a:spcPts val="600"/>
              </a:spcBef>
              <a:buClr>
                <a:srgbClr val="00A6E8"/>
              </a:buClr>
              <a:buSzPct val="135000"/>
            </a:pPr>
            <a:endParaRPr lang="en-US">
              <a:solidFill>
                <a:srgbClr val="0C2146"/>
              </a:solidFill>
            </a:endParaRPr>
          </a:p>
          <a:p>
            <a:pPr>
              <a:spcBef>
                <a:spcPts val="600"/>
              </a:spcBef>
              <a:buClr>
                <a:srgbClr val="00A6E8"/>
              </a:buClr>
              <a:buSzPct val="135000"/>
            </a:pPr>
            <a:r>
              <a:rPr lang="en-US">
                <a:solidFill>
                  <a:srgbClr val="0C2146"/>
                </a:solidFill>
              </a:rPr>
              <a:t>Public Health</a:t>
            </a:r>
          </a:p>
        </p:txBody>
      </p:sp>
      <p:pic>
        <p:nvPicPr>
          <p:cNvPr id="3" name="Picture 2" descr="Inventory.eps"/>
          <p:cNvPicPr>
            <a:picLocks noChangeAspect="1"/>
          </p:cNvPicPr>
          <p:nvPr/>
        </p:nvPicPr>
        <p:blipFill>
          <a:blip r:embed="rId3"/>
          <a:stretch>
            <a:fillRect/>
          </a:stretch>
        </p:blipFill>
        <p:spPr>
          <a:xfrm>
            <a:off x="663768" y="1537885"/>
            <a:ext cx="736344" cy="736344"/>
          </a:xfrm>
          <a:prstGeom prst="rect">
            <a:avLst/>
          </a:prstGeom>
        </p:spPr>
      </p:pic>
      <p:pic>
        <p:nvPicPr>
          <p:cNvPr id="4" name="Picture 3" descr="Outreach.eps"/>
          <p:cNvPicPr>
            <a:picLocks noChangeAspect="1"/>
          </p:cNvPicPr>
          <p:nvPr/>
        </p:nvPicPr>
        <p:blipFill>
          <a:blip r:embed="rId4"/>
          <a:stretch>
            <a:fillRect/>
          </a:stretch>
        </p:blipFill>
        <p:spPr>
          <a:xfrm>
            <a:off x="663768" y="2575260"/>
            <a:ext cx="736344" cy="736344"/>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768" y="3615678"/>
            <a:ext cx="736344" cy="730258"/>
          </a:xfrm>
          <a:prstGeom prst="rect">
            <a:avLst/>
          </a:prstGeom>
        </p:spPr>
      </p:pic>
      <p:pic>
        <p:nvPicPr>
          <p:cNvPr id="18" name="Picture 17" descr="Legal.eps"/>
          <p:cNvPicPr>
            <a:picLocks noChangeAspect="1"/>
          </p:cNvPicPr>
          <p:nvPr/>
        </p:nvPicPr>
        <p:blipFill>
          <a:blip r:embed="rId6"/>
          <a:stretch>
            <a:fillRect/>
          </a:stretch>
        </p:blipFill>
        <p:spPr>
          <a:xfrm>
            <a:off x="663768" y="4650011"/>
            <a:ext cx="736344" cy="736344"/>
          </a:xfrm>
          <a:prstGeom prst="rect">
            <a:avLst/>
          </a:prstGeom>
        </p:spPr>
      </p:pic>
      <p:cxnSp>
        <p:nvCxnSpPr>
          <p:cNvPr id="20" name="Straight Connector 19"/>
          <p:cNvCxnSpPr/>
          <p:nvPr/>
        </p:nvCxnSpPr>
        <p:spPr>
          <a:xfrm>
            <a:off x="554440" y="2424451"/>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54440" y="3441933"/>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54440" y="4459415"/>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sp>
        <p:nvSpPr>
          <p:cNvPr id="19" name="Right Arrow Callout 18"/>
          <p:cNvSpPr/>
          <p:nvPr/>
        </p:nvSpPr>
        <p:spPr>
          <a:xfrm>
            <a:off x="9162739" y="5192027"/>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9369777" y="416309"/>
            <a:ext cx="3048000" cy="6494085"/>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b="1">
                <a:solidFill>
                  <a:srgbClr val="00AFEE"/>
                </a:solidFill>
              </a:rPr>
              <a:t>        ANNEX C: NATIONAL ACTION PLAN (NAP) </a:t>
            </a:r>
          </a:p>
          <a:p>
            <a:pPr>
              <a:lnSpc>
                <a:spcPct val="130000"/>
              </a:lnSpc>
            </a:pPr>
            <a:r>
              <a:rPr lang="en-US" sz="1000" b="1">
                <a:solidFill>
                  <a:srgbClr val="00AFEE"/>
                </a:solidFill>
              </a:rPr>
              <a:t>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Tree>
    <p:extLst>
      <p:ext uri="{BB962C8B-B14F-4D97-AF65-F5344CB8AC3E}">
        <p14:creationId xmlns:p14="http://schemas.microsoft.com/office/powerpoint/2010/main" val="27187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26</a:t>
            </a:fld>
            <a:endParaRPr lang="en-US"/>
          </a:p>
        </p:txBody>
      </p:sp>
      <p:sp>
        <p:nvSpPr>
          <p:cNvPr id="7" name="Rectangle 6"/>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Inventory.eps"/>
          <p:cNvPicPr>
            <a:picLocks noChangeAspect="1"/>
          </p:cNvPicPr>
          <p:nvPr/>
        </p:nvPicPr>
        <p:blipFill>
          <a:blip r:embed="rId3"/>
          <a:stretch>
            <a:fillRect/>
          </a:stretch>
        </p:blipFill>
        <p:spPr>
          <a:xfrm>
            <a:off x="402336" y="201168"/>
            <a:ext cx="1755648" cy="1755648"/>
          </a:xfrm>
          <a:prstGeom prst="rect">
            <a:avLst/>
          </a:prstGeom>
        </p:spPr>
      </p:pic>
      <p:sp>
        <p:nvSpPr>
          <p:cNvPr id="22" name="Title 1"/>
          <p:cNvSpPr txBox="1">
            <a:spLocks/>
          </p:cNvSpPr>
          <p:nvPr/>
        </p:nvSpPr>
        <p:spPr>
          <a:xfrm>
            <a:off x="2330262" y="469317"/>
            <a:ext cx="6832477" cy="557784"/>
          </a:xfrm>
          <a:prstGeom prst="rect">
            <a:avLst/>
          </a:prstGeo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300" b="0" i="0" u="none" strike="noStrike" kern="1200" cap="none" spc="0" normalizeH="0" baseline="0" noProof="0">
                <a:ln>
                  <a:noFill/>
                </a:ln>
                <a:solidFill>
                  <a:srgbClr val="00A6E8"/>
                </a:solidFill>
                <a:effectLst/>
                <a:uLnTx/>
                <a:uFillTx/>
                <a:latin typeface="+mj-lt"/>
                <a:ea typeface="+mj-ea"/>
                <a:cs typeface="+mj-cs"/>
              </a:rPr>
              <a:t>ANNEX C: NAP CONTENTS—</a:t>
            </a:r>
            <a:br>
              <a:rPr kumimoji="0" lang="fr-FR" sz="2300" b="0" i="0" u="none" strike="noStrike" kern="1200" cap="none" spc="0" normalizeH="0" baseline="0" noProof="0">
                <a:ln>
                  <a:noFill/>
                </a:ln>
                <a:solidFill>
                  <a:srgbClr val="00A6E8"/>
                </a:solidFill>
                <a:effectLst/>
                <a:uLnTx/>
                <a:uFillTx/>
                <a:latin typeface="+mj-lt"/>
                <a:ea typeface="+mj-ea"/>
                <a:cs typeface="+mj-cs"/>
              </a:rPr>
            </a:br>
            <a:r>
              <a:rPr kumimoji="0" lang="fr-FR" sz="2300" b="0" i="0" u="none" strike="noStrike" kern="1200" cap="none" spc="0" normalizeH="0" baseline="0" noProof="0">
                <a:ln>
                  <a:noFill/>
                </a:ln>
                <a:solidFill>
                  <a:srgbClr val="00A6E8"/>
                </a:solidFill>
                <a:effectLst/>
                <a:uLnTx/>
                <a:uFillTx/>
                <a:latin typeface="+mj-lt"/>
                <a:ea typeface="+mj-ea"/>
                <a:cs typeface="+mj-cs"/>
              </a:rPr>
              <a:t>GOALS AND PROCESSES</a:t>
            </a:r>
            <a:br>
              <a:rPr kumimoji="0" lang="fr-FR" sz="2300" b="0" i="0" u="none" strike="noStrike" kern="1200" cap="none" spc="0" normalizeH="0" baseline="0" noProof="0">
                <a:ln>
                  <a:noFill/>
                </a:ln>
                <a:solidFill>
                  <a:srgbClr val="00A6E8"/>
                </a:solidFill>
                <a:effectLst/>
                <a:uLnTx/>
                <a:uFillTx/>
                <a:latin typeface="+mj-lt"/>
                <a:ea typeface="+mj-ea"/>
                <a:cs typeface="+mj-cs"/>
              </a:rPr>
            </a:br>
            <a:endParaRPr kumimoji="0" lang="en-US" sz="2300" b="0" i="0" u="none" strike="noStrike" kern="1200" cap="none" spc="0" normalizeH="0" baseline="0" noProof="0">
              <a:ln>
                <a:noFill/>
              </a:ln>
              <a:solidFill>
                <a:srgbClr val="0C2146"/>
              </a:solidFill>
              <a:effectLst/>
              <a:uLnTx/>
              <a:uFillTx/>
              <a:latin typeface="+mj-lt"/>
              <a:ea typeface="+mj-ea"/>
              <a:cs typeface="+mj-cs"/>
            </a:endParaRPr>
          </a:p>
        </p:txBody>
      </p:sp>
      <p:sp>
        <p:nvSpPr>
          <p:cNvPr id="17" name="Right Arrow Callout 16"/>
          <p:cNvSpPr/>
          <p:nvPr/>
        </p:nvSpPr>
        <p:spPr>
          <a:xfrm>
            <a:off x="9162739" y="5192027"/>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9369777" y="416309"/>
            <a:ext cx="3048000" cy="6494085"/>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b="1">
                <a:solidFill>
                  <a:srgbClr val="00AFEE"/>
                </a:solidFill>
              </a:rPr>
              <a:t>        ANNEX C: NATIONAL ACTION PLAN (NAP) </a:t>
            </a:r>
          </a:p>
          <a:p>
            <a:pPr>
              <a:lnSpc>
                <a:spcPct val="130000"/>
              </a:lnSpc>
            </a:pPr>
            <a:r>
              <a:rPr lang="en-US" sz="1000" b="1">
                <a:solidFill>
                  <a:srgbClr val="00AFEE"/>
                </a:solidFill>
              </a:rPr>
              <a:t>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2684" y="2841932"/>
            <a:ext cx="1129027" cy="1129027"/>
          </a:xfrm>
          <a:prstGeom prst="rect">
            <a:avLst/>
          </a:prstGeom>
        </p:spPr>
      </p:pic>
      <p:sp>
        <p:nvSpPr>
          <p:cNvPr id="10" name="Title 1"/>
          <p:cNvSpPr txBox="1">
            <a:spLocks/>
          </p:cNvSpPr>
          <p:nvPr/>
        </p:nvSpPr>
        <p:spPr>
          <a:xfrm>
            <a:off x="5868760" y="4015725"/>
            <a:ext cx="3056877" cy="840347"/>
          </a:xfrm>
          <a:prstGeom prst="rect">
            <a:avLst/>
          </a:prstGeom>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i="0" u="none" strike="noStrike" kern="1200" cap="none" spc="0" normalizeH="0" baseline="0" noProof="0" dirty="0">
                <a:ln>
                  <a:noFill/>
                </a:ln>
                <a:solidFill>
                  <a:srgbClr val="313F60"/>
                </a:solidFill>
                <a:effectLst/>
                <a:uLnTx/>
                <a:uFillTx/>
                <a:latin typeface="+mj-lt"/>
                <a:ea typeface="+mj-ea"/>
                <a:cs typeface="+mj-cs"/>
              </a:rPr>
              <a:t>Schedule for</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solidFill>
                  <a:srgbClr val="313F60"/>
                </a:solidFill>
                <a:latin typeface="+mj-lt"/>
                <a:ea typeface="+mj-ea"/>
                <a:cs typeface="+mj-cs"/>
              </a:rPr>
              <a:t>implementation</a:t>
            </a:r>
            <a:endParaRPr kumimoji="0" lang="en-US" i="0" u="none" strike="noStrike" kern="1200" cap="none" spc="0" normalizeH="0" baseline="0" noProof="0" dirty="0">
              <a:ln>
                <a:noFill/>
              </a:ln>
              <a:solidFill>
                <a:srgbClr val="313F60"/>
              </a:solidFill>
              <a:effectLst/>
              <a:uLnTx/>
              <a:uFillTx/>
              <a:latin typeface="+mj-lt"/>
              <a:ea typeface="+mj-ea"/>
              <a:cs typeface="+mj-cs"/>
            </a:endParaRPr>
          </a:p>
        </p:txBody>
      </p:sp>
      <p:sp>
        <p:nvSpPr>
          <p:cNvPr id="11" name="Title 1"/>
          <p:cNvSpPr txBox="1">
            <a:spLocks/>
          </p:cNvSpPr>
          <p:nvPr/>
        </p:nvSpPr>
        <p:spPr>
          <a:xfrm>
            <a:off x="2574192" y="2863523"/>
            <a:ext cx="1012719" cy="904430"/>
          </a:xfrm>
          <a:prstGeom prst="rect">
            <a:avLst/>
          </a:prstGeo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0" normalizeH="0" baseline="0" noProof="0">
                <a:ln>
                  <a:noFill/>
                </a:ln>
                <a:solidFill>
                  <a:srgbClr val="313F60"/>
                </a:solidFill>
                <a:effectLst/>
                <a:uLnTx/>
                <a:uFillTx/>
                <a:latin typeface="+mj-lt"/>
                <a:ea typeface="+mj-ea"/>
                <a:cs typeface="+mj-cs"/>
              </a:rPr>
              <a:t>→</a:t>
            </a:r>
          </a:p>
        </p:txBody>
      </p:sp>
      <p:sp>
        <p:nvSpPr>
          <p:cNvPr id="12" name="Title 1"/>
          <p:cNvSpPr txBox="1">
            <a:spLocks/>
          </p:cNvSpPr>
          <p:nvPr/>
        </p:nvSpPr>
        <p:spPr>
          <a:xfrm>
            <a:off x="5389141" y="2863523"/>
            <a:ext cx="1012719" cy="904430"/>
          </a:xfrm>
          <a:prstGeom prst="rect">
            <a:avLst/>
          </a:prstGeo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0" normalizeH="0" baseline="0" noProof="0">
                <a:ln>
                  <a:noFill/>
                </a:ln>
                <a:solidFill>
                  <a:srgbClr val="313F60"/>
                </a:solidFill>
                <a:effectLst/>
                <a:uLnTx/>
                <a:uFillTx/>
                <a:latin typeface="+mj-lt"/>
                <a:ea typeface="+mj-ea"/>
                <a:cs typeface="+mj-cs"/>
              </a:rPr>
              <a:t>→</a:t>
            </a:r>
          </a:p>
        </p:txBody>
      </p:sp>
      <p:sp>
        <p:nvSpPr>
          <p:cNvPr id="13" name="Title 1"/>
          <p:cNvSpPr txBox="1">
            <a:spLocks/>
          </p:cNvSpPr>
          <p:nvPr/>
        </p:nvSpPr>
        <p:spPr>
          <a:xfrm>
            <a:off x="211264" y="4015725"/>
            <a:ext cx="3056877" cy="840349"/>
          </a:xfrm>
          <a:prstGeom prst="rect">
            <a:avLst/>
          </a:prstGeom>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i="0" u="none" strike="noStrike" kern="1200" cap="none" spc="0" normalizeH="0" baseline="0" noProof="0" dirty="0">
                <a:ln>
                  <a:noFill/>
                </a:ln>
                <a:solidFill>
                  <a:srgbClr val="313F60"/>
                </a:solidFill>
                <a:effectLst/>
                <a:uLnTx/>
                <a:uFillTx/>
                <a:latin typeface="+mj-lt"/>
                <a:ea typeface="+mj-ea"/>
                <a:cs typeface="+mj-cs"/>
              </a:rPr>
              <a:t>National objectives and</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solidFill>
                  <a:srgbClr val="313F60"/>
                </a:solidFill>
                <a:latin typeface="+mj-lt"/>
                <a:ea typeface="+mj-ea"/>
                <a:cs typeface="+mj-cs"/>
              </a:rPr>
              <a:t>mercury reduction targets</a:t>
            </a:r>
            <a:endParaRPr kumimoji="0" lang="en-US" i="0" u="none" strike="noStrike" kern="1200" cap="none" spc="0" normalizeH="0" baseline="0" noProof="0" dirty="0">
              <a:ln>
                <a:noFill/>
              </a:ln>
              <a:solidFill>
                <a:srgbClr val="313F60"/>
              </a:solidFill>
              <a:effectLst/>
              <a:uLnTx/>
              <a:uFillTx/>
              <a:latin typeface="+mj-lt"/>
              <a:ea typeface="+mj-ea"/>
              <a:cs typeface="+mj-cs"/>
            </a:endParaRPr>
          </a:p>
        </p:txBody>
      </p:sp>
      <p:sp>
        <p:nvSpPr>
          <p:cNvPr id="14" name="Title 1"/>
          <p:cNvSpPr txBox="1">
            <a:spLocks/>
          </p:cNvSpPr>
          <p:nvPr/>
        </p:nvSpPr>
        <p:spPr>
          <a:xfrm>
            <a:off x="3054856" y="4016730"/>
            <a:ext cx="3056877" cy="839343"/>
          </a:xfrm>
          <a:prstGeom prst="rect">
            <a:avLst/>
          </a:prstGeom>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i="0" u="none" strike="noStrike" kern="1200" cap="none" spc="0" normalizeH="0" baseline="0" noProof="0" dirty="0">
                <a:ln>
                  <a:noFill/>
                </a:ln>
                <a:solidFill>
                  <a:srgbClr val="313F60"/>
                </a:solidFill>
                <a:effectLst/>
                <a:uLnTx/>
                <a:uFillTx/>
                <a:latin typeface="+mj-lt"/>
                <a:ea typeface="+mj-ea"/>
                <a:cs typeface="+mj-cs"/>
              </a:rPr>
              <a:t>Strategies</a:t>
            </a:r>
            <a:r>
              <a:rPr kumimoji="0" lang="en-US" i="0" u="none" strike="noStrike" kern="1200" cap="none" spc="0" normalizeH="0" noProof="0" dirty="0">
                <a:ln>
                  <a:noFill/>
                </a:ln>
                <a:solidFill>
                  <a:srgbClr val="313F60"/>
                </a:solidFill>
                <a:effectLst/>
                <a:uLnTx/>
                <a:uFillTx/>
                <a:latin typeface="+mj-lt"/>
                <a:ea typeface="+mj-ea"/>
                <a:cs typeface="+mj-cs"/>
              </a:rPr>
              <a:t> for</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solidFill>
                  <a:srgbClr val="313F60"/>
                </a:solidFill>
                <a:latin typeface="+mj-lt"/>
                <a:ea typeface="+mj-ea"/>
                <a:cs typeface="+mj-cs"/>
              </a:rPr>
              <a:t>i</a:t>
            </a:r>
            <a:r>
              <a:rPr lang="en-US" baseline="0" dirty="0">
                <a:solidFill>
                  <a:srgbClr val="313F60"/>
                </a:solidFill>
                <a:latin typeface="+mj-lt"/>
                <a:ea typeface="+mj-ea"/>
                <a:cs typeface="+mj-cs"/>
              </a:rPr>
              <a:t>nvolving</a:t>
            </a:r>
            <a:r>
              <a:rPr lang="en-US" dirty="0">
                <a:solidFill>
                  <a:srgbClr val="313F60"/>
                </a:solidFill>
                <a:latin typeface="+mj-lt"/>
                <a:ea typeface="+mj-ea"/>
                <a:cs typeface="+mj-cs"/>
              </a:rPr>
              <a:t> stakeholders</a:t>
            </a:r>
            <a:endParaRPr kumimoji="0" lang="en-US" i="0" u="none" strike="noStrike" kern="1200" cap="none" spc="0" normalizeH="0" baseline="0" noProof="0" dirty="0">
              <a:ln>
                <a:noFill/>
              </a:ln>
              <a:solidFill>
                <a:srgbClr val="313F60"/>
              </a:solidFill>
              <a:effectLst/>
              <a:uLnTx/>
              <a:uFillTx/>
              <a:latin typeface="+mj-lt"/>
              <a:ea typeface="+mj-ea"/>
              <a:cs typeface="+mj-cs"/>
            </a:endParaRP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628" y="2841932"/>
            <a:ext cx="1129027" cy="1129027"/>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6919" y="2841932"/>
            <a:ext cx="1129027" cy="1129027"/>
          </a:xfrm>
          <a:prstGeom prst="rect">
            <a:avLst/>
          </a:prstGeom>
        </p:spPr>
      </p:pic>
    </p:spTree>
    <p:extLst>
      <p:ext uri="{BB962C8B-B14F-4D97-AF65-F5344CB8AC3E}">
        <p14:creationId xmlns:p14="http://schemas.microsoft.com/office/powerpoint/2010/main" val="92084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27</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7377"/>
            <a:ext cx="12181048" cy="4403449"/>
          </a:xfrm>
          <a:prstGeom prst="rect">
            <a:avLst/>
          </a:prstGeom>
        </p:spPr>
      </p:pic>
      <p:sp>
        <p:nvSpPr>
          <p:cNvPr id="10" name="Title 1"/>
          <p:cNvSpPr>
            <a:spLocks noGrp="1"/>
          </p:cNvSpPr>
          <p:nvPr>
            <p:ph type="title"/>
          </p:nvPr>
        </p:nvSpPr>
        <p:spPr>
          <a:xfrm>
            <a:off x="2330262" y="469317"/>
            <a:ext cx="6832477" cy="557784"/>
          </a:xfrm>
        </p:spPr>
        <p:txBody>
          <a:bodyPr/>
          <a:lstStyle/>
          <a:p>
            <a:r>
              <a:rPr lang="fr-FR" sz="2300">
                <a:solidFill>
                  <a:srgbClr val="00A6E8"/>
                </a:solidFill>
              </a:rPr>
              <a:t>ANNEX C: NAP CONTENTS—</a:t>
            </a:r>
            <a:br>
              <a:rPr lang="fr-FR" sz="2300">
                <a:solidFill>
                  <a:srgbClr val="00A6E8"/>
                </a:solidFill>
              </a:rPr>
            </a:br>
            <a:r>
              <a:rPr lang="fr-FR" sz="2300">
                <a:solidFill>
                  <a:srgbClr val="00A6E8"/>
                </a:solidFill>
              </a:rPr>
              <a:t>ENABLING POLICY FRAMEWORK</a:t>
            </a:r>
            <a:br>
              <a:rPr lang="fr-FR" sz="2300">
                <a:solidFill>
                  <a:srgbClr val="00A6E8"/>
                </a:solidFill>
              </a:rPr>
            </a:br>
            <a:endParaRPr lang="en-US" sz="2300">
              <a:solidFill>
                <a:srgbClr val="0C2146"/>
              </a:solidFill>
            </a:endParaRPr>
          </a:p>
        </p:txBody>
      </p:sp>
      <p:sp>
        <p:nvSpPr>
          <p:cNvPr id="7" name="Rectangle 6"/>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54440" y="2623929"/>
            <a:ext cx="4623735" cy="2031325"/>
          </a:xfrm>
          <a:prstGeom prst="rect">
            <a:avLst/>
          </a:prstGeom>
          <a:noFill/>
        </p:spPr>
        <p:txBody>
          <a:bodyPr wrap="square" rtlCol="0">
            <a:spAutoFit/>
          </a:bodyPr>
          <a:lstStyle/>
          <a:p>
            <a:pPr marL="285750" indent="-285750">
              <a:buClr>
                <a:srgbClr val="00A6E8"/>
              </a:buClr>
              <a:buSzPct val="135000"/>
              <a:buFont typeface="Arial" charset="0"/>
              <a:buChar char="•"/>
            </a:pPr>
            <a:r>
              <a:rPr lang="en-US" dirty="0">
                <a:solidFill>
                  <a:schemeClr val="bg1"/>
                </a:solidFill>
              </a:rPr>
              <a:t>Formalization or regulation of ASGM </a:t>
            </a:r>
          </a:p>
          <a:p>
            <a:pPr marL="285750" indent="-285750">
              <a:buClr>
                <a:srgbClr val="00A6E8"/>
              </a:buClr>
              <a:buSzPct val="135000"/>
              <a:buFont typeface="Arial" charset="0"/>
              <a:buChar char="•"/>
            </a:pPr>
            <a:endParaRPr lang="en-US" dirty="0">
              <a:solidFill>
                <a:schemeClr val="bg1"/>
              </a:solidFill>
            </a:endParaRPr>
          </a:p>
          <a:p>
            <a:pPr marL="285750" indent="-285750">
              <a:buClr>
                <a:srgbClr val="00A6E8"/>
              </a:buClr>
              <a:buSzPct val="135000"/>
              <a:buFont typeface="Arial" charset="0"/>
              <a:buChar char="•"/>
            </a:pPr>
            <a:r>
              <a:rPr lang="en-US" dirty="0">
                <a:solidFill>
                  <a:schemeClr val="bg1"/>
                </a:solidFill>
              </a:rPr>
              <a:t>Managing mercury trade and </a:t>
            </a:r>
            <a:br>
              <a:rPr lang="en-US" dirty="0">
                <a:solidFill>
                  <a:schemeClr val="bg1"/>
                </a:solidFill>
              </a:rPr>
            </a:br>
            <a:r>
              <a:rPr lang="en-US" dirty="0">
                <a:solidFill>
                  <a:schemeClr val="bg1"/>
                </a:solidFill>
              </a:rPr>
              <a:t>preventing diversion</a:t>
            </a:r>
          </a:p>
          <a:p>
            <a:pPr marL="285750" indent="-285750">
              <a:buClr>
                <a:srgbClr val="00A6E8"/>
              </a:buClr>
              <a:buSzPct val="135000"/>
              <a:buFont typeface="Arial" charset="0"/>
              <a:buChar char="•"/>
            </a:pPr>
            <a:endParaRPr lang="en-US" dirty="0">
              <a:solidFill>
                <a:schemeClr val="bg1"/>
              </a:solidFill>
            </a:endParaRPr>
          </a:p>
          <a:p>
            <a:pPr marL="285750" indent="-285750">
              <a:buClr>
                <a:srgbClr val="00A6E8"/>
              </a:buClr>
              <a:buSzPct val="135000"/>
              <a:buFont typeface="Arial" charset="0"/>
              <a:buChar char="•"/>
            </a:pPr>
            <a:r>
              <a:rPr lang="en-US" dirty="0">
                <a:solidFill>
                  <a:schemeClr val="bg1"/>
                </a:solidFill>
              </a:rPr>
              <a:t>Providing information to miners </a:t>
            </a:r>
            <a:br>
              <a:rPr lang="en-US" dirty="0">
                <a:solidFill>
                  <a:schemeClr val="bg1"/>
                </a:solidFill>
              </a:rPr>
            </a:br>
            <a:r>
              <a:rPr lang="en-US" dirty="0">
                <a:solidFill>
                  <a:schemeClr val="bg1"/>
                </a:solidFill>
              </a:rPr>
              <a:t>and communities</a:t>
            </a:r>
          </a:p>
        </p:txBody>
      </p:sp>
      <p:pic>
        <p:nvPicPr>
          <p:cNvPr id="17" name="Picture 16" descr="Inventory.eps"/>
          <p:cNvPicPr>
            <a:picLocks noChangeAspect="1"/>
          </p:cNvPicPr>
          <p:nvPr/>
        </p:nvPicPr>
        <p:blipFill>
          <a:blip r:embed="rId4"/>
          <a:stretch>
            <a:fillRect/>
          </a:stretch>
        </p:blipFill>
        <p:spPr>
          <a:xfrm>
            <a:off x="402336" y="201168"/>
            <a:ext cx="1755648" cy="1755648"/>
          </a:xfrm>
          <a:prstGeom prst="rect">
            <a:avLst/>
          </a:prstGeom>
        </p:spPr>
      </p:pic>
      <p:sp>
        <p:nvSpPr>
          <p:cNvPr id="21" name="Right Arrow Callout 20"/>
          <p:cNvSpPr/>
          <p:nvPr/>
        </p:nvSpPr>
        <p:spPr>
          <a:xfrm>
            <a:off x="9162739" y="5192027"/>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9369777" y="416309"/>
            <a:ext cx="3048000" cy="6494085"/>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b="1">
                <a:solidFill>
                  <a:srgbClr val="00AFEE"/>
                </a:solidFill>
              </a:rPr>
              <a:t>        ANNEX C: NATIONAL ACTION PLAN (NAP) </a:t>
            </a:r>
          </a:p>
          <a:p>
            <a:pPr>
              <a:lnSpc>
                <a:spcPct val="130000"/>
              </a:lnSpc>
            </a:pPr>
            <a:r>
              <a:rPr lang="en-US" sz="1000" b="1">
                <a:solidFill>
                  <a:srgbClr val="00AFEE"/>
                </a:solidFill>
              </a:rPr>
              <a:t>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Tree>
    <p:extLst>
      <p:ext uri="{BB962C8B-B14F-4D97-AF65-F5344CB8AC3E}">
        <p14:creationId xmlns:p14="http://schemas.microsoft.com/office/powerpoint/2010/main" val="92084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47377"/>
            <a:ext cx="12181050" cy="4403449"/>
          </a:xfrm>
          <a:prstGeom prst="rect">
            <a:avLst/>
          </a:prstGeom>
        </p:spPr>
      </p:pic>
      <p:sp>
        <p:nvSpPr>
          <p:cNvPr id="5" name="Slide Number Placeholder 4"/>
          <p:cNvSpPr>
            <a:spLocks noGrp="1"/>
          </p:cNvSpPr>
          <p:nvPr>
            <p:ph type="sldNum" sz="quarter" idx="12"/>
          </p:nvPr>
        </p:nvSpPr>
        <p:spPr/>
        <p:txBody>
          <a:bodyPr/>
          <a:lstStyle/>
          <a:p>
            <a:fld id="{A4A541B3-CD79-0240-8A71-500DA69470F5}" type="slidenum">
              <a:rPr lang="en-US" smtClean="0"/>
              <a:pPr/>
              <a:t>28</a:t>
            </a:fld>
            <a:endParaRPr lang="en-US"/>
          </a:p>
        </p:txBody>
      </p:sp>
      <p:sp>
        <p:nvSpPr>
          <p:cNvPr id="7" name="Rectangle 6"/>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 y="2319130"/>
            <a:ext cx="5291191" cy="2399426"/>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54440" y="2769701"/>
            <a:ext cx="4623735" cy="1754326"/>
          </a:xfrm>
          <a:prstGeom prst="rect">
            <a:avLst/>
          </a:prstGeom>
          <a:noFill/>
        </p:spPr>
        <p:txBody>
          <a:bodyPr wrap="square" rtlCol="0">
            <a:spAutoFit/>
          </a:bodyPr>
          <a:lstStyle/>
          <a:p>
            <a:pPr marL="285750" indent="-285750">
              <a:buClr>
                <a:srgbClr val="00A6E8"/>
              </a:buClr>
              <a:buSzPct val="135000"/>
              <a:buFont typeface="Arial" charset="0"/>
              <a:buChar char="•"/>
            </a:pPr>
            <a:r>
              <a:rPr lang="en-US">
                <a:solidFill>
                  <a:schemeClr val="bg1"/>
                </a:solidFill>
              </a:rPr>
              <a:t>Establish baseline mercury use and practices</a:t>
            </a:r>
          </a:p>
          <a:p>
            <a:pPr marL="285750" indent="-285750">
              <a:buClr>
                <a:srgbClr val="00A6E8"/>
              </a:buClr>
              <a:buSzPct val="135000"/>
              <a:buFont typeface="Arial" charset="0"/>
              <a:buChar char="•"/>
            </a:pPr>
            <a:endParaRPr lang="en-US">
              <a:solidFill>
                <a:schemeClr val="bg1"/>
              </a:solidFill>
            </a:endParaRPr>
          </a:p>
          <a:p>
            <a:pPr marL="285750" indent="-285750">
              <a:buClr>
                <a:srgbClr val="00A6E8"/>
              </a:buClr>
              <a:buSzPct val="135000"/>
              <a:buFont typeface="Arial" charset="0"/>
              <a:buChar char="•"/>
            </a:pPr>
            <a:r>
              <a:rPr lang="en-US">
                <a:solidFill>
                  <a:schemeClr val="bg1"/>
                </a:solidFill>
              </a:rPr>
              <a:t>Take actions to eliminate worst practices</a:t>
            </a:r>
          </a:p>
          <a:p>
            <a:pPr marL="285750" indent="-285750">
              <a:buClr>
                <a:srgbClr val="00A6E8"/>
              </a:buClr>
              <a:buSzPct val="135000"/>
              <a:buFont typeface="Arial" charset="0"/>
              <a:buChar char="•"/>
            </a:pPr>
            <a:endParaRPr lang="en-US">
              <a:solidFill>
                <a:schemeClr val="bg1"/>
              </a:solidFill>
            </a:endParaRPr>
          </a:p>
          <a:p>
            <a:pPr marL="285750" indent="-285750">
              <a:buClr>
                <a:srgbClr val="00A6E8"/>
              </a:buClr>
              <a:buSzPct val="135000"/>
              <a:buFont typeface="Arial" charset="0"/>
              <a:buChar char="•"/>
            </a:pPr>
            <a:r>
              <a:rPr lang="en-US">
                <a:solidFill>
                  <a:schemeClr val="bg1"/>
                </a:solidFill>
              </a:rPr>
              <a:t>Promote measures to reduce emissions, releases and exposures </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336" y="208423"/>
            <a:ext cx="1755648" cy="1741138"/>
          </a:xfrm>
          <a:prstGeom prst="rect">
            <a:avLst/>
          </a:prstGeom>
        </p:spPr>
      </p:pic>
      <p:sp>
        <p:nvSpPr>
          <p:cNvPr id="21" name="Title 1"/>
          <p:cNvSpPr txBox="1">
            <a:spLocks/>
          </p:cNvSpPr>
          <p:nvPr/>
        </p:nvSpPr>
        <p:spPr>
          <a:xfrm>
            <a:off x="2330262" y="469317"/>
            <a:ext cx="6832477" cy="557784"/>
          </a:xfrm>
          <a:prstGeom prst="rect">
            <a:avLst/>
          </a:prstGeo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300" b="0" i="0" u="none" strike="noStrike" kern="1200" cap="none" spc="0" normalizeH="0" baseline="0" noProof="0">
                <a:ln>
                  <a:noFill/>
                </a:ln>
                <a:solidFill>
                  <a:srgbClr val="00A6E8"/>
                </a:solidFill>
                <a:effectLst/>
                <a:uLnTx/>
                <a:uFillTx/>
                <a:latin typeface="+mj-lt"/>
                <a:ea typeface="+mj-ea"/>
                <a:cs typeface="+mj-cs"/>
              </a:rPr>
              <a:t>ANNEX C: NAP CONTENTS—</a:t>
            </a:r>
            <a:br>
              <a:rPr kumimoji="0" lang="fr-FR" sz="2300" b="0" i="0" u="none" strike="noStrike" kern="1200" cap="none" spc="0" normalizeH="0" baseline="0" noProof="0">
                <a:ln>
                  <a:noFill/>
                </a:ln>
                <a:solidFill>
                  <a:srgbClr val="00A6E8"/>
                </a:solidFill>
                <a:effectLst/>
                <a:uLnTx/>
                <a:uFillTx/>
                <a:latin typeface="+mj-lt"/>
                <a:ea typeface="+mj-ea"/>
                <a:cs typeface="+mj-cs"/>
              </a:rPr>
            </a:br>
            <a:r>
              <a:rPr kumimoji="0" lang="fr-FR" sz="2300" b="0" i="0" u="none" strike="noStrike" kern="1200" cap="none" spc="0" normalizeH="0" baseline="0" noProof="0">
                <a:ln>
                  <a:noFill/>
                </a:ln>
                <a:solidFill>
                  <a:srgbClr val="00A6E8"/>
                </a:solidFill>
                <a:effectLst/>
                <a:uLnTx/>
                <a:uFillTx/>
                <a:latin typeface="+mj-lt"/>
                <a:ea typeface="+mj-ea"/>
                <a:cs typeface="+mj-cs"/>
              </a:rPr>
              <a:t>TECHNICAL STRATEGIES</a:t>
            </a:r>
            <a:br>
              <a:rPr kumimoji="0" lang="fr-FR" sz="2300" b="0" i="0" u="none" strike="noStrike" kern="1200" cap="none" spc="0" normalizeH="0" baseline="0" noProof="0">
                <a:ln>
                  <a:noFill/>
                </a:ln>
                <a:solidFill>
                  <a:srgbClr val="00A6E8"/>
                </a:solidFill>
                <a:effectLst/>
                <a:uLnTx/>
                <a:uFillTx/>
                <a:latin typeface="+mj-lt"/>
                <a:ea typeface="+mj-ea"/>
                <a:cs typeface="+mj-cs"/>
              </a:rPr>
            </a:br>
            <a:endParaRPr kumimoji="0" lang="en-US" sz="2300" b="0" i="0" u="none" strike="noStrike" kern="1200" cap="none" spc="0" normalizeH="0" baseline="0" noProof="0">
              <a:ln>
                <a:noFill/>
              </a:ln>
              <a:solidFill>
                <a:srgbClr val="0C2146"/>
              </a:solidFill>
              <a:effectLst/>
              <a:uLnTx/>
              <a:uFillTx/>
              <a:latin typeface="+mj-lt"/>
              <a:ea typeface="+mj-ea"/>
              <a:cs typeface="+mj-cs"/>
            </a:endParaRPr>
          </a:p>
        </p:txBody>
      </p:sp>
      <p:sp>
        <p:nvSpPr>
          <p:cNvPr id="25" name="Right Arrow Callout 24"/>
          <p:cNvSpPr/>
          <p:nvPr/>
        </p:nvSpPr>
        <p:spPr>
          <a:xfrm>
            <a:off x="9162739" y="5192027"/>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9369777" y="416309"/>
            <a:ext cx="3048000" cy="6494085"/>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b="1">
                <a:solidFill>
                  <a:srgbClr val="00AFEE"/>
                </a:solidFill>
              </a:rPr>
              <a:t>        ANNEX C: NATIONAL ACTION PLAN (NAP) </a:t>
            </a:r>
          </a:p>
          <a:p>
            <a:pPr>
              <a:lnSpc>
                <a:spcPct val="130000"/>
              </a:lnSpc>
            </a:pPr>
            <a:r>
              <a:rPr lang="en-US" sz="1000" b="1">
                <a:solidFill>
                  <a:srgbClr val="00AFEE"/>
                </a:solidFill>
              </a:rPr>
              <a:t>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Tree>
    <p:extLst>
      <p:ext uri="{BB962C8B-B14F-4D97-AF65-F5344CB8AC3E}">
        <p14:creationId xmlns:p14="http://schemas.microsoft.com/office/powerpoint/2010/main" val="92084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29</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4" y="1251035"/>
            <a:ext cx="12160810" cy="4396133"/>
          </a:xfrm>
          <a:prstGeom prst="rect">
            <a:avLst/>
          </a:prstGeom>
        </p:spPr>
      </p:pic>
      <p:sp>
        <p:nvSpPr>
          <p:cNvPr id="7" name="Rectangle 6"/>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54440" y="3021495"/>
            <a:ext cx="4623735" cy="923330"/>
          </a:xfrm>
          <a:prstGeom prst="rect">
            <a:avLst/>
          </a:prstGeom>
          <a:noFill/>
        </p:spPr>
        <p:txBody>
          <a:bodyPr wrap="square" rtlCol="0">
            <a:spAutoFit/>
          </a:bodyPr>
          <a:lstStyle/>
          <a:p>
            <a:pPr marL="285750" indent="-285750">
              <a:buClr>
                <a:srgbClr val="00A6E8"/>
              </a:buClr>
              <a:buSzPct val="135000"/>
              <a:buFont typeface="Arial" charset="0"/>
              <a:buChar char="•"/>
            </a:pPr>
            <a:r>
              <a:rPr lang="en-US">
                <a:solidFill>
                  <a:schemeClr val="bg1"/>
                </a:solidFill>
              </a:rPr>
              <a:t>Develop public health strategies</a:t>
            </a:r>
          </a:p>
          <a:p>
            <a:pPr marL="285750" indent="-285750">
              <a:buClr>
                <a:srgbClr val="00A6E8"/>
              </a:buClr>
              <a:buSzPct val="135000"/>
              <a:buFont typeface="Arial" charset="0"/>
              <a:buChar char="•"/>
            </a:pPr>
            <a:endParaRPr lang="en-US">
              <a:solidFill>
                <a:schemeClr val="bg1"/>
              </a:solidFill>
            </a:endParaRPr>
          </a:p>
          <a:p>
            <a:pPr marL="285750" indent="-285750">
              <a:buClr>
                <a:srgbClr val="00A6E8"/>
              </a:buClr>
              <a:buSzPct val="135000"/>
              <a:buFont typeface="Arial" charset="0"/>
              <a:buChar char="•"/>
            </a:pPr>
            <a:r>
              <a:rPr lang="en-US">
                <a:solidFill>
                  <a:schemeClr val="bg1"/>
                </a:solidFill>
              </a:rPr>
              <a:t>Protect vulnerable populations</a:t>
            </a:r>
          </a:p>
        </p:txBody>
      </p:sp>
      <p:pic>
        <p:nvPicPr>
          <p:cNvPr id="19" name="Picture 18" descr="Inventory.eps"/>
          <p:cNvPicPr>
            <a:picLocks noChangeAspect="1"/>
          </p:cNvPicPr>
          <p:nvPr/>
        </p:nvPicPr>
        <p:blipFill>
          <a:blip r:embed="rId4"/>
          <a:stretch>
            <a:fillRect/>
          </a:stretch>
        </p:blipFill>
        <p:spPr>
          <a:xfrm>
            <a:off x="401072" y="204985"/>
            <a:ext cx="1754743" cy="1754743"/>
          </a:xfrm>
          <a:prstGeom prst="rect">
            <a:avLst/>
          </a:prstGeom>
        </p:spPr>
      </p:pic>
      <p:sp>
        <p:nvSpPr>
          <p:cNvPr id="22" name="Title 1"/>
          <p:cNvSpPr>
            <a:spLocks noGrp="1"/>
          </p:cNvSpPr>
          <p:nvPr>
            <p:ph type="title"/>
          </p:nvPr>
        </p:nvSpPr>
        <p:spPr>
          <a:xfrm>
            <a:off x="2330262" y="469317"/>
            <a:ext cx="6832477" cy="557784"/>
          </a:xfrm>
        </p:spPr>
        <p:txBody>
          <a:bodyPr/>
          <a:lstStyle/>
          <a:p>
            <a:r>
              <a:rPr lang="fr-FR" sz="2300">
                <a:solidFill>
                  <a:srgbClr val="00A6E8"/>
                </a:solidFill>
              </a:rPr>
              <a:t>ANNEX C: NAP CONTENTS—</a:t>
            </a:r>
            <a:br>
              <a:rPr lang="fr-FR" sz="2300">
                <a:solidFill>
                  <a:srgbClr val="00A6E8"/>
                </a:solidFill>
              </a:rPr>
            </a:br>
            <a:r>
              <a:rPr lang="fr-FR" sz="2300">
                <a:solidFill>
                  <a:srgbClr val="00A6E8"/>
                </a:solidFill>
              </a:rPr>
              <a:t>HEALTH</a:t>
            </a:r>
            <a:br>
              <a:rPr lang="fr-FR" sz="2300">
                <a:solidFill>
                  <a:srgbClr val="00A6E8"/>
                </a:solidFill>
              </a:rPr>
            </a:br>
            <a:endParaRPr lang="en-US" sz="2300">
              <a:solidFill>
                <a:srgbClr val="0C2146"/>
              </a:solidFill>
            </a:endParaRPr>
          </a:p>
        </p:txBody>
      </p:sp>
      <p:sp>
        <p:nvSpPr>
          <p:cNvPr id="27" name="Right Arrow Callout 26"/>
          <p:cNvSpPr/>
          <p:nvPr/>
        </p:nvSpPr>
        <p:spPr>
          <a:xfrm>
            <a:off x="9162739" y="5192027"/>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9369777" y="416309"/>
            <a:ext cx="3048000" cy="6494085"/>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b="1">
                <a:solidFill>
                  <a:srgbClr val="00AFEE"/>
                </a:solidFill>
              </a:rPr>
              <a:t>        ANNEX C: NATIONAL ACTION PLAN (NAP) </a:t>
            </a:r>
          </a:p>
          <a:p>
            <a:pPr>
              <a:lnSpc>
                <a:spcPct val="130000"/>
              </a:lnSpc>
            </a:pPr>
            <a:r>
              <a:rPr lang="en-US" sz="1000" b="1">
                <a:solidFill>
                  <a:srgbClr val="00AFEE"/>
                </a:solidFill>
              </a:rPr>
              <a:t>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Tree>
    <p:extLst>
      <p:ext uri="{BB962C8B-B14F-4D97-AF65-F5344CB8AC3E}">
        <p14:creationId xmlns:p14="http://schemas.microsoft.com/office/powerpoint/2010/main" val="92084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0539"/>
            <a:ext cx="12108227" cy="4377124"/>
          </a:xfrm>
          <a:prstGeom prst="rect">
            <a:avLst/>
          </a:prstGeom>
        </p:spPr>
      </p:pic>
      <p:sp>
        <p:nvSpPr>
          <p:cNvPr id="5" name="Slide Number Placeholder 4"/>
          <p:cNvSpPr>
            <a:spLocks noGrp="1"/>
          </p:cNvSpPr>
          <p:nvPr>
            <p:ph type="sldNum" sz="quarter" idx="12"/>
          </p:nvPr>
        </p:nvSpPr>
        <p:spPr/>
        <p:txBody>
          <a:bodyPr/>
          <a:lstStyle/>
          <a:p>
            <a:fld id="{A4A541B3-CD79-0240-8A71-500DA69470F5}" type="slidenum">
              <a:rPr lang="en-US" smtClean="0"/>
              <a:pPr/>
              <a:t>3</a:t>
            </a:fld>
            <a:endParaRPr lang="en-US"/>
          </a:p>
        </p:txBody>
      </p:sp>
      <p:sp>
        <p:nvSpPr>
          <p:cNvPr id="9" name="Rectangle 8"/>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9369777" y="416309"/>
            <a:ext cx="3048000" cy="6077818"/>
          </a:xfrm>
          <a:prstGeom prst="rect">
            <a:avLst/>
          </a:prstGeom>
          <a:noFill/>
        </p:spPr>
        <p:txBody>
          <a:bodyPr wrap="square" rtlCol="0">
            <a:spAutoFit/>
          </a:bodyPr>
          <a:lstStyle/>
          <a:p>
            <a:pPr>
              <a:lnSpc>
                <a:spcPct val="130000"/>
              </a:lnSpc>
            </a:pPr>
            <a:r>
              <a:rPr lang="en-US" sz="1000" b="1">
                <a:solidFill>
                  <a:srgbClr val="00AFEE"/>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
        <p:nvSpPr>
          <p:cNvPr id="12" name="Right Arrow Callout 11"/>
          <p:cNvSpPr/>
          <p:nvPr/>
        </p:nvSpPr>
        <p:spPr>
          <a:xfrm>
            <a:off x="9162739" y="416309"/>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92785" y="183446"/>
            <a:ext cx="1749778" cy="1749778"/>
          </a:xfrm>
          <a:prstGeom prst="ellipse">
            <a:avLst/>
          </a:prstGeom>
          <a:solidFill>
            <a:srgbClr val="0C2146"/>
          </a:solidFill>
          <a:ln w="762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13F60"/>
              </a:solidFill>
            </a:endParaRPr>
          </a:p>
        </p:txBody>
      </p:sp>
      <p:sp>
        <p:nvSpPr>
          <p:cNvPr id="20" name="Title 1"/>
          <p:cNvSpPr>
            <a:spLocks noGrp="1"/>
          </p:cNvSpPr>
          <p:nvPr>
            <p:ph type="title"/>
          </p:nvPr>
        </p:nvSpPr>
        <p:spPr>
          <a:xfrm>
            <a:off x="467174" y="748338"/>
            <a:ext cx="1588123" cy="687598"/>
          </a:xfrm>
        </p:spPr>
        <p:txBody>
          <a:bodyPr/>
          <a:lstStyle/>
          <a:p>
            <a:pPr algn="ctr"/>
            <a:r>
              <a:rPr lang="en-US" sz="2300">
                <a:solidFill>
                  <a:schemeClr val="bg1"/>
                </a:solidFill>
              </a:rPr>
              <a:t>SECTION</a:t>
            </a:r>
            <a:br>
              <a:rPr lang="en-US" sz="2300">
                <a:solidFill>
                  <a:schemeClr val="bg1"/>
                </a:solidFill>
              </a:rPr>
            </a:br>
            <a:r>
              <a:rPr lang="en-US" sz="2300">
                <a:solidFill>
                  <a:schemeClr val="bg1"/>
                </a:solidFill>
              </a:rPr>
              <a:t>ONE</a:t>
            </a:r>
          </a:p>
        </p:txBody>
      </p:sp>
      <p:sp>
        <p:nvSpPr>
          <p:cNvPr id="21" name="Title 1"/>
          <p:cNvSpPr txBox="1">
            <a:spLocks/>
          </p:cNvSpPr>
          <p:nvPr/>
        </p:nvSpPr>
        <p:spPr>
          <a:xfrm>
            <a:off x="2339366" y="552104"/>
            <a:ext cx="6936261" cy="557784"/>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a:solidFill>
                  <a:srgbClr val="FFFFFF"/>
                </a:solidFill>
              </a:rPr>
              <a:t>ARTICLE 3: MERCURY SUPPLY AND TRADE</a:t>
            </a:r>
          </a:p>
        </p:txBody>
      </p:sp>
      <p:sp>
        <p:nvSpPr>
          <p:cNvPr id="27" name="Rectangle 26"/>
          <p:cNvSpPr/>
          <p:nvPr/>
        </p:nvSpPr>
        <p:spPr>
          <a:xfrm>
            <a:off x="-1" y="2178611"/>
            <a:ext cx="5291191" cy="2567481"/>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54441" y="2323003"/>
            <a:ext cx="4584826" cy="2308324"/>
          </a:xfrm>
          <a:prstGeom prst="rect">
            <a:avLst/>
          </a:prstGeom>
          <a:noFill/>
        </p:spPr>
        <p:txBody>
          <a:bodyPr wrap="square" rtlCol="0">
            <a:spAutoFit/>
          </a:bodyPr>
          <a:lstStyle/>
          <a:p>
            <a:pPr marL="285750" indent="-285750">
              <a:buClr>
                <a:srgbClr val="00A6E8"/>
              </a:buClr>
              <a:buSzPct val="135000"/>
              <a:buFont typeface="Arial" charset="0"/>
              <a:buChar char="•"/>
            </a:pPr>
            <a:r>
              <a:rPr lang="en-US">
                <a:solidFill>
                  <a:schemeClr val="bg1"/>
                </a:solidFill>
              </a:rPr>
              <a:t>Contains control measures to limit the global supply of mercury</a:t>
            </a:r>
            <a:br>
              <a:rPr lang="en-US">
                <a:solidFill>
                  <a:schemeClr val="bg1"/>
                </a:solidFill>
              </a:rPr>
            </a:br>
            <a:endParaRPr lang="en-US">
              <a:solidFill>
                <a:schemeClr val="bg1"/>
              </a:solidFill>
            </a:endParaRPr>
          </a:p>
          <a:p>
            <a:pPr marL="285750" indent="-285750">
              <a:buClr>
                <a:srgbClr val="00A6E8"/>
              </a:buClr>
              <a:buSzPct val="135000"/>
              <a:buFont typeface="Arial" charset="0"/>
              <a:buChar char="•"/>
            </a:pPr>
            <a:r>
              <a:rPr lang="en-US">
                <a:solidFill>
                  <a:schemeClr val="bg1"/>
                </a:solidFill>
              </a:rPr>
              <a:t>Complements and reinforces demand reduction control measures (Articles 4-7)</a:t>
            </a:r>
            <a:br>
              <a:rPr lang="en-US">
                <a:solidFill>
                  <a:schemeClr val="bg1"/>
                </a:solidFill>
              </a:rPr>
            </a:br>
            <a:endParaRPr lang="en-US">
              <a:solidFill>
                <a:schemeClr val="bg1"/>
              </a:solidFill>
            </a:endParaRPr>
          </a:p>
          <a:p>
            <a:pPr marL="285750" indent="-285750">
              <a:buClr>
                <a:srgbClr val="00A6E8"/>
              </a:buClr>
              <a:buSzPct val="135000"/>
              <a:buFont typeface="Arial" charset="0"/>
              <a:buChar char="•"/>
            </a:pPr>
            <a:r>
              <a:rPr lang="en-US">
                <a:solidFill>
                  <a:schemeClr val="bg1"/>
                </a:solidFill>
              </a:rPr>
              <a:t>Outlines procedures to follow where trade is still allowed</a:t>
            </a:r>
          </a:p>
        </p:txBody>
      </p:sp>
    </p:spTree>
    <p:extLst>
      <p:ext uri="{BB962C8B-B14F-4D97-AF65-F5344CB8AC3E}">
        <p14:creationId xmlns:p14="http://schemas.microsoft.com/office/powerpoint/2010/main" val="118076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0" y="1245614"/>
            <a:ext cx="9275628" cy="4406976"/>
          </a:xfrm>
          <a:prstGeom prst="rect">
            <a:avLst/>
          </a:prstGeom>
        </p:spPr>
      </p:pic>
      <p:sp>
        <p:nvSpPr>
          <p:cNvPr id="2" name="Title 1"/>
          <p:cNvSpPr>
            <a:spLocks noGrp="1"/>
          </p:cNvSpPr>
          <p:nvPr>
            <p:ph type="title"/>
          </p:nvPr>
        </p:nvSpPr>
        <p:spPr>
          <a:xfrm>
            <a:off x="554440" y="685800"/>
            <a:ext cx="11127606" cy="711958"/>
          </a:xfrm>
        </p:spPr>
        <p:txBody>
          <a:bodyPr/>
          <a:lstStyle/>
          <a:p>
            <a:r>
              <a:rPr lang="en-US" sz="2300">
                <a:solidFill>
                  <a:srgbClr val="00A6E8"/>
                </a:solidFill>
              </a:rPr>
              <a:t>NAP GUIDANCE</a:t>
            </a:r>
            <a:endParaRPr lang="en-US" sz="2300">
              <a:solidFill>
                <a:srgbClr val="0C2146"/>
              </a:solidFill>
            </a:endParaRPr>
          </a:p>
        </p:txBody>
      </p:sp>
      <p:sp>
        <p:nvSpPr>
          <p:cNvPr id="5" name="Slide Number Placeholder 4"/>
          <p:cNvSpPr>
            <a:spLocks noGrp="1"/>
          </p:cNvSpPr>
          <p:nvPr>
            <p:ph type="sldNum" sz="quarter" idx="12"/>
          </p:nvPr>
        </p:nvSpPr>
        <p:spPr/>
        <p:txBody>
          <a:bodyPr/>
          <a:lstStyle/>
          <a:p>
            <a:fld id="{A4A541B3-CD79-0240-8A71-500DA69470F5}" type="slidenum">
              <a:rPr lang="en-US" smtClean="0"/>
              <a:pPr/>
              <a:t>30</a:t>
            </a:fld>
            <a:endParaRPr lang="en-US"/>
          </a:p>
        </p:txBody>
      </p:sp>
      <p:sp>
        <p:nvSpPr>
          <p:cNvPr id="35" name="Rectangle 34"/>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554440" y="1244600"/>
            <a:ext cx="822503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ight Arrow Callout 11"/>
          <p:cNvSpPr/>
          <p:nvPr/>
        </p:nvSpPr>
        <p:spPr>
          <a:xfrm>
            <a:off x="9162739" y="5374194"/>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9369777" y="416309"/>
            <a:ext cx="3048000" cy="6077818"/>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b="1">
                <a:solidFill>
                  <a:srgbClr val="00AFEE"/>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
        <p:nvSpPr>
          <p:cNvPr id="15" name="TextBox 14"/>
          <p:cNvSpPr txBox="1"/>
          <p:nvPr/>
        </p:nvSpPr>
        <p:spPr>
          <a:xfrm>
            <a:off x="254188" y="3742605"/>
            <a:ext cx="1465429" cy="1154162"/>
          </a:xfrm>
          <a:prstGeom prst="rect">
            <a:avLst/>
          </a:prstGeom>
          <a:noFill/>
        </p:spPr>
        <p:txBody>
          <a:bodyPr wrap="square" rtlCol="0">
            <a:spAutoFit/>
          </a:bodyPr>
          <a:lstStyle/>
          <a:p>
            <a:pPr algn="ctr">
              <a:buClr>
                <a:srgbClr val="00A6E8"/>
              </a:buClr>
              <a:buSzPct val="135000"/>
            </a:pPr>
            <a:r>
              <a:rPr lang="en-US" sz="2400" b="1">
                <a:solidFill>
                  <a:schemeClr val="bg1"/>
                </a:solidFill>
              </a:rPr>
              <a:t>1</a:t>
            </a:r>
          </a:p>
          <a:p>
            <a:pPr algn="ctr">
              <a:buClr>
                <a:srgbClr val="00A6E8"/>
              </a:buClr>
              <a:buSzPct val="135000"/>
            </a:pPr>
            <a:r>
              <a:rPr lang="en-US" sz="1500">
                <a:solidFill>
                  <a:schemeClr val="bg1"/>
                </a:solidFill>
              </a:rPr>
              <a:t>Establish Coordinating Body</a:t>
            </a:r>
          </a:p>
        </p:txBody>
      </p:sp>
      <p:sp>
        <p:nvSpPr>
          <p:cNvPr id="16" name="TextBox 15"/>
          <p:cNvSpPr txBox="1"/>
          <p:nvPr/>
        </p:nvSpPr>
        <p:spPr>
          <a:xfrm>
            <a:off x="1858161" y="3742605"/>
            <a:ext cx="1465429" cy="1154162"/>
          </a:xfrm>
          <a:prstGeom prst="rect">
            <a:avLst/>
          </a:prstGeom>
          <a:noFill/>
        </p:spPr>
        <p:txBody>
          <a:bodyPr wrap="square" rtlCol="0">
            <a:spAutoFit/>
          </a:bodyPr>
          <a:lstStyle/>
          <a:p>
            <a:pPr algn="ctr">
              <a:buClr>
                <a:srgbClr val="00A6E8"/>
              </a:buClr>
              <a:buSzPct val="135000"/>
            </a:pPr>
            <a:r>
              <a:rPr lang="en-US" sz="2400" b="1">
                <a:solidFill>
                  <a:schemeClr val="bg1"/>
                </a:solidFill>
              </a:rPr>
              <a:t>2</a:t>
            </a:r>
          </a:p>
          <a:p>
            <a:pPr algn="ctr">
              <a:buClr>
                <a:srgbClr val="00A6E8"/>
              </a:buClr>
              <a:buSzPct val="135000"/>
            </a:pPr>
            <a:r>
              <a:rPr lang="en-US" sz="1500">
                <a:solidFill>
                  <a:schemeClr val="bg1"/>
                </a:solidFill>
              </a:rPr>
              <a:t>Develop a National ASGM Overview</a:t>
            </a:r>
          </a:p>
        </p:txBody>
      </p:sp>
      <p:sp>
        <p:nvSpPr>
          <p:cNvPr id="17" name="TextBox 16"/>
          <p:cNvSpPr txBox="1"/>
          <p:nvPr/>
        </p:nvSpPr>
        <p:spPr>
          <a:xfrm>
            <a:off x="3312006" y="3742605"/>
            <a:ext cx="1465429" cy="1154162"/>
          </a:xfrm>
          <a:prstGeom prst="rect">
            <a:avLst/>
          </a:prstGeom>
          <a:noFill/>
        </p:spPr>
        <p:txBody>
          <a:bodyPr wrap="square" rtlCol="0">
            <a:spAutoFit/>
          </a:bodyPr>
          <a:lstStyle/>
          <a:p>
            <a:pPr algn="ctr">
              <a:buClr>
                <a:srgbClr val="00A6E8"/>
              </a:buClr>
              <a:buSzPct val="135000"/>
            </a:pPr>
            <a:r>
              <a:rPr lang="en-US" sz="2400" b="1">
                <a:solidFill>
                  <a:schemeClr val="bg1"/>
                </a:solidFill>
              </a:rPr>
              <a:t>3</a:t>
            </a:r>
          </a:p>
          <a:p>
            <a:pPr algn="ctr">
              <a:buClr>
                <a:srgbClr val="00A6E8"/>
              </a:buClr>
              <a:buSzPct val="135000"/>
            </a:pPr>
            <a:r>
              <a:rPr lang="en-US" sz="1500">
                <a:solidFill>
                  <a:schemeClr val="bg1"/>
                </a:solidFill>
              </a:rPr>
              <a:t>Set Goals</a:t>
            </a:r>
          </a:p>
          <a:p>
            <a:pPr algn="ctr">
              <a:buClr>
                <a:srgbClr val="00A6E8"/>
              </a:buClr>
              <a:buSzPct val="135000"/>
            </a:pPr>
            <a:r>
              <a:rPr lang="en-US" sz="1500">
                <a:solidFill>
                  <a:schemeClr val="bg1"/>
                </a:solidFill>
              </a:rPr>
              <a:t>and</a:t>
            </a:r>
          </a:p>
          <a:p>
            <a:pPr algn="ctr">
              <a:buClr>
                <a:srgbClr val="00A6E8"/>
              </a:buClr>
              <a:buSzPct val="135000"/>
            </a:pPr>
            <a:r>
              <a:rPr lang="en-US" sz="1500">
                <a:solidFill>
                  <a:schemeClr val="bg1"/>
                </a:solidFill>
              </a:rPr>
              <a:t>Objectives</a:t>
            </a:r>
          </a:p>
        </p:txBody>
      </p:sp>
      <p:sp>
        <p:nvSpPr>
          <p:cNvPr id="18" name="TextBox 17"/>
          <p:cNvSpPr txBox="1"/>
          <p:nvPr/>
        </p:nvSpPr>
        <p:spPr>
          <a:xfrm>
            <a:off x="4861387" y="3742605"/>
            <a:ext cx="1765862" cy="1154162"/>
          </a:xfrm>
          <a:prstGeom prst="rect">
            <a:avLst/>
          </a:prstGeom>
          <a:noFill/>
        </p:spPr>
        <p:txBody>
          <a:bodyPr wrap="square" rtlCol="0">
            <a:spAutoFit/>
          </a:bodyPr>
          <a:lstStyle/>
          <a:p>
            <a:pPr algn="ctr">
              <a:buClr>
                <a:srgbClr val="00A6E8"/>
              </a:buClr>
              <a:buSzPct val="135000"/>
            </a:pPr>
            <a:r>
              <a:rPr lang="en-US" sz="2400" b="1">
                <a:solidFill>
                  <a:schemeClr val="bg1"/>
                </a:solidFill>
              </a:rPr>
              <a:t>4</a:t>
            </a:r>
          </a:p>
          <a:p>
            <a:pPr algn="ctr">
              <a:buClr>
                <a:srgbClr val="00A6E8"/>
              </a:buClr>
              <a:buSzPct val="135000"/>
            </a:pPr>
            <a:r>
              <a:rPr lang="en-US" sz="1500">
                <a:solidFill>
                  <a:schemeClr val="bg1"/>
                </a:solidFill>
              </a:rPr>
              <a:t>Set</a:t>
            </a:r>
            <a:br>
              <a:rPr lang="en-US" sz="1500">
                <a:solidFill>
                  <a:schemeClr val="bg1"/>
                </a:solidFill>
              </a:rPr>
            </a:br>
            <a:r>
              <a:rPr lang="en-US" sz="1500">
                <a:solidFill>
                  <a:schemeClr val="bg1"/>
                </a:solidFill>
              </a:rPr>
              <a:t>Implementation Strategy</a:t>
            </a:r>
          </a:p>
        </p:txBody>
      </p:sp>
      <p:sp>
        <p:nvSpPr>
          <p:cNvPr id="19" name="TextBox 18"/>
          <p:cNvSpPr txBox="1"/>
          <p:nvPr/>
        </p:nvSpPr>
        <p:spPr>
          <a:xfrm>
            <a:off x="7946679" y="3742605"/>
            <a:ext cx="1465429" cy="1154162"/>
          </a:xfrm>
          <a:prstGeom prst="rect">
            <a:avLst/>
          </a:prstGeom>
          <a:noFill/>
        </p:spPr>
        <p:txBody>
          <a:bodyPr wrap="square" rtlCol="0">
            <a:spAutoFit/>
          </a:bodyPr>
          <a:lstStyle/>
          <a:p>
            <a:pPr algn="ctr">
              <a:buClr>
                <a:srgbClr val="00A6E8"/>
              </a:buClr>
              <a:buSzPct val="135000"/>
            </a:pPr>
            <a:r>
              <a:rPr lang="en-US" sz="2400" b="1">
                <a:solidFill>
                  <a:schemeClr val="bg1"/>
                </a:solidFill>
              </a:rPr>
              <a:t>6</a:t>
            </a:r>
          </a:p>
          <a:p>
            <a:pPr algn="ctr">
              <a:buClr>
                <a:srgbClr val="00A6E8"/>
              </a:buClr>
              <a:buSzPct val="135000"/>
            </a:pPr>
            <a:r>
              <a:rPr lang="en-US" sz="1500">
                <a:solidFill>
                  <a:schemeClr val="bg1"/>
                </a:solidFill>
              </a:rPr>
              <a:t>Endorse</a:t>
            </a:r>
            <a:br>
              <a:rPr lang="en-US" sz="1500">
                <a:solidFill>
                  <a:schemeClr val="bg1"/>
                </a:solidFill>
              </a:rPr>
            </a:br>
            <a:r>
              <a:rPr lang="en-US" sz="1500">
                <a:solidFill>
                  <a:schemeClr val="bg1"/>
                </a:solidFill>
              </a:rPr>
              <a:t>and</a:t>
            </a:r>
            <a:br>
              <a:rPr lang="en-US" sz="1500">
                <a:solidFill>
                  <a:schemeClr val="bg1"/>
                </a:solidFill>
              </a:rPr>
            </a:br>
            <a:r>
              <a:rPr lang="en-US" sz="1500">
                <a:solidFill>
                  <a:schemeClr val="bg1"/>
                </a:solidFill>
              </a:rPr>
              <a:t>Submit</a:t>
            </a:r>
          </a:p>
        </p:txBody>
      </p:sp>
      <p:sp>
        <p:nvSpPr>
          <p:cNvPr id="20" name="TextBox 19"/>
          <p:cNvSpPr txBox="1"/>
          <p:nvPr/>
        </p:nvSpPr>
        <p:spPr>
          <a:xfrm>
            <a:off x="6451889" y="3742605"/>
            <a:ext cx="1465429" cy="1154162"/>
          </a:xfrm>
          <a:prstGeom prst="rect">
            <a:avLst/>
          </a:prstGeom>
          <a:noFill/>
        </p:spPr>
        <p:txBody>
          <a:bodyPr wrap="square" rtlCol="0">
            <a:spAutoFit/>
          </a:bodyPr>
          <a:lstStyle/>
          <a:p>
            <a:pPr algn="ctr">
              <a:buClr>
                <a:srgbClr val="00A6E8"/>
              </a:buClr>
              <a:buSzPct val="135000"/>
            </a:pPr>
            <a:r>
              <a:rPr lang="en-US" sz="2400" b="1">
                <a:solidFill>
                  <a:schemeClr val="bg1"/>
                </a:solidFill>
              </a:rPr>
              <a:t>5</a:t>
            </a:r>
          </a:p>
          <a:p>
            <a:pPr algn="ctr">
              <a:buClr>
                <a:srgbClr val="00A6E8"/>
              </a:buClr>
              <a:buSzPct val="135000"/>
            </a:pPr>
            <a:r>
              <a:rPr lang="en-US" sz="1500">
                <a:solidFill>
                  <a:schemeClr val="bg1"/>
                </a:solidFill>
              </a:rPr>
              <a:t>Set</a:t>
            </a:r>
            <a:br>
              <a:rPr lang="en-US" sz="1500">
                <a:solidFill>
                  <a:schemeClr val="bg1"/>
                </a:solidFill>
              </a:rPr>
            </a:br>
            <a:r>
              <a:rPr lang="en-US" sz="1500">
                <a:solidFill>
                  <a:schemeClr val="bg1"/>
                </a:solidFill>
              </a:rPr>
              <a:t>Evaluation Strategy</a:t>
            </a:r>
          </a:p>
        </p:txBody>
      </p:sp>
      <p:sp>
        <p:nvSpPr>
          <p:cNvPr id="21" name="Rectangle 20"/>
          <p:cNvSpPr/>
          <p:nvPr/>
        </p:nvSpPr>
        <p:spPr>
          <a:xfrm>
            <a:off x="-1" y="1245615"/>
            <a:ext cx="5291191" cy="2316451"/>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554440" y="1566716"/>
            <a:ext cx="6863106" cy="1754326"/>
          </a:xfrm>
          <a:prstGeom prst="rect">
            <a:avLst/>
          </a:prstGeom>
          <a:noFill/>
        </p:spPr>
        <p:txBody>
          <a:bodyPr wrap="square" rtlCol="0">
            <a:spAutoFit/>
          </a:bodyPr>
          <a:lstStyle/>
          <a:p>
            <a:pPr>
              <a:buClr>
                <a:srgbClr val="00A6E8"/>
              </a:buClr>
              <a:buSzPct val="135000"/>
            </a:pPr>
            <a:r>
              <a:rPr lang="en-US">
                <a:solidFill>
                  <a:schemeClr val="bg1"/>
                </a:solidFill>
              </a:rPr>
              <a:t>Guidance is available on all obligations</a:t>
            </a:r>
            <a:br>
              <a:rPr lang="en-US">
                <a:solidFill>
                  <a:schemeClr val="bg1"/>
                </a:solidFill>
              </a:rPr>
            </a:br>
            <a:r>
              <a:rPr lang="en-US">
                <a:solidFill>
                  <a:schemeClr val="bg1"/>
                </a:solidFill>
              </a:rPr>
              <a:t>of the NAP.</a:t>
            </a:r>
          </a:p>
          <a:p>
            <a:pPr>
              <a:buClr>
                <a:srgbClr val="00A6E8"/>
              </a:buClr>
              <a:buSzPct val="135000"/>
            </a:pPr>
            <a:endParaRPr lang="en-US">
              <a:solidFill>
                <a:schemeClr val="bg1"/>
              </a:solidFill>
            </a:endParaRPr>
          </a:p>
          <a:p>
            <a:pPr>
              <a:buClr>
                <a:srgbClr val="00A6E8"/>
              </a:buClr>
              <a:buSzPct val="135000"/>
            </a:pPr>
            <a:r>
              <a:rPr lang="en-US">
                <a:solidFill>
                  <a:schemeClr val="bg1"/>
                </a:solidFill>
              </a:rPr>
              <a:t>The NAP Guidance also contains a recommended</a:t>
            </a:r>
            <a:br>
              <a:rPr lang="en-US">
                <a:solidFill>
                  <a:schemeClr val="bg1"/>
                </a:solidFill>
              </a:rPr>
            </a:br>
            <a:r>
              <a:rPr lang="en-US">
                <a:solidFill>
                  <a:schemeClr val="bg1"/>
                </a:solidFill>
              </a:rPr>
              <a:t>multi-stakeholder procedure for</a:t>
            </a:r>
            <a:br>
              <a:rPr lang="en-US">
                <a:solidFill>
                  <a:schemeClr val="bg1"/>
                </a:solidFill>
              </a:rPr>
            </a:br>
            <a:r>
              <a:rPr lang="en-US">
                <a:solidFill>
                  <a:schemeClr val="bg1"/>
                </a:solidFill>
              </a:rPr>
              <a:t>NAP development. </a:t>
            </a:r>
          </a:p>
        </p:txBody>
      </p:sp>
    </p:spTree>
    <p:extLst>
      <p:ext uri="{BB962C8B-B14F-4D97-AF65-F5344CB8AC3E}">
        <p14:creationId xmlns:p14="http://schemas.microsoft.com/office/powerpoint/2010/main" val="128596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31</a:t>
            </a:fld>
            <a:endParaRPr lang="en-US"/>
          </a:p>
        </p:txBody>
      </p:sp>
      <p:sp>
        <p:nvSpPr>
          <p:cNvPr id="8" name="Rectangle 7"/>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p:cNvGrpSpPr/>
          <p:nvPr/>
        </p:nvGrpSpPr>
        <p:grpSpPr>
          <a:xfrm>
            <a:off x="407959" y="1977415"/>
            <a:ext cx="4097781" cy="3647583"/>
            <a:chOff x="407959" y="1990667"/>
            <a:chExt cx="4097781" cy="3647583"/>
          </a:xfrm>
        </p:grpSpPr>
        <p:sp>
          <p:nvSpPr>
            <p:cNvPr id="6" name="TextBox 5"/>
            <p:cNvSpPr txBox="1"/>
            <p:nvPr/>
          </p:nvSpPr>
          <p:spPr>
            <a:xfrm>
              <a:off x="968048" y="2083431"/>
              <a:ext cx="3537692" cy="3554819"/>
            </a:xfrm>
            <a:prstGeom prst="rect">
              <a:avLst/>
            </a:prstGeom>
            <a:noFill/>
          </p:spPr>
          <p:txBody>
            <a:bodyPr wrap="square" rtlCol="0">
              <a:spAutoFit/>
            </a:bodyPr>
            <a:lstStyle/>
            <a:p>
              <a:pPr>
                <a:buClr>
                  <a:srgbClr val="00A6E8"/>
                </a:buClr>
                <a:buSzPct val="135000"/>
              </a:pPr>
              <a:r>
                <a:rPr lang="en-US" sz="1500">
                  <a:solidFill>
                    <a:srgbClr val="0C2146"/>
                  </a:solidFill>
                </a:rPr>
                <a:t>Establish coordinating mechanism and delineate agency roles for development and/or implementation of an ASGM National Action Plan (NAP)</a:t>
              </a:r>
            </a:p>
            <a:p>
              <a:pPr>
                <a:buClr>
                  <a:srgbClr val="00A6E8"/>
                </a:buClr>
                <a:buSzPct val="135000"/>
              </a:pPr>
              <a:endParaRPr lang="en-US" sz="1500">
                <a:solidFill>
                  <a:srgbClr val="0C2146"/>
                </a:solidFill>
              </a:endParaRPr>
            </a:p>
            <a:p>
              <a:pPr>
                <a:buClr>
                  <a:srgbClr val="00A6E8"/>
                </a:buClr>
                <a:buSzPct val="135000"/>
              </a:pPr>
              <a:r>
                <a:rPr lang="en-US" sz="1500">
                  <a:solidFill>
                    <a:srgbClr val="0C2146"/>
                  </a:solidFill>
                </a:rPr>
                <a:t>Define ASGM consistent with the Convention </a:t>
              </a:r>
            </a:p>
            <a:p>
              <a:pPr>
                <a:buClr>
                  <a:srgbClr val="00A6E8"/>
                </a:buClr>
                <a:buSzPct val="135000"/>
              </a:pPr>
              <a:endParaRPr lang="en-US" sz="1500">
                <a:solidFill>
                  <a:srgbClr val="0C2146"/>
                </a:solidFill>
              </a:endParaRPr>
            </a:p>
            <a:p>
              <a:pPr>
                <a:buClr>
                  <a:srgbClr val="00A6E8"/>
                </a:buClr>
                <a:buSzPct val="135000"/>
              </a:pPr>
              <a:r>
                <a:rPr lang="en-US" sz="1500">
                  <a:solidFill>
                    <a:srgbClr val="0C2146"/>
                  </a:solidFill>
                </a:rPr>
                <a:t>Set national objectives and mercury use reduction targets </a:t>
              </a:r>
            </a:p>
            <a:p>
              <a:pPr>
                <a:buClr>
                  <a:srgbClr val="00A6E8"/>
                </a:buClr>
                <a:buSzPct val="135000"/>
              </a:pPr>
              <a:endParaRPr lang="en-US" sz="1500">
                <a:solidFill>
                  <a:srgbClr val="0C2146"/>
                </a:solidFill>
              </a:endParaRPr>
            </a:p>
            <a:p>
              <a:pPr>
                <a:buClr>
                  <a:srgbClr val="00A6E8"/>
                </a:buClr>
                <a:buSzPct val="135000"/>
              </a:pPr>
              <a:r>
                <a:rPr lang="en-US" sz="1500">
                  <a:solidFill>
                    <a:srgbClr val="0C2146"/>
                  </a:solidFill>
                </a:rPr>
                <a:t>Formalize or regulate ASGM </a:t>
              </a:r>
            </a:p>
            <a:p>
              <a:pPr>
                <a:buClr>
                  <a:srgbClr val="00A6E8"/>
                </a:buClr>
                <a:buSzPct val="135000"/>
              </a:pPr>
              <a:endParaRPr lang="en-US" sz="1500">
                <a:solidFill>
                  <a:srgbClr val="0C2146"/>
                </a:solidFill>
              </a:endParaRPr>
            </a:p>
            <a:p>
              <a:pPr>
                <a:buClr>
                  <a:srgbClr val="00A6E8"/>
                </a:buClr>
                <a:buSzPct val="135000"/>
              </a:pPr>
              <a:r>
                <a:rPr lang="en-US" sz="1500">
                  <a:solidFill>
                    <a:srgbClr val="0C2146"/>
                  </a:solidFill>
                </a:rPr>
                <a:t>Manage mercury trade consistent with </a:t>
              </a:r>
              <a:br>
                <a:rPr lang="en-US" sz="1500">
                  <a:solidFill>
                    <a:srgbClr val="0C2146"/>
                  </a:solidFill>
                </a:rPr>
              </a:br>
              <a:r>
                <a:rPr lang="en-US" sz="1500">
                  <a:solidFill>
                    <a:srgbClr val="0C2146"/>
                  </a:solidFill>
                </a:rPr>
                <a:t>the NAP </a:t>
              </a:r>
            </a:p>
          </p:txBody>
        </p:sp>
        <p:sp>
          <p:nvSpPr>
            <p:cNvPr id="17" name="Rectangle 16"/>
            <p:cNvSpPr/>
            <p:nvPr/>
          </p:nvSpPr>
          <p:spPr>
            <a:xfrm>
              <a:off x="407959" y="1990667"/>
              <a:ext cx="550151" cy="584775"/>
            </a:xfrm>
            <a:prstGeom prst="rect">
              <a:avLst/>
            </a:prstGeom>
          </p:spPr>
          <p:txBody>
            <a:bodyPr wrap="none">
              <a:spAutoFit/>
            </a:bodyPr>
            <a:lstStyle/>
            <a:p>
              <a:r>
                <a:rPr lang="en-US" sz="3200">
                  <a:solidFill>
                    <a:schemeClr val="accent2"/>
                  </a:solidFill>
                  <a:latin typeface="Wingdings"/>
                  <a:ea typeface="Wingdings"/>
                  <a:cs typeface="Wingdings"/>
                </a:rPr>
                <a:t></a:t>
              </a:r>
            </a:p>
          </p:txBody>
        </p:sp>
        <p:sp>
          <p:nvSpPr>
            <p:cNvPr id="23" name="Rectangle 22"/>
            <p:cNvSpPr/>
            <p:nvPr/>
          </p:nvSpPr>
          <p:spPr>
            <a:xfrm>
              <a:off x="407959" y="3165589"/>
              <a:ext cx="550151" cy="584775"/>
            </a:xfrm>
            <a:prstGeom prst="rect">
              <a:avLst/>
            </a:prstGeom>
          </p:spPr>
          <p:txBody>
            <a:bodyPr wrap="none">
              <a:spAutoFit/>
            </a:bodyPr>
            <a:lstStyle/>
            <a:p>
              <a:r>
                <a:rPr lang="en-US" sz="3200">
                  <a:solidFill>
                    <a:schemeClr val="accent2"/>
                  </a:solidFill>
                  <a:latin typeface="Wingdings"/>
                  <a:ea typeface="Wingdings"/>
                  <a:cs typeface="Wingdings"/>
                </a:rPr>
                <a:t></a:t>
              </a:r>
            </a:p>
          </p:txBody>
        </p:sp>
        <p:sp>
          <p:nvSpPr>
            <p:cNvPr id="25" name="Rectangle 24"/>
            <p:cNvSpPr/>
            <p:nvPr/>
          </p:nvSpPr>
          <p:spPr>
            <a:xfrm>
              <a:off x="407959" y="3876259"/>
              <a:ext cx="550151" cy="584775"/>
            </a:xfrm>
            <a:prstGeom prst="rect">
              <a:avLst/>
            </a:prstGeom>
          </p:spPr>
          <p:txBody>
            <a:bodyPr wrap="none">
              <a:spAutoFit/>
            </a:bodyPr>
            <a:lstStyle/>
            <a:p>
              <a:r>
                <a:rPr lang="en-US" sz="3200">
                  <a:solidFill>
                    <a:schemeClr val="accent2"/>
                  </a:solidFill>
                  <a:latin typeface="Wingdings"/>
                  <a:ea typeface="Wingdings"/>
                  <a:cs typeface="Wingdings"/>
                </a:rPr>
                <a:t></a:t>
              </a:r>
            </a:p>
          </p:txBody>
        </p:sp>
        <p:sp>
          <p:nvSpPr>
            <p:cNvPr id="26" name="Rectangle 25"/>
            <p:cNvSpPr/>
            <p:nvPr/>
          </p:nvSpPr>
          <p:spPr>
            <a:xfrm>
              <a:off x="407959" y="4461034"/>
              <a:ext cx="550151" cy="584775"/>
            </a:xfrm>
            <a:prstGeom prst="rect">
              <a:avLst/>
            </a:prstGeom>
          </p:spPr>
          <p:txBody>
            <a:bodyPr wrap="none">
              <a:spAutoFit/>
            </a:bodyPr>
            <a:lstStyle/>
            <a:p>
              <a:r>
                <a:rPr lang="en-US" sz="3200">
                  <a:solidFill>
                    <a:schemeClr val="accent2"/>
                  </a:solidFill>
                  <a:latin typeface="Wingdings"/>
                  <a:ea typeface="Wingdings"/>
                  <a:cs typeface="Wingdings"/>
                </a:rPr>
                <a:t></a:t>
              </a:r>
            </a:p>
          </p:txBody>
        </p:sp>
        <p:sp>
          <p:nvSpPr>
            <p:cNvPr id="27" name="Rectangle 26"/>
            <p:cNvSpPr/>
            <p:nvPr/>
          </p:nvSpPr>
          <p:spPr>
            <a:xfrm>
              <a:off x="407959" y="5045810"/>
              <a:ext cx="550151" cy="584775"/>
            </a:xfrm>
            <a:prstGeom prst="rect">
              <a:avLst/>
            </a:prstGeom>
          </p:spPr>
          <p:txBody>
            <a:bodyPr wrap="none">
              <a:spAutoFit/>
            </a:bodyPr>
            <a:lstStyle/>
            <a:p>
              <a:r>
                <a:rPr lang="en-US" sz="3200">
                  <a:solidFill>
                    <a:schemeClr val="accent2"/>
                  </a:solidFill>
                  <a:latin typeface="Wingdings"/>
                  <a:ea typeface="Wingdings"/>
                  <a:cs typeface="Wingdings"/>
                </a:rPr>
                <a:t></a:t>
              </a:r>
            </a:p>
          </p:txBody>
        </p:sp>
      </p:grpSp>
      <p:grpSp>
        <p:nvGrpSpPr>
          <p:cNvPr id="34" name="Group 33"/>
          <p:cNvGrpSpPr/>
          <p:nvPr/>
        </p:nvGrpSpPr>
        <p:grpSpPr>
          <a:xfrm>
            <a:off x="4565759" y="1990667"/>
            <a:ext cx="4511978" cy="3634331"/>
            <a:chOff x="4446491" y="2003919"/>
            <a:chExt cx="4511978" cy="3634331"/>
          </a:xfrm>
        </p:grpSpPr>
        <p:sp>
          <p:nvSpPr>
            <p:cNvPr id="20" name="TextBox 19"/>
            <p:cNvSpPr txBox="1"/>
            <p:nvPr/>
          </p:nvSpPr>
          <p:spPr>
            <a:xfrm>
              <a:off x="4970138" y="2083431"/>
              <a:ext cx="3988331" cy="3554819"/>
            </a:xfrm>
            <a:prstGeom prst="rect">
              <a:avLst/>
            </a:prstGeom>
            <a:noFill/>
          </p:spPr>
          <p:txBody>
            <a:bodyPr wrap="square" rtlCol="0">
              <a:spAutoFit/>
            </a:bodyPr>
            <a:lstStyle/>
            <a:p>
              <a:pPr>
                <a:buClr>
                  <a:srgbClr val="00A6E8"/>
                </a:buClr>
                <a:buSzPct val="135000"/>
              </a:pPr>
              <a:r>
                <a:rPr lang="en-US" sz="1500">
                  <a:solidFill>
                    <a:srgbClr val="0C2146"/>
                  </a:solidFill>
                </a:rPr>
                <a:t>Prevent the diversion of mercury and mercury compounds from other sectors to ASGM</a:t>
              </a:r>
            </a:p>
            <a:p>
              <a:pPr>
                <a:buClr>
                  <a:srgbClr val="00A6E8"/>
                </a:buClr>
                <a:buSzPct val="135000"/>
              </a:pPr>
              <a:endParaRPr lang="en-US" sz="1500">
                <a:solidFill>
                  <a:srgbClr val="0C2146"/>
                </a:solidFill>
              </a:endParaRPr>
            </a:p>
            <a:p>
              <a:pPr>
                <a:buClr>
                  <a:srgbClr val="00A6E8"/>
                </a:buClr>
                <a:buSzPct val="135000"/>
              </a:pPr>
              <a:r>
                <a:rPr lang="en-US" sz="1500">
                  <a:solidFill>
                    <a:srgbClr val="0C2146"/>
                  </a:solidFill>
                </a:rPr>
                <a:t>Take actions to eliminate “worst practices”</a:t>
              </a:r>
            </a:p>
            <a:p>
              <a:pPr>
                <a:buClr>
                  <a:srgbClr val="00A6E8"/>
                </a:buClr>
                <a:buSzPct val="135000"/>
              </a:pPr>
              <a:endParaRPr lang="en-US" sz="1500">
                <a:solidFill>
                  <a:srgbClr val="0C2146"/>
                </a:solidFill>
              </a:endParaRPr>
            </a:p>
            <a:p>
              <a:pPr>
                <a:buClr>
                  <a:srgbClr val="00A6E8"/>
                </a:buClr>
                <a:buSzPct val="135000"/>
              </a:pPr>
              <a:r>
                <a:rPr lang="en-US" sz="1500">
                  <a:solidFill>
                    <a:srgbClr val="0C2146"/>
                  </a:solidFill>
                </a:rPr>
                <a:t>Promote reductions of mercury emissions, releases, and exposures associated with ASGM </a:t>
              </a:r>
            </a:p>
            <a:p>
              <a:pPr>
                <a:buClr>
                  <a:srgbClr val="00A6E8"/>
                </a:buClr>
                <a:buSzPct val="135000"/>
              </a:pPr>
              <a:endParaRPr lang="en-US" sz="1500">
                <a:solidFill>
                  <a:srgbClr val="0C2146"/>
                </a:solidFill>
              </a:endParaRPr>
            </a:p>
            <a:p>
              <a:pPr>
                <a:buClr>
                  <a:srgbClr val="00A6E8"/>
                </a:buClr>
                <a:buSzPct val="135000"/>
              </a:pPr>
              <a:r>
                <a:rPr lang="en-US" sz="1500">
                  <a:solidFill>
                    <a:srgbClr val="0C2146"/>
                  </a:solidFill>
                </a:rPr>
                <a:t>Implement a public health strategy to address mercury exposures to ASGM miners and communities</a:t>
              </a:r>
            </a:p>
            <a:p>
              <a:pPr>
                <a:buClr>
                  <a:srgbClr val="00A6E8"/>
                </a:buClr>
                <a:buSzPct val="135000"/>
              </a:pPr>
              <a:endParaRPr lang="en-US" sz="1500">
                <a:solidFill>
                  <a:srgbClr val="0C2146"/>
                </a:solidFill>
              </a:endParaRPr>
            </a:p>
            <a:p>
              <a:pPr>
                <a:buClr>
                  <a:srgbClr val="00A6E8"/>
                </a:buClr>
                <a:buSzPct val="135000"/>
              </a:pPr>
              <a:r>
                <a:rPr lang="en-US" sz="1500">
                  <a:solidFill>
                    <a:srgbClr val="0C2146"/>
                  </a:solidFill>
                </a:rPr>
                <a:t>Prevent mercury exposures of vulnerable populations (particularly women of child-bearing age and children)</a:t>
              </a:r>
            </a:p>
          </p:txBody>
        </p:sp>
        <p:sp>
          <p:nvSpPr>
            <p:cNvPr id="28" name="Rectangle 27"/>
            <p:cNvSpPr/>
            <p:nvPr/>
          </p:nvSpPr>
          <p:spPr>
            <a:xfrm>
              <a:off x="4446491" y="2003919"/>
              <a:ext cx="550151" cy="584775"/>
            </a:xfrm>
            <a:prstGeom prst="rect">
              <a:avLst/>
            </a:prstGeom>
          </p:spPr>
          <p:txBody>
            <a:bodyPr wrap="none">
              <a:spAutoFit/>
            </a:bodyPr>
            <a:lstStyle/>
            <a:p>
              <a:r>
                <a:rPr lang="en-US" sz="3200">
                  <a:solidFill>
                    <a:schemeClr val="accent2"/>
                  </a:solidFill>
                  <a:latin typeface="Wingdings"/>
                  <a:ea typeface="Wingdings"/>
                  <a:cs typeface="Wingdings"/>
                </a:rPr>
                <a:t></a:t>
              </a:r>
            </a:p>
          </p:txBody>
        </p:sp>
        <p:sp>
          <p:nvSpPr>
            <p:cNvPr id="29" name="Rectangle 28"/>
            <p:cNvSpPr/>
            <p:nvPr/>
          </p:nvSpPr>
          <p:spPr>
            <a:xfrm>
              <a:off x="4446491" y="3265399"/>
              <a:ext cx="550151" cy="584775"/>
            </a:xfrm>
            <a:prstGeom prst="rect">
              <a:avLst/>
            </a:prstGeom>
          </p:spPr>
          <p:txBody>
            <a:bodyPr wrap="none">
              <a:spAutoFit/>
            </a:bodyPr>
            <a:lstStyle/>
            <a:p>
              <a:r>
                <a:rPr lang="en-US" sz="3200">
                  <a:solidFill>
                    <a:schemeClr val="accent2"/>
                  </a:solidFill>
                  <a:latin typeface="Wingdings"/>
                  <a:ea typeface="Wingdings"/>
                  <a:cs typeface="Wingdings"/>
                </a:rPr>
                <a:t></a:t>
              </a:r>
            </a:p>
          </p:txBody>
        </p:sp>
        <p:sp>
          <p:nvSpPr>
            <p:cNvPr id="30" name="Rectangle 29"/>
            <p:cNvSpPr/>
            <p:nvPr/>
          </p:nvSpPr>
          <p:spPr>
            <a:xfrm>
              <a:off x="4446491" y="3896139"/>
              <a:ext cx="550151" cy="584775"/>
            </a:xfrm>
            <a:prstGeom prst="rect">
              <a:avLst/>
            </a:prstGeom>
          </p:spPr>
          <p:txBody>
            <a:bodyPr wrap="none">
              <a:spAutoFit/>
            </a:bodyPr>
            <a:lstStyle/>
            <a:p>
              <a:r>
                <a:rPr lang="en-US" sz="3200">
                  <a:solidFill>
                    <a:schemeClr val="accent2"/>
                  </a:solidFill>
                  <a:latin typeface="Wingdings"/>
                  <a:ea typeface="Wingdings"/>
                  <a:cs typeface="Wingdings"/>
                </a:rPr>
                <a:t></a:t>
              </a:r>
            </a:p>
          </p:txBody>
        </p:sp>
        <p:sp>
          <p:nvSpPr>
            <p:cNvPr id="32" name="Rectangle 31"/>
            <p:cNvSpPr/>
            <p:nvPr/>
          </p:nvSpPr>
          <p:spPr>
            <a:xfrm>
              <a:off x="4446491" y="4787398"/>
              <a:ext cx="550151" cy="584775"/>
            </a:xfrm>
            <a:prstGeom prst="rect">
              <a:avLst/>
            </a:prstGeom>
          </p:spPr>
          <p:txBody>
            <a:bodyPr wrap="none">
              <a:spAutoFit/>
            </a:bodyPr>
            <a:lstStyle/>
            <a:p>
              <a:r>
                <a:rPr lang="en-US" sz="3200">
                  <a:solidFill>
                    <a:schemeClr val="accent2"/>
                  </a:solidFill>
                  <a:latin typeface="Wingdings"/>
                  <a:ea typeface="Wingdings"/>
                  <a:cs typeface="Wingdings"/>
                </a:rPr>
                <a:t></a:t>
              </a:r>
            </a:p>
          </p:txBody>
        </p:sp>
        <p:sp>
          <p:nvSpPr>
            <p:cNvPr id="33" name="Rectangle 32"/>
            <p:cNvSpPr/>
            <p:nvPr/>
          </p:nvSpPr>
          <p:spPr>
            <a:xfrm>
              <a:off x="4446491" y="2634659"/>
              <a:ext cx="550151" cy="584775"/>
            </a:xfrm>
            <a:prstGeom prst="rect">
              <a:avLst/>
            </a:prstGeom>
          </p:spPr>
          <p:txBody>
            <a:bodyPr wrap="none">
              <a:spAutoFit/>
            </a:bodyPr>
            <a:lstStyle/>
            <a:p>
              <a:r>
                <a:rPr lang="en-US" sz="3200">
                  <a:solidFill>
                    <a:schemeClr val="accent2"/>
                  </a:solidFill>
                  <a:latin typeface="Wingdings"/>
                  <a:ea typeface="Wingdings"/>
                  <a:cs typeface="Wingdings"/>
                </a:rPr>
                <a:t></a:t>
              </a:r>
            </a:p>
          </p:txBody>
        </p:sp>
      </p:grpSp>
      <p:sp>
        <p:nvSpPr>
          <p:cNvPr id="36" name="TextBox 35"/>
          <p:cNvSpPr txBox="1"/>
          <p:nvPr/>
        </p:nvSpPr>
        <p:spPr>
          <a:xfrm>
            <a:off x="554440" y="1455151"/>
            <a:ext cx="7447018" cy="369332"/>
          </a:xfrm>
          <a:prstGeom prst="rect">
            <a:avLst/>
          </a:prstGeom>
          <a:noFill/>
        </p:spPr>
        <p:txBody>
          <a:bodyPr wrap="square" rtlCol="0">
            <a:spAutoFit/>
          </a:bodyPr>
          <a:lstStyle/>
          <a:p>
            <a:pPr>
              <a:spcBef>
                <a:spcPts val="600"/>
              </a:spcBef>
              <a:buClr>
                <a:srgbClr val="00A6E8"/>
              </a:buClr>
              <a:buSzPct val="135000"/>
            </a:pPr>
            <a:r>
              <a:rPr lang="en-US">
                <a:solidFill>
                  <a:srgbClr val="0C2146"/>
                </a:solidFill>
              </a:rPr>
              <a:t>LEGAL AUTHORITIES ARE NEEDED TO ENABLE PARTIES TO:</a:t>
            </a:r>
          </a:p>
        </p:txBody>
      </p:sp>
      <p:sp>
        <p:nvSpPr>
          <p:cNvPr id="42" name="Title 1"/>
          <p:cNvSpPr>
            <a:spLocks noGrp="1"/>
          </p:cNvSpPr>
          <p:nvPr>
            <p:ph type="title"/>
          </p:nvPr>
        </p:nvSpPr>
        <p:spPr>
          <a:xfrm>
            <a:off x="554440" y="685800"/>
            <a:ext cx="8860472" cy="558800"/>
          </a:xfrm>
        </p:spPr>
        <p:txBody>
          <a:bodyPr/>
          <a:lstStyle/>
          <a:p>
            <a:r>
              <a:rPr lang="en-US" sz="2300">
                <a:solidFill>
                  <a:srgbClr val="00A6E8"/>
                </a:solidFill>
              </a:rPr>
              <a:t>WHERE ASGM ACTIVITY IS “MORE THAN INSIGNIFICANT”</a:t>
            </a:r>
            <a:endParaRPr lang="en-US" sz="2300">
              <a:solidFill>
                <a:srgbClr val="0C2146"/>
              </a:solidFill>
            </a:endParaRPr>
          </a:p>
        </p:txBody>
      </p:sp>
      <p:cxnSp>
        <p:nvCxnSpPr>
          <p:cNvPr id="43" name="Straight Connector 42"/>
          <p:cNvCxnSpPr/>
          <p:nvPr/>
        </p:nvCxnSpPr>
        <p:spPr>
          <a:xfrm>
            <a:off x="554440" y="1244600"/>
            <a:ext cx="822503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5" name="Right Arrow Callout 44"/>
          <p:cNvSpPr/>
          <p:nvPr/>
        </p:nvSpPr>
        <p:spPr>
          <a:xfrm>
            <a:off x="9162739" y="5564168"/>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9369777" y="416309"/>
            <a:ext cx="3048000" cy="6077818"/>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a:solidFill>
                  <a:schemeClr val="tx1">
                    <a:lumMod val="65000"/>
                    <a:lumOff val="35000"/>
                  </a:schemeClr>
                </a:solidFill>
              </a:rPr>
              <a:t>        NAP Guidance</a:t>
            </a:r>
          </a:p>
          <a:p>
            <a:pPr>
              <a:lnSpc>
                <a:spcPct val="130000"/>
              </a:lnSpc>
            </a:pPr>
            <a:r>
              <a:rPr lang="en-US" sz="1000" b="1">
                <a:solidFill>
                  <a:srgbClr val="00AFEE"/>
                </a:solidFill>
              </a:rPr>
              <a:t>        WHERE ASGM ACTIVITY IS “MORE THAN </a:t>
            </a:r>
          </a:p>
          <a:p>
            <a:pPr>
              <a:lnSpc>
                <a:spcPct val="130000"/>
              </a:lnSpc>
            </a:pPr>
            <a:r>
              <a:rPr lang="en-US" sz="1000" b="1">
                <a:solidFill>
                  <a:srgbClr val="00AFEE"/>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Tree>
    <p:extLst>
      <p:ext uri="{BB962C8B-B14F-4D97-AF65-F5344CB8AC3E}">
        <p14:creationId xmlns:p14="http://schemas.microsoft.com/office/powerpoint/2010/main" val="152588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32</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 y="1243584"/>
            <a:ext cx="12172994" cy="4411035"/>
          </a:xfrm>
          <a:prstGeom prst="rect">
            <a:avLst/>
          </a:prstGeom>
        </p:spPr>
      </p:pic>
      <p:sp>
        <p:nvSpPr>
          <p:cNvPr id="7" name="Rectangle 6"/>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 y="1243583"/>
            <a:ext cx="5291191" cy="4411035"/>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554440" y="685800"/>
            <a:ext cx="8608299" cy="557784"/>
          </a:xfrm>
        </p:spPr>
        <p:txBody>
          <a:bodyPr/>
          <a:lstStyle/>
          <a:p>
            <a:r>
              <a:rPr lang="en-US" sz="2300">
                <a:solidFill>
                  <a:srgbClr val="00A6E8"/>
                </a:solidFill>
              </a:rPr>
              <a:t>VOLUNTARY ELEMENTS OF THE NAP</a:t>
            </a:r>
            <a:endParaRPr lang="en-US" sz="2300">
              <a:solidFill>
                <a:srgbClr val="0C2146"/>
              </a:solidFill>
            </a:endParaRPr>
          </a:p>
        </p:txBody>
      </p:sp>
      <p:sp>
        <p:nvSpPr>
          <p:cNvPr id="10" name="TextBox 9"/>
          <p:cNvSpPr txBox="1"/>
          <p:nvPr/>
        </p:nvSpPr>
        <p:spPr>
          <a:xfrm>
            <a:off x="554440" y="1637570"/>
            <a:ext cx="5886117" cy="3693319"/>
          </a:xfrm>
          <a:prstGeom prst="rect">
            <a:avLst/>
          </a:prstGeom>
          <a:noFill/>
        </p:spPr>
        <p:txBody>
          <a:bodyPr wrap="square" rtlCol="0">
            <a:spAutoFit/>
          </a:bodyPr>
          <a:lstStyle/>
          <a:p>
            <a:pPr marL="285750" indent="-285750">
              <a:buClr>
                <a:srgbClr val="00A6E8"/>
              </a:buClr>
              <a:buSzPct val="135000"/>
              <a:buFont typeface="Arial" charset="0"/>
              <a:buChar char="•"/>
            </a:pPr>
            <a:r>
              <a:rPr lang="en-US" dirty="0">
                <a:solidFill>
                  <a:schemeClr val="bg1"/>
                </a:solidFill>
              </a:rPr>
              <a:t>NAP may include market mechanisms</a:t>
            </a:r>
            <a:br>
              <a:rPr lang="en-US" dirty="0">
                <a:solidFill>
                  <a:schemeClr val="bg1"/>
                </a:solidFill>
              </a:rPr>
            </a:br>
            <a:r>
              <a:rPr lang="en-US" dirty="0">
                <a:solidFill>
                  <a:schemeClr val="bg1"/>
                </a:solidFill>
              </a:rPr>
              <a:t>such as standards for mercury-free gold </a:t>
            </a:r>
            <a:br>
              <a:rPr lang="en-US" dirty="0">
                <a:solidFill>
                  <a:schemeClr val="bg1"/>
                </a:solidFill>
              </a:rPr>
            </a:br>
            <a:endParaRPr lang="en-US" dirty="0">
              <a:solidFill>
                <a:schemeClr val="bg1"/>
              </a:solidFill>
            </a:endParaRPr>
          </a:p>
          <a:p>
            <a:pPr marL="285750" indent="-285750">
              <a:buClr>
                <a:srgbClr val="00A6E8"/>
              </a:buClr>
              <a:buSzPct val="135000"/>
              <a:buFont typeface="Arial" charset="0"/>
              <a:buChar char="•"/>
            </a:pPr>
            <a:r>
              <a:rPr lang="en-US" dirty="0">
                <a:solidFill>
                  <a:schemeClr val="bg1"/>
                </a:solidFill>
              </a:rPr>
              <a:t>Other initiatives on conflict-free or</a:t>
            </a:r>
            <a:br>
              <a:rPr lang="en-US" dirty="0">
                <a:solidFill>
                  <a:schemeClr val="bg1"/>
                </a:solidFill>
              </a:rPr>
            </a:br>
            <a:r>
              <a:rPr lang="en-US" dirty="0">
                <a:solidFill>
                  <a:schemeClr val="bg1"/>
                </a:solidFill>
              </a:rPr>
              <a:t>“responsible” gold are also driving</a:t>
            </a:r>
            <a:br>
              <a:rPr lang="en-US" dirty="0">
                <a:solidFill>
                  <a:schemeClr val="bg1"/>
                </a:solidFill>
              </a:rPr>
            </a:br>
            <a:r>
              <a:rPr lang="en-US" dirty="0">
                <a:solidFill>
                  <a:schemeClr val="bg1"/>
                </a:solidFill>
              </a:rPr>
              <a:t>improvements in the ASGM sector</a:t>
            </a:r>
            <a:br>
              <a:rPr lang="en-US" dirty="0">
                <a:solidFill>
                  <a:schemeClr val="bg1"/>
                </a:solidFill>
              </a:rPr>
            </a:br>
            <a:endParaRPr lang="en-US" dirty="0">
              <a:solidFill>
                <a:schemeClr val="bg1"/>
              </a:solidFill>
            </a:endParaRPr>
          </a:p>
          <a:p>
            <a:pPr marL="285750" indent="-285750">
              <a:buClr>
                <a:srgbClr val="00A6E8"/>
              </a:buClr>
              <a:buSzPct val="135000"/>
              <a:buFont typeface="Arial" charset="0"/>
              <a:buChar char="•"/>
            </a:pPr>
            <a:r>
              <a:rPr lang="en-US" dirty="0">
                <a:solidFill>
                  <a:schemeClr val="bg1"/>
                </a:solidFill>
              </a:rPr>
              <a:t>These measures affect gold supply chain,</a:t>
            </a:r>
            <a:br>
              <a:rPr lang="en-US" dirty="0">
                <a:solidFill>
                  <a:schemeClr val="bg1"/>
                </a:solidFill>
              </a:rPr>
            </a:br>
            <a:r>
              <a:rPr lang="en-US" dirty="0">
                <a:solidFill>
                  <a:schemeClr val="bg1"/>
                </a:solidFill>
              </a:rPr>
              <a:t>and create pressure to reduce the use</a:t>
            </a:r>
            <a:br>
              <a:rPr lang="en-US" dirty="0">
                <a:solidFill>
                  <a:schemeClr val="bg1"/>
                </a:solidFill>
              </a:rPr>
            </a:br>
            <a:r>
              <a:rPr lang="en-US" dirty="0">
                <a:solidFill>
                  <a:schemeClr val="bg1"/>
                </a:solidFill>
              </a:rPr>
              <a:t>of mercury</a:t>
            </a:r>
            <a:br>
              <a:rPr lang="en-US" dirty="0">
                <a:solidFill>
                  <a:schemeClr val="bg1"/>
                </a:solidFill>
              </a:rPr>
            </a:br>
            <a:endParaRPr lang="en-US" dirty="0">
              <a:solidFill>
                <a:schemeClr val="bg1"/>
              </a:solidFill>
            </a:endParaRPr>
          </a:p>
          <a:p>
            <a:pPr marL="285750" indent="-285750">
              <a:buClr>
                <a:srgbClr val="00A6E8"/>
              </a:buClr>
              <a:buSzPct val="135000"/>
              <a:buFont typeface="Arial" charset="0"/>
              <a:buChar char="•"/>
            </a:pPr>
            <a:r>
              <a:rPr lang="en-US" dirty="0">
                <a:solidFill>
                  <a:schemeClr val="bg1"/>
                </a:solidFill>
              </a:rPr>
              <a:t>Strong interest from international</a:t>
            </a:r>
            <a:br>
              <a:rPr lang="en-US" dirty="0">
                <a:solidFill>
                  <a:schemeClr val="bg1"/>
                </a:solidFill>
              </a:rPr>
            </a:br>
            <a:r>
              <a:rPr lang="en-US" dirty="0">
                <a:solidFill>
                  <a:schemeClr val="bg1"/>
                </a:solidFill>
              </a:rPr>
              <a:t>community</a:t>
            </a:r>
          </a:p>
        </p:txBody>
      </p:sp>
      <p:sp>
        <p:nvSpPr>
          <p:cNvPr id="15" name="Right Arrow Callout 14"/>
          <p:cNvSpPr/>
          <p:nvPr/>
        </p:nvSpPr>
        <p:spPr>
          <a:xfrm>
            <a:off x="9162739" y="5948341"/>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9369777" y="416309"/>
            <a:ext cx="3048000" cy="6077818"/>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b="1">
                <a:solidFill>
                  <a:srgbClr val="00AFEE"/>
                </a:solidFill>
              </a:rPr>
              <a:t>        VOLUNTARY ELEMENTS OF THE NAP</a:t>
            </a:r>
          </a:p>
          <a:p>
            <a:pPr>
              <a:lnSpc>
                <a:spcPct val="130000"/>
              </a:lnSpc>
            </a:pPr>
            <a:r>
              <a:rPr lang="en-US" sz="1000">
                <a:solidFill>
                  <a:schemeClr val="tx1">
                    <a:lumMod val="65000"/>
                    <a:lumOff val="35000"/>
                  </a:schemeClr>
                </a:solidFill>
              </a:rPr>
              <a:t>RESOURCES</a:t>
            </a:r>
          </a:p>
        </p:txBody>
      </p:sp>
    </p:spTree>
    <p:extLst>
      <p:ext uri="{BB962C8B-B14F-4D97-AF65-F5344CB8AC3E}">
        <p14:creationId xmlns:p14="http://schemas.microsoft.com/office/powerpoint/2010/main" val="92084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1" y="1243584"/>
            <a:ext cx="12197367" cy="4411036"/>
          </a:xfrm>
          <a:prstGeom prst="rect">
            <a:avLst/>
          </a:prstGeom>
        </p:spPr>
      </p:pic>
      <p:sp>
        <p:nvSpPr>
          <p:cNvPr id="9" name="Rectangle 8"/>
          <p:cNvSpPr/>
          <p:nvPr/>
        </p:nvSpPr>
        <p:spPr>
          <a:xfrm>
            <a:off x="0" y="3628587"/>
            <a:ext cx="12200408" cy="2026033"/>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4440" y="685800"/>
            <a:ext cx="11127606" cy="711958"/>
          </a:xfrm>
        </p:spPr>
        <p:txBody>
          <a:bodyPr/>
          <a:lstStyle/>
          <a:p>
            <a:r>
              <a:rPr lang="en-US" sz="2300">
                <a:solidFill>
                  <a:srgbClr val="00A6E8"/>
                </a:solidFill>
              </a:rPr>
              <a:t>RESOURCES</a:t>
            </a:r>
            <a:endParaRPr lang="en-US" sz="2300">
              <a:solidFill>
                <a:srgbClr val="0C2146"/>
              </a:solidFill>
            </a:endParaRPr>
          </a:p>
        </p:txBody>
      </p:sp>
      <p:sp>
        <p:nvSpPr>
          <p:cNvPr id="5" name="Slide Number Placeholder 4"/>
          <p:cNvSpPr>
            <a:spLocks noGrp="1"/>
          </p:cNvSpPr>
          <p:nvPr>
            <p:ph type="sldNum" sz="quarter" idx="12"/>
          </p:nvPr>
        </p:nvSpPr>
        <p:spPr/>
        <p:txBody>
          <a:bodyPr/>
          <a:lstStyle/>
          <a:p>
            <a:fld id="{A4A541B3-CD79-0240-8A71-500DA69470F5}" type="slidenum">
              <a:rPr lang="en-US" smtClean="0"/>
              <a:pPr/>
              <a:t>33</a:t>
            </a:fld>
            <a:endParaRPr lang="en-US"/>
          </a:p>
        </p:txBody>
      </p:sp>
      <p:sp>
        <p:nvSpPr>
          <p:cNvPr id="6" name="TextBox 5"/>
          <p:cNvSpPr txBox="1"/>
          <p:nvPr/>
        </p:nvSpPr>
        <p:spPr>
          <a:xfrm>
            <a:off x="554440" y="3731071"/>
            <a:ext cx="11106693" cy="880369"/>
          </a:xfrm>
          <a:prstGeom prst="rect">
            <a:avLst/>
          </a:prstGeom>
          <a:noFill/>
        </p:spPr>
        <p:txBody>
          <a:bodyPr wrap="square" rtlCol="0">
            <a:spAutoFit/>
          </a:bodyPr>
          <a:lstStyle/>
          <a:p>
            <a:pPr marL="285750" indent="-285750">
              <a:lnSpc>
                <a:spcPct val="150000"/>
              </a:lnSpc>
              <a:buClr>
                <a:srgbClr val="00A6E8"/>
              </a:buClr>
              <a:buSzPct val="135000"/>
              <a:buFont typeface="Arial" charset="0"/>
              <a:buChar char="•"/>
            </a:pPr>
            <a:r>
              <a:rPr lang="en-US" u="sng" dirty="0">
                <a:solidFill>
                  <a:schemeClr val="bg1"/>
                </a:solidFill>
                <a:hlinkClick r:id="rId4"/>
              </a:rPr>
              <a:t>Global Mercury Partnership </a:t>
            </a:r>
            <a:endParaRPr lang="en-US" u="sng" dirty="0">
              <a:solidFill>
                <a:schemeClr val="bg1"/>
              </a:solidFill>
            </a:endParaRPr>
          </a:p>
          <a:p>
            <a:pPr marL="285750" indent="-285750">
              <a:lnSpc>
                <a:spcPct val="150000"/>
              </a:lnSpc>
              <a:buClr>
                <a:srgbClr val="00A6E8"/>
              </a:buClr>
              <a:buSzPct val="135000"/>
              <a:buFont typeface="Arial" charset="0"/>
              <a:buChar char="•"/>
            </a:pPr>
            <a:r>
              <a:rPr lang="en-US" u="sng" dirty="0">
                <a:solidFill>
                  <a:schemeClr val="bg1"/>
                </a:solidFill>
                <a:hlinkClick r:id="rId5"/>
              </a:rPr>
              <a:t>NRDC The Minamata Convention on Mercury: Contents, Guidance, and Resources</a:t>
            </a:r>
            <a:endParaRPr lang="en-US" u="sng" dirty="0">
              <a:solidFill>
                <a:schemeClr val="bg1"/>
              </a:solidFill>
            </a:endParaRPr>
          </a:p>
        </p:txBody>
      </p:sp>
      <p:sp>
        <p:nvSpPr>
          <p:cNvPr id="7" name="Rectangle 6"/>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Callout 12"/>
          <p:cNvSpPr/>
          <p:nvPr/>
        </p:nvSpPr>
        <p:spPr>
          <a:xfrm>
            <a:off x="9162739" y="6158636"/>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9369777" y="416309"/>
            <a:ext cx="3048000" cy="6077818"/>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Tree>
    <p:extLst>
      <p:ext uri="{BB962C8B-B14F-4D97-AF65-F5344CB8AC3E}">
        <p14:creationId xmlns:p14="http://schemas.microsoft.com/office/powerpoint/2010/main" val="61950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40" y="685800"/>
            <a:ext cx="11127606" cy="711958"/>
          </a:xfrm>
        </p:spPr>
        <p:txBody>
          <a:bodyPr/>
          <a:lstStyle/>
          <a:p>
            <a:r>
              <a:rPr lang="en-US" sz="2300">
                <a:solidFill>
                  <a:srgbClr val="00A6E8"/>
                </a:solidFill>
              </a:rPr>
              <a:t>MAIN SOURCES OF MERCURY SUPPLY</a:t>
            </a:r>
            <a:endParaRPr lang="en-US" sz="2300">
              <a:solidFill>
                <a:srgbClr val="0C2146"/>
              </a:solidFill>
            </a:endParaRPr>
          </a:p>
        </p:txBody>
      </p:sp>
      <p:sp>
        <p:nvSpPr>
          <p:cNvPr id="5" name="Slide Number Placeholder 4"/>
          <p:cNvSpPr>
            <a:spLocks noGrp="1"/>
          </p:cNvSpPr>
          <p:nvPr>
            <p:ph type="sldNum" sz="quarter" idx="12"/>
          </p:nvPr>
        </p:nvSpPr>
        <p:spPr/>
        <p:txBody>
          <a:bodyPr/>
          <a:lstStyle/>
          <a:p>
            <a:fld id="{A4A541B3-CD79-0240-8A71-500DA69470F5}" type="slidenum">
              <a:rPr lang="en-US" smtClean="0"/>
              <a:pPr/>
              <a:t>4</a:t>
            </a:fld>
            <a:endParaRPr lang="en-US"/>
          </a:p>
        </p:txBody>
      </p:sp>
      <p:cxnSp>
        <p:nvCxnSpPr>
          <p:cNvPr id="7" name="Straight Connector 6"/>
          <p:cNvCxnSpPr/>
          <p:nvPr/>
        </p:nvCxnSpPr>
        <p:spPr>
          <a:xfrm>
            <a:off x="554440" y="1244600"/>
            <a:ext cx="822503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537956" y="1214066"/>
            <a:ext cx="7447018" cy="4593565"/>
          </a:xfrm>
          <a:prstGeom prst="rect">
            <a:avLst/>
          </a:prstGeom>
          <a:noFill/>
        </p:spPr>
        <p:txBody>
          <a:bodyPr wrap="square" rtlCol="0">
            <a:spAutoFit/>
          </a:bodyPr>
          <a:lstStyle/>
          <a:p>
            <a:pPr>
              <a:lnSpc>
                <a:spcPct val="325000"/>
              </a:lnSpc>
              <a:buClr>
                <a:srgbClr val="00A6E8"/>
              </a:buClr>
              <a:buSzPct val="135000"/>
            </a:pPr>
            <a:r>
              <a:rPr lang="en-US">
                <a:solidFill>
                  <a:srgbClr val="0C2146"/>
                </a:solidFill>
              </a:rPr>
              <a:t>Primary mining</a:t>
            </a:r>
          </a:p>
          <a:p>
            <a:pPr>
              <a:lnSpc>
                <a:spcPct val="325000"/>
              </a:lnSpc>
              <a:buClr>
                <a:srgbClr val="00A6E8"/>
              </a:buClr>
              <a:buSzPct val="135000"/>
            </a:pPr>
            <a:r>
              <a:rPr lang="en-US">
                <a:solidFill>
                  <a:srgbClr val="0C2146"/>
                </a:solidFill>
              </a:rPr>
              <a:t>By-product mercury </a:t>
            </a:r>
          </a:p>
          <a:p>
            <a:pPr>
              <a:lnSpc>
                <a:spcPct val="325000"/>
              </a:lnSpc>
              <a:buClr>
                <a:srgbClr val="00A6E8"/>
              </a:buClr>
              <a:buSzPct val="135000"/>
            </a:pPr>
            <a:r>
              <a:rPr lang="en-US">
                <a:solidFill>
                  <a:srgbClr val="0C2146"/>
                </a:solidFill>
              </a:rPr>
              <a:t>Decommissioned </a:t>
            </a:r>
            <a:r>
              <a:rPr lang="en-US" err="1">
                <a:solidFill>
                  <a:srgbClr val="0C2146"/>
                </a:solidFill>
              </a:rPr>
              <a:t>chlor</a:t>
            </a:r>
            <a:r>
              <a:rPr lang="en-US">
                <a:solidFill>
                  <a:srgbClr val="0C2146"/>
                </a:solidFill>
              </a:rPr>
              <a:t>-alkali plants</a:t>
            </a:r>
          </a:p>
          <a:p>
            <a:pPr>
              <a:lnSpc>
                <a:spcPct val="325000"/>
              </a:lnSpc>
              <a:buClr>
                <a:srgbClr val="00A6E8"/>
              </a:buClr>
              <a:buSzPct val="135000"/>
            </a:pPr>
            <a:r>
              <a:rPr lang="en-US">
                <a:solidFill>
                  <a:srgbClr val="0C2146"/>
                </a:solidFill>
              </a:rPr>
              <a:t>Mercury recovered from wastes and used products</a:t>
            </a:r>
          </a:p>
          <a:p>
            <a:pPr>
              <a:lnSpc>
                <a:spcPct val="325000"/>
              </a:lnSpc>
              <a:buClr>
                <a:srgbClr val="00A6E8"/>
              </a:buClr>
              <a:buSzPct val="135000"/>
            </a:pPr>
            <a:r>
              <a:rPr lang="en-US">
                <a:solidFill>
                  <a:srgbClr val="0C2146"/>
                </a:solidFill>
              </a:rPr>
              <a:t>Existing stocks </a:t>
            </a:r>
          </a:p>
        </p:txBody>
      </p:sp>
      <p:pic>
        <p:nvPicPr>
          <p:cNvPr id="3" name="Picture 2" descr="Inventory.eps"/>
          <p:cNvPicPr>
            <a:picLocks noChangeAspect="1"/>
          </p:cNvPicPr>
          <p:nvPr/>
        </p:nvPicPr>
        <p:blipFill>
          <a:blip r:embed="rId3"/>
          <a:stretch>
            <a:fillRect/>
          </a:stretch>
        </p:blipFill>
        <p:spPr>
          <a:xfrm>
            <a:off x="663768" y="1577641"/>
            <a:ext cx="736344" cy="736344"/>
          </a:xfrm>
          <a:prstGeom prst="rect">
            <a:avLst/>
          </a:prstGeom>
        </p:spPr>
      </p:pic>
      <p:pic>
        <p:nvPicPr>
          <p:cNvPr id="4" name="Picture 3" descr="Outreach.eps"/>
          <p:cNvPicPr>
            <a:picLocks noChangeAspect="1"/>
          </p:cNvPicPr>
          <p:nvPr/>
        </p:nvPicPr>
        <p:blipFill>
          <a:blip r:embed="rId4"/>
          <a:stretch>
            <a:fillRect/>
          </a:stretch>
        </p:blipFill>
        <p:spPr>
          <a:xfrm>
            <a:off x="663768" y="2451575"/>
            <a:ext cx="736344" cy="736344"/>
          </a:xfrm>
          <a:prstGeom prst="rect">
            <a:avLst/>
          </a:prstGeom>
        </p:spPr>
      </p:pic>
      <p:pic>
        <p:nvPicPr>
          <p:cNvPr id="18" name="Picture 17" descr="Legal.eps"/>
          <p:cNvPicPr>
            <a:picLocks noChangeAspect="1"/>
          </p:cNvPicPr>
          <p:nvPr/>
        </p:nvPicPr>
        <p:blipFill>
          <a:blip r:embed="rId5"/>
          <a:stretch>
            <a:fillRect/>
          </a:stretch>
        </p:blipFill>
        <p:spPr>
          <a:xfrm>
            <a:off x="663768" y="4199443"/>
            <a:ext cx="736344" cy="736344"/>
          </a:xfrm>
          <a:prstGeom prst="rect">
            <a:avLst/>
          </a:prstGeom>
        </p:spPr>
      </p:pic>
      <p:pic>
        <p:nvPicPr>
          <p:cNvPr id="19" name="Picture 18" descr="Ministries.eps"/>
          <p:cNvPicPr>
            <a:picLocks noChangeAspect="1"/>
          </p:cNvPicPr>
          <p:nvPr/>
        </p:nvPicPr>
        <p:blipFill>
          <a:blip r:embed="rId6"/>
          <a:stretch>
            <a:fillRect/>
          </a:stretch>
        </p:blipFill>
        <p:spPr>
          <a:xfrm>
            <a:off x="663768" y="5073377"/>
            <a:ext cx="736344" cy="736344"/>
          </a:xfrm>
          <a:prstGeom prst="rect">
            <a:avLst/>
          </a:prstGeom>
        </p:spPr>
      </p:pic>
      <p:cxnSp>
        <p:nvCxnSpPr>
          <p:cNvPr id="20" name="Straight Connector 19"/>
          <p:cNvCxnSpPr/>
          <p:nvPr/>
        </p:nvCxnSpPr>
        <p:spPr>
          <a:xfrm>
            <a:off x="554440" y="2384695"/>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54440" y="3255242"/>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54440" y="4125789"/>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54440" y="4996336"/>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pic>
        <p:nvPicPr>
          <p:cNvPr id="25" name="Picture 24" descr="Legal.eps"/>
          <p:cNvPicPr>
            <a:picLocks noChangeAspect="1"/>
          </p:cNvPicPr>
          <p:nvPr/>
        </p:nvPicPr>
        <p:blipFill>
          <a:blip r:embed="rId7"/>
          <a:stretch>
            <a:fillRect/>
          </a:stretch>
        </p:blipFill>
        <p:spPr>
          <a:xfrm>
            <a:off x="663768" y="3318859"/>
            <a:ext cx="736344" cy="736344"/>
          </a:xfrm>
          <a:prstGeom prst="rect">
            <a:avLst/>
          </a:prstGeom>
        </p:spPr>
      </p:pic>
      <p:sp>
        <p:nvSpPr>
          <p:cNvPr id="26" name="TextBox 25"/>
          <p:cNvSpPr txBox="1"/>
          <p:nvPr/>
        </p:nvSpPr>
        <p:spPr>
          <a:xfrm>
            <a:off x="9369777" y="416309"/>
            <a:ext cx="3048000" cy="6077818"/>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b="1">
                <a:solidFill>
                  <a:srgbClr val="00AFEE"/>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
        <p:nvSpPr>
          <p:cNvPr id="27" name="Right Arrow Callout 26"/>
          <p:cNvSpPr/>
          <p:nvPr/>
        </p:nvSpPr>
        <p:spPr>
          <a:xfrm>
            <a:off x="9162739" y="619068"/>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87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 y="1243584"/>
            <a:ext cx="12146147" cy="4411035"/>
          </a:xfrm>
          <a:prstGeom prst="rect">
            <a:avLst/>
          </a:prstGeom>
        </p:spPr>
      </p:pic>
      <p:sp>
        <p:nvSpPr>
          <p:cNvPr id="2" name="Title 1"/>
          <p:cNvSpPr>
            <a:spLocks noGrp="1"/>
          </p:cNvSpPr>
          <p:nvPr>
            <p:ph type="title"/>
          </p:nvPr>
        </p:nvSpPr>
        <p:spPr>
          <a:xfrm>
            <a:off x="554440" y="685800"/>
            <a:ext cx="8608299" cy="557784"/>
          </a:xfrm>
        </p:spPr>
        <p:txBody>
          <a:bodyPr/>
          <a:lstStyle/>
          <a:p>
            <a:r>
              <a:rPr lang="en-US" sz="2300">
                <a:solidFill>
                  <a:srgbClr val="00A6E8"/>
                </a:solidFill>
              </a:rPr>
              <a:t>MAIN SOURCES: PRIMARY MINING</a:t>
            </a:r>
            <a:endParaRPr lang="en-US" sz="2300">
              <a:solidFill>
                <a:srgbClr val="0C2146"/>
              </a:solidFill>
            </a:endParaRPr>
          </a:p>
        </p:txBody>
      </p:sp>
      <p:sp>
        <p:nvSpPr>
          <p:cNvPr id="5" name="Slide Number Placeholder 4"/>
          <p:cNvSpPr>
            <a:spLocks noGrp="1"/>
          </p:cNvSpPr>
          <p:nvPr>
            <p:ph type="sldNum" sz="quarter" idx="12"/>
          </p:nvPr>
        </p:nvSpPr>
        <p:spPr/>
        <p:txBody>
          <a:bodyPr/>
          <a:lstStyle/>
          <a:p>
            <a:fld id="{A4A541B3-CD79-0240-8A71-500DA69470F5}" type="slidenum">
              <a:rPr lang="en-US" smtClean="0"/>
              <a:pPr/>
              <a:t>5</a:t>
            </a:fld>
            <a:endParaRPr lang="en-US"/>
          </a:p>
        </p:txBody>
      </p:sp>
      <p:sp>
        <p:nvSpPr>
          <p:cNvPr id="8" name="Rectangle 7"/>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 y="1243584"/>
            <a:ext cx="5291191" cy="4411035"/>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4440" y="1917986"/>
            <a:ext cx="4669493" cy="3139321"/>
          </a:xfrm>
          <a:prstGeom prst="rect">
            <a:avLst/>
          </a:prstGeom>
          <a:noFill/>
        </p:spPr>
        <p:txBody>
          <a:bodyPr wrap="square" rtlCol="0">
            <a:spAutoFit/>
          </a:bodyPr>
          <a:lstStyle/>
          <a:p>
            <a:pPr marL="285750" indent="-285750">
              <a:buClr>
                <a:srgbClr val="00A6E8"/>
              </a:buClr>
              <a:buSzPct val="135000"/>
              <a:buFont typeface="Arial" charset="0"/>
              <a:buChar char="•"/>
            </a:pPr>
            <a:r>
              <a:rPr lang="en-US">
                <a:solidFill>
                  <a:schemeClr val="bg1"/>
                </a:solidFill>
              </a:rPr>
              <a:t>Not allow new primary mercury mining</a:t>
            </a:r>
            <a:br>
              <a:rPr lang="en-US">
                <a:solidFill>
                  <a:schemeClr val="bg1"/>
                </a:solidFill>
              </a:rPr>
            </a:br>
            <a:endParaRPr lang="en-US">
              <a:solidFill>
                <a:schemeClr val="bg1"/>
              </a:solidFill>
            </a:endParaRPr>
          </a:p>
          <a:p>
            <a:pPr marL="285750" indent="-285750">
              <a:buClr>
                <a:srgbClr val="00A6E8"/>
              </a:buClr>
              <a:buSzPct val="135000"/>
              <a:buFont typeface="Arial" charset="0"/>
              <a:buChar char="•"/>
            </a:pPr>
            <a:r>
              <a:rPr lang="en-US">
                <a:solidFill>
                  <a:schemeClr val="bg1"/>
                </a:solidFill>
              </a:rPr>
              <a:t>Phase out existing primary mercury mining within 15 years</a:t>
            </a:r>
            <a:br>
              <a:rPr lang="en-US">
                <a:solidFill>
                  <a:schemeClr val="bg1"/>
                </a:solidFill>
              </a:rPr>
            </a:br>
            <a:endParaRPr lang="en-US">
              <a:solidFill>
                <a:schemeClr val="bg1"/>
              </a:solidFill>
            </a:endParaRPr>
          </a:p>
          <a:p>
            <a:pPr marL="285750" indent="-285750">
              <a:buClr>
                <a:srgbClr val="00A6E8"/>
              </a:buClr>
              <a:buSzPct val="135000"/>
              <a:buFont typeface="Arial" charset="0"/>
              <a:buChar char="•"/>
            </a:pPr>
            <a:r>
              <a:rPr lang="en-US">
                <a:solidFill>
                  <a:schemeClr val="bg1"/>
                </a:solidFill>
              </a:rPr>
              <a:t>Restrict the export and use of  mercury from primary mercury mining, so that it is not available for use in artisanal and small-scale gold mining (ASGM)</a:t>
            </a:r>
            <a:br>
              <a:rPr lang="en-US">
                <a:solidFill>
                  <a:schemeClr val="bg1"/>
                </a:solidFill>
              </a:rPr>
            </a:br>
            <a:endParaRPr lang="en-US">
              <a:solidFill>
                <a:schemeClr val="bg1"/>
              </a:solidFill>
            </a:endParaRPr>
          </a:p>
          <a:p>
            <a:pPr marL="285750" indent="-285750">
              <a:buClr>
                <a:srgbClr val="00A6E8"/>
              </a:buClr>
              <a:buSzPct val="135000"/>
              <a:buFont typeface="Arial" charset="0"/>
              <a:buChar char="•"/>
            </a:pPr>
            <a:r>
              <a:rPr lang="en-US">
                <a:solidFill>
                  <a:schemeClr val="bg1"/>
                </a:solidFill>
              </a:rPr>
              <a:t>Timing of prohibitions (see next two slides) </a:t>
            </a:r>
          </a:p>
        </p:txBody>
      </p:sp>
      <p:sp>
        <p:nvSpPr>
          <p:cNvPr id="11" name="TextBox 10"/>
          <p:cNvSpPr txBox="1"/>
          <p:nvPr/>
        </p:nvSpPr>
        <p:spPr>
          <a:xfrm>
            <a:off x="9369777" y="416309"/>
            <a:ext cx="3048000" cy="6077818"/>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b="1">
                <a:solidFill>
                  <a:srgbClr val="00AFEE"/>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
        <p:nvSpPr>
          <p:cNvPr id="13" name="Right Arrow Callout 12"/>
          <p:cNvSpPr/>
          <p:nvPr/>
        </p:nvSpPr>
        <p:spPr>
          <a:xfrm>
            <a:off x="9162739" y="826231"/>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41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6</a:t>
            </a:fld>
            <a:endParaRPr lang="en-US"/>
          </a:p>
        </p:txBody>
      </p:sp>
      <p:sp>
        <p:nvSpPr>
          <p:cNvPr id="8" name="Rectangle 7"/>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554440" y="685800"/>
            <a:ext cx="8721188" cy="558800"/>
          </a:xfrm>
        </p:spPr>
        <p:txBody>
          <a:bodyPr/>
          <a:lstStyle/>
          <a:p>
            <a:r>
              <a:rPr lang="en-US" sz="2300">
                <a:solidFill>
                  <a:srgbClr val="00A6E8"/>
                </a:solidFill>
              </a:rPr>
              <a:t>TIMING OF PROHIBITIONS: “DATE OF ENTRY INTO FORCE”</a:t>
            </a:r>
            <a:endParaRPr lang="en-US" sz="2300">
              <a:solidFill>
                <a:srgbClr val="0C2146"/>
              </a:solidFill>
            </a:endParaRPr>
          </a:p>
        </p:txBody>
      </p:sp>
      <p:sp>
        <p:nvSpPr>
          <p:cNvPr id="14" name="Slide Number Placeholder 4"/>
          <p:cNvSpPr txBox="1">
            <a:spLocks/>
          </p:cNvSpPr>
          <p:nvPr/>
        </p:nvSpPr>
        <p:spPr>
          <a:xfrm>
            <a:off x="11070040" y="6262566"/>
            <a:ext cx="612006"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A4A541B3-CD79-0240-8A71-500DA69470F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cxnSp>
        <p:nvCxnSpPr>
          <p:cNvPr id="19" name="Straight Connector 18"/>
          <p:cNvCxnSpPr/>
          <p:nvPr/>
        </p:nvCxnSpPr>
        <p:spPr>
          <a:xfrm>
            <a:off x="554440" y="1244600"/>
            <a:ext cx="822503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3"/>
          <a:stretch>
            <a:fillRect/>
          </a:stretch>
        </p:blipFill>
        <p:spPr>
          <a:xfrm>
            <a:off x="874913" y="2567947"/>
            <a:ext cx="838104" cy="838104"/>
          </a:xfrm>
          <a:prstGeom prst="rect">
            <a:avLst/>
          </a:prstGeom>
        </p:spPr>
      </p:pic>
      <p:grpSp>
        <p:nvGrpSpPr>
          <p:cNvPr id="21" name="Group 20"/>
          <p:cNvGrpSpPr/>
          <p:nvPr/>
        </p:nvGrpSpPr>
        <p:grpSpPr>
          <a:xfrm>
            <a:off x="620240" y="4524274"/>
            <a:ext cx="1325880" cy="1143000"/>
            <a:chOff x="235758" y="4248337"/>
            <a:chExt cx="1659132" cy="888094"/>
          </a:xfrm>
        </p:grpSpPr>
        <p:sp>
          <p:nvSpPr>
            <p:cNvPr id="22" name="Rectangle 21"/>
            <p:cNvSpPr/>
            <p:nvPr/>
          </p:nvSpPr>
          <p:spPr>
            <a:xfrm>
              <a:off x="235758" y="4248337"/>
              <a:ext cx="1659132" cy="888094"/>
            </a:xfrm>
            <a:prstGeom prst="rect">
              <a:avLst/>
            </a:prstGeom>
            <a:solidFill>
              <a:srgbClr val="737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83464" y="4361019"/>
              <a:ext cx="1588559" cy="622057"/>
            </a:xfrm>
            <a:prstGeom prst="rect">
              <a:avLst/>
            </a:prstGeom>
            <a:noFill/>
          </p:spPr>
          <p:txBody>
            <a:bodyPr wrap="square" rtlCol="0">
              <a:spAutoFit/>
            </a:bodyPr>
            <a:lstStyle/>
            <a:p>
              <a:pPr>
                <a:lnSpc>
                  <a:spcPct val="110000"/>
                </a:lnSpc>
              </a:pPr>
              <a:r>
                <a:rPr lang="en-US" sz="1050">
                  <a:solidFill>
                    <a:schemeClr val="bg1"/>
                  </a:solidFill>
                </a:rPr>
                <a:t>Governments ratify the Convention in their home countries…</a:t>
              </a:r>
            </a:p>
          </p:txBody>
        </p:sp>
      </p:grpSp>
      <p:grpSp>
        <p:nvGrpSpPr>
          <p:cNvPr id="24" name="Group 23"/>
          <p:cNvGrpSpPr/>
          <p:nvPr/>
        </p:nvGrpSpPr>
        <p:grpSpPr>
          <a:xfrm>
            <a:off x="1994865" y="4524270"/>
            <a:ext cx="1729294" cy="1142999"/>
            <a:chOff x="2048437" y="4248337"/>
            <a:chExt cx="1675335" cy="888095"/>
          </a:xfrm>
        </p:grpSpPr>
        <p:sp>
          <p:nvSpPr>
            <p:cNvPr id="25" name="Rectangle 24"/>
            <p:cNvSpPr/>
            <p:nvPr/>
          </p:nvSpPr>
          <p:spPr>
            <a:xfrm>
              <a:off x="2048437" y="4248337"/>
              <a:ext cx="1675335" cy="888095"/>
            </a:xfrm>
            <a:prstGeom prst="rect">
              <a:avLst/>
            </a:prstGeom>
            <a:solidFill>
              <a:srgbClr val="737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079777" y="4321550"/>
              <a:ext cx="1588559" cy="622058"/>
            </a:xfrm>
            <a:prstGeom prst="rect">
              <a:avLst/>
            </a:prstGeom>
            <a:noFill/>
          </p:spPr>
          <p:txBody>
            <a:bodyPr wrap="square" rtlCol="0">
              <a:spAutoFit/>
            </a:bodyPr>
            <a:lstStyle/>
            <a:p>
              <a:pPr>
                <a:lnSpc>
                  <a:spcPct val="110000"/>
                </a:lnSpc>
              </a:pPr>
              <a:r>
                <a:rPr lang="en-US" sz="1050">
                  <a:solidFill>
                    <a:schemeClr val="bg1"/>
                  </a:solidFill>
                </a:rPr>
                <a:t>Governments deposit their ratification documentation with Secretary General of the UN…</a:t>
              </a:r>
            </a:p>
          </p:txBody>
        </p:sp>
      </p:grpSp>
      <p:grpSp>
        <p:nvGrpSpPr>
          <p:cNvPr id="27" name="Group 26"/>
          <p:cNvGrpSpPr/>
          <p:nvPr/>
        </p:nvGrpSpPr>
        <p:grpSpPr>
          <a:xfrm>
            <a:off x="3772904" y="4524274"/>
            <a:ext cx="1507293" cy="1143000"/>
            <a:chOff x="3708369" y="3074357"/>
            <a:chExt cx="1507293" cy="1143000"/>
          </a:xfrm>
        </p:grpSpPr>
        <p:sp>
          <p:nvSpPr>
            <p:cNvPr id="28" name="Rectangle 27"/>
            <p:cNvSpPr/>
            <p:nvPr/>
          </p:nvSpPr>
          <p:spPr>
            <a:xfrm>
              <a:off x="3708369" y="3074357"/>
              <a:ext cx="1507293" cy="1143000"/>
            </a:xfrm>
            <a:prstGeom prst="rect">
              <a:avLst/>
            </a:prstGeom>
            <a:solidFill>
              <a:srgbClr val="00A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778095" y="3104763"/>
              <a:ext cx="1384352" cy="1061829"/>
            </a:xfrm>
            <a:prstGeom prst="rect">
              <a:avLst/>
            </a:prstGeom>
            <a:noFill/>
          </p:spPr>
          <p:txBody>
            <a:bodyPr wrap="square" rtlCol="0">
              <a:spAutoFit/>
            </a:bodyPr>
            <a:lstStyle/>
            <a:p>
              <a:r>
                <a:rPr lang="en-US" sz="1050">
                  <a:solidFill>
                    <a:schemeClr val="bg1"/>
                  </a:solidFill>
                </a:rPr>
                <a:t>When the 50</a:t>
              </a:r>
              <a:r>
                <a:rPr lang="en-US" sz="1050" baseline="30000">
                  <a:solidFill>
                    <a:schemeClr val="bg1"/>
                  </a:solidFill>
                </a:rPr>
                <a:t>th</a:t>
              </a:r>
              <a:r>
                <a:rPr lang="en-US" sz="1050">
                  <a:solidFill>
                    <a:schemeClr val="bg1"/>
                  </a:solidFill>
                </a:rPr>
                <a:t> government deposits its ratification documentation, it triggers a 90-day period…</a:t>
              </a:r>
            </a:p>
          </p:txBody>
        </p:sp>
      </p:grpSp>
      <p:grpSp>
        <p:nvGrpSpPr>
          <p:cNvPr id="30" name="Group 29"/>
          <p:cNvGrpSpPr/>
          <p:nvPr/>
        </p:nvGrpSpPr>
        <p:grpSpPr>
          <a:xfrm>
            <a:off x="5328942" y="4509333"/>
            <a:ext cx="1450232" cy="1160957"/>
            <a:chOff x="5329746" y="3028608"/>
            <a:chExt cx="1450232" cy="1160957"/>
          </a:xfrm>
        </p:grpSpPr>
        <p:sp>
          <p:nvSpPr>
            <p:cNvPr id="31" name="Rectangle 30"/>
            <p:cNvSpPr/>
            <p:nvPr/>
          </p:nvSpPr>
          <p:spPr>
            <a:xfrm>
              <a:off x="5329746" y="3046565"/>
              <a:ext cx="1401487" cy="1143000"/>
            </a:xfrm>
            <a:prstGeom prst="rect">
              <a:avLst/>
            </a:prstGeom>
            <a:solidFill>
              <a:srgbClr val="FA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339699" y="3028608"/>
              <a:ext cx="1440279" cy="1156086"/>
            </a:xfrm>
            <a:prstGeom prst="rect">
              <a:avLst/>
            </a:prstGeom>
            <a:noFill/>
          </p:spPr>
          <p:txBody>
            <a:bodyPr wrap="square" rtlCol="0">
              <a:spAutoFit/>
            </a:bodyPr>
            <a:lstStyle/>
            <a:p>
              <a:pPr>
                <a:lnSpc>
                  <a:spcPct val="110000"/>
                </a:lnSpc>
              </a:pPr>
              <a:r>
                <a:rPr lang="en-US" sz="1050" b="1">
                  <a:solidFill>
                    <a:schemeClr val="bg1"/>
                  </a:solidFill>
                </a:rPr>
                <a:t>THE FIRST 50 GOVERNMENTS MUST REGISTER FOR AN EXEMPTION BEFORE OR DURING THIS </a:t>
              </a:r>
              <a:br>
                <a:rPr lang="en-US" sz="1050" b="1">
                  <a:solidFill>
                    <a:schemeClr val="bg1"/>
                  </a:solidFill>
                </a:rPr>
              </a:br>
              <a:r>
                <a:rPr lang="en-US" sz="1050" b="1">
                  <a:solidFill>
                    <a:schemeClr val="bg1"/>
                  </a:solidFill>
                </a:rPr>
                <a:t>90-DAY PERIOD.</a:t>
              </a:r>
            </a:p>
          </p:txBody>
        </p:sp>
      </p:grpSp>
      <p:sp>
        <p:nvSpPr>
          <p:cNvPr id="33" name="Rectangle 32"/>
          <p:cNvSpPr/>
          <p:nvPr/>
        </p:nvSpPr>
        <p:spPr>
          <a:xfrm>
            <a:off x="6779180" y="4524275"/>
            <a:ext cx="1899161" cy="1146017"/>
          </a:xfrm>
          <a:prstGeom prst="rect">
            <a:avLst/>
          </a:prstGeom>
          <a:solidFill>
            <a:srgbClr val="0C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1281280" y="3401919"/>
            <a:ext cx="6440415" cy="1137819"/>
            <a:chOff x="1281280" y="2757225"/>
            <a:chExt cx="6440415" cy="709628"/>
          </a:xfrm>
        </p:grpSpPr>
        <p:cxnSp>
          <p:nvCxnSpPr>
            <p:cNvPr id="35" name="Straight Connector 34"/>
            <p:cNvCxnSpPr/>
            <p:nvPr/>
          </p:nvCxnSpPr>
          <p:spPr>
            <a:xfrm>
              <a:off x="1281280" y="2757225"/>
              <a:ext cx="0" cy="709628"/>
            </a:xfrm>
            <a:prstGeom prst="line">
              <a:avLst/>
            </a:prstGeom>
            <a:ln>
              <a:solidFill>
                <a:schemeClr val="tx1">
                  <a:lumMod val="65000"/>
                  <a:lumOff val="3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868706" y="2757225"/>
              <a:ext cx="0" cy="709628"/>
            </a:xfrm>
            <a:prstGeom prst="line">
              <a:avLst/>
            </a:prstGeom>
            <a:ln>
              <a:solidFill>
                <a:schemeClr val="tx1">
                  <a:lumMod val="65000"/>
                  <a:lumOff val="3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524165" y="2757225"/>
              <a:ext cx="0" cy="709628"/>
            </a:xfrm>
            <a:prstGeom prst="line">
              <a:avLst/>
            </a:prstGeom>
            <a:ln>
              <a:solidFill>
                <a:schemeClr val="tx1">
                  <a:lumMod val="65000"/>
                  <a:lumOff val="3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054898" y="2757225"/>
              <a:ext cx="0" cy="709628"/>
            </a:xfrm>
            <a:prstGeom prst="line">
              <a:avLst/>
            </a:prstGeom>
            <a:ln>
              <a:solidFill>
                <a:schemeClr val="tx1">
                  <a:lumMod val="65000"/>
                  <a:lumOff val="3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721695" y="2757225"/>
              <a:ext cx="0" cy="709628"/>
            </a:xfrm>
            <a:prstGeom prst="line">
              <a:avLst/>
            </a:prstGeom>
            <a:ln>
              <a:solidFill>
                <a:schemeClr val="tx1">
                  <a:lumMod val="65000"/>
                  <a:lumOff val="35000"/>
                </a:schemeClr>
              </a:solidFill>
              <a:prstDash val="sysDash"/>
            </a:ln>
          </p:spPr>
          <p:style>
            <a:lnRef idx="2">
              <a:schemeClr val="accent1"/>
            </a:lnRef>
            <a:fillRef idx="0">
              <a:schemeClr val="accent1"/>
            </a:fillRef>
            <a:effectRef idx="1">
              <a:schemeClr val="accent1"/>
            </a:effectRef>
            <a:fontRef idx="minor">
              <a:schemeClr val="tx1"/>
            </a:fontRef>
          </p:style>
        </p:cxnSp>
      </p:grpSp>
      <p:sp>
        <p:nvSpPr>
          <p:cNvPr id="40" name="Right Arrow 39"/>
          <p:cNvSpPr/>
          <p:nvPr/>
        </p:nvSpPr>
        <p:spPr>
          <a:xfrm>
            <a:off x="1326634" y="3642990"/>
            <a:ext cx="6338365" cy="835921"/>
          </a:xfrm>
          <a:prstGeom prst="rightArrow">
            <a:avLst/>
          </a:prstGeom>
          <a:solidFill>
            <a:srgbClr val="0C214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1424005" y="3858354"/>
            <a:ext cx="6230834" cy="369332"/>
          </a:xfrm>
          <a:prstGeom prst="rect">
            <a:avLst/>
          </a:prstGeom>
          <a:noFill/>
        </p:spPr>
        <p:txBody>
          <a:bodyPr wrap="square" rtlCol="0">
            <a:spAutoFit/>
          </a:bodyPr>
          <a:lstStyle/>
          <a:p>
            <a:r>
              <a:rPr lang="en-US" b="1">
                <a:solidFill>
                  <a:schemeClr val="bg1"/>
                </a:solidFill>
              </a:rPr>
              <a:t>TIMELINE FOR THE FIRST 50 GOVERNMENTS</a:t>
            </a:r>
          </a:p>
        </p:txBody>
      </p:sp>
      <p:sp>
        <p:nvSpPr>
          <p:cNvPr id="42" name="Oval 41"/>
          <p:cNvSpPr/>
          <p:nvPr/>
        </p:nvSpPr>
        <p:spPr>
          <a:xfrm>
            <a:off x="5269178" y="2099695"/>
            <a:ext cx="1565897" cy="1565896"/>
          </a:xfrm>
          <a:prstGeom prst="ellipse">
            <a:avLst/>
          </a:prstGeom>
          <a:solidFill>
            <a:srgbClr val="FAAB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927673" y="2099695"/>
            <a:ext cx="1565897" cy="1565896"/>
          </a:xfrm>
          <a:prstGeom prst="ellipse">
            <a:avLst/>
          </a:prstGeom>
          <a:solidFill>
            <a:srgbClr val="0C21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itle 1"/>
          <p:cNvSpPr txBox="1">
            <a:spLocks/>
          </p:cNvSpPr>
          <p:nvPr/>
        </p:nvSpPr>
        <p:spPr>
          <a:xfrm>
            <a:off x="5261838" y="2553743"/>
            <a:ext cx="1588123" cy="687598"/>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2800">
                <a:solidFill>
                  <a:schemeClr val="bg1"/>
                </a:solidFill>
              </a:rPr>
              <a:t>90</a:t>
            </a:r>
          </a:p>
          <a:p>
            <a:pPr algn="ctr"/>
            <a:r>
              <a:rPr lang="en-US" sz="2800">
                <a:solidFill>
                  <a:schemeClr val="bg1"/>
                </a:solidFill>
              </a:rPr>
              <a:t>DAYS</a:t>
            </a:r>
          </a:p>
        </p:txBody>
      </p:sp>
      <p:sp>
        <p:nvSpPr>
          <p:cNvPr id="45" name="Title 1"/>
          <p:cNvSpPr txBox="1">
            <a:spLocks/>
          </p:cNvSpPr>
          <p:nvPr/>
        </p:nvSpPr>
        <p:spPr>
          <a:xfrm>
            <a:off x="6916560" y="2314232"/>
            <a:ext cx="1588123" cy="1276143"/>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00000"/>
              </a:lnSpc>
            </a:pPr>
            <a:r>
              <a:rPr lang="en-US" sz="1000">
                <a:solidFill>
                  <a:schemeClr val="bg1"/>
                </a:solidFill>
                <a:latin typeface="+mn-lt"/>
              </a:rPr>
              <a:t>FIRST 50</a:t>
            </a:r>
          </a:p>
          <a:p>
            <a:pPr algn="ctr">
              <a:lnSpc>
                <a:spcPct val="100000"/>
              </a:lnSpc>
            </a:pPr>
            <a:r>
              <a:rPr lang="en-US" sz="1000">
                <a:solidFill>
                  <a:schemeClr val="bg1"/>
                </a:solidFill>
                <a:latin typeface="+mn-lt"/>
              </a:rPr>
              <a:t>GOVERNMENTS</a:t>
            </a:r>
          </a:p>
          <a:p>
            <a:pPr algn="ctr">
              <a:lnSpc>
                <a:spcPct val="100000"/>
              </a:lnSpc>
            </a:pPr>
            <a:r>
              <a:rPr lang="en-US" sz="1000">
                <a:solidFill>
                  <a:schemeClr val="bg1"/>
                </a:solidFill>
                <a:latin typeface="+mn-lt"/>
              </a:rPr>
              <a:t>BECOME PARTIES</a:t>
            </a:r>
          </a:p>
          <a:p>
            <a:pPr algn="ctr">
              <a:lnSpc>
                <a:spcPct val="100000"/>
              </a:lnSpc>
            </a:pPr>
            <a:r>
              <a:rPr lang="en-US" sz="2400">
                <a:solidFill>
                  <a:srgbClr val="00AFEE"/>
                </a:solidFill>
                <a:latin typeface="+mn-lt"/>
              </a:rPr>
              <a:t>&amp;</a:t>
            </a:r>
            <a:br>
              <a:rPr lang="en-US" sz="2000">
                <a:solidFill>
                  <a:srgbClr val="00AFEE"/>
                </a:solidFill>
                <a:latin typeface="+mn-lt"/>
              </a:rPr>
            </a:br>
            <a:r>
              <a:rPr lang="en-US" sz="1000">
                <a:solidFill>
                  <a:schemeClr val="bg1"/>
                </a:solidFill>
                <a:latin typeface="+mn-lt"/>
              </a:rPr>
              <a:t>CONVENTION</a:t>
            </a:r>
            <a:br>
              <a:rPr lang="en-US" sz="1000">
                <a:solidFill>
                  <a:schemeClr val="bg1"/>
                </a:solidFill>
                <a:latin typeface="+mn-lt"/>
              </a:rPr>
            </a:br>
            <a:r>
              <a:rPr lang="en-US" sz="1000">
                <a:solidFill>
                  <a:schemeClr val="bg1"/>
                </a:solidFill>
                <a:latin typeface="+mn-lt"/>
              </a:rPr>
              <a:t> ENTERS INTO </a:t>
            </a:r>
            <a:br>
              <a:rPr lang="en-US" sz="1000">
                <a:solidFill>
                  <a:schemeClr val="bg1"/>
                </a:solidFill>
                <a:latin typeface="+mn-lt"/>
              </a:rPr>
            </a:br>
            <a:r>
              <a:rPr lang="en-US" sz="1000">
                <a:solidFill>
                  <a:schemeClr val="bg1"/>
                </a:solidFill>
                <a:latin typeface="+mn-lt"/>
              </a:rPr>
              <a:t>FORCE </a:t>
            </a:r>
          </a:p>
        </p:txBody>
      </p:sp>
      <p:sp>
        <p:nvSpPr>
          <p:cNvPr id="46" name="TextBox 45"/>
          <p:cNvSpPr txBox="1"/>
          <p:nvPr/>
        </p:nvSpPr>
        <p:spPr>
          <a:xfrm>
            <a:off x="6826914" y="4674498"/>
            <a:ext cx="1862913" cy="800604"/>
          </a:xfrm>
          <a:prstGeom prst="rect">
            <a:avLst/>
          </a:prstGeom>
          <a:noFill/>
        </p:spPr>
        <p:txBody>
          <a:bodyPr wrap="square" rtlCol="0">
            <a:spAutoFit/>
          </a:bodyPr>
          <a:lstStyle/>
          <a:p>
            <a:pPr>
              <a:lnSpc>
                <a:spcPct val="110000"/>
              </a:lnSpc>
            </a:pPr>
            <a:r>
              <a:rPr lang="en-US" sz="1050" b="1">
                <a:solidFill>
                  <a:schemeClr val="bg1"/>
                </a:solidFill>
              </a:rPr>
              <a:t>THE EXEMPTION REGISTRATION PERIOD FOR THE FIRST 50 GOVERNMENTS EXPIRES AT THIS TIME.</a:t>
            </a:r>
          </a:p>
        </p:txBody>
      </p:sp>
      <p:pic>
        <p:nvPicPr>
          <p:cNvPr id="48" name="Picture 47"/>
          <p:cNvPicPr>
            <a:picLocks noChangeAspect="1"/>
          </p:cNvPicPr>
          <p:nvPr/>
        </p:nvPicPr>
        <p:blipFill>
          <a:blip r:embed="rId4"/>
          <a:stretch>
            <a:fillRect/>
          </a:stretch>
        </p:blipFill>
        <p:spPr>
          <a:xfrm>
            <a:off x="4103095" y="2557422"/>
            <a:ext cx="842139" cy="842139"/>
          </a:xfrm>
          <a:prstGeom prst="rect">
            <a:avLst/>
          </a:prstGeom>
        </p:spPr>
      </p:pic>
      <p:pic>
        <p:nvPicPr>
          <p:cNvPr id="49" name="Picture 48"/>
          <p:cNvPicPr>
            <a:picLocks noChangeAspect="1"/>
          </p:cNvPicPr>
          <p:nvPr/>
        </p:nvPicPr>
        <p:blipFill>
          <a:blip r:embed="rId5"/>
          <a:stretch>
            <a:fillRect/>
          </a:stretch>
        </p:blipFill>
        <p:spPr>
          <a:xfrm>
            <a:off x="2456726" y="2578279"/>
            <a:ext cx="821282" cy="821282"/>
          </a:xfrm>
          <a:prstGeom prst="rect">
            <a:avLst/>
          </a:prstGeom>
        </p:spPr>
      </p:pic>
      <p:sp>
        <p:nvSpPr>
          <p:cNvPr id="50" name="TextBox 49"/>
          <p:cNvSpPr txBox="1"/>
          <p:nvPr/>
        </p:nvSpPr>
        <p:spPr>
          <a:xfrm>
            <a:off x="9369777" y="416309"/>
            <a:ext cx="3048000" cy="6494085"/>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b="1">
                <a:solidFill>
                  <a:srgbClr val="00AFEE"/>
                </a:solidFill>
              </a:rPr>
              <a:t>        TIMING OF PROHIBITIONS: DATE OF ENTRY </a:t>
            </a:r>
          </a:p>
          <a:p>
            <a:pPr>
              <a:lnSpc>
                <a:spcPct val="130000"/>
              </a:lnSpc>
            </a:pPr>
            <a:r>
              <a:rPr lang="en-US" sz="1000" b="1">
                <a:solidFill>
                  <a:srgbClr val="00AFEE"/>
                </a:solidFill>
              </a:rPr>
              <a:t>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
        <p:nvSpPr>
          <p:cNvPr id="51" name="Right Arrow Callout 50"/>
          <p:cNvSpPr/>
          <p:nvPr/>
        </p:nvSpPr>
        <p:spPr>
          <a:xfrm>
            <a:off x="9162739" y="1043656"/>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41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4A541B3-CD79-0240-8A71-500DA69470F5}" type="slidenum">
              <a:rPr lang="en-US" smtClean="0"/>
              <a:pPr/>
              <a:t>7</a:t>
            </a:fld>
            <a:endParaRPr lang="en-US"/>
          </a:p>
        </p:txBody>
      </p:sp>
      <p:pic>
        <p:nvPicPr>
          <p:cNvPr id="7" name="Picture 6"/>
          <p:cNvPicPr>
            <a:picLocks noChangeAspect="1"/>
          </p:cNvPicPr>
          <p:nvPr/>
        </p:nvPicPr>
        <p:blipFill>
          <a:blip r:embed="rId3"/>
          <a:stretch>
            <a:fillRect/>
          </a:stretch>
        </p:blipFill>
        <p:spPr>
          <a:xfrm>
            <a:off x="1545971" y="2567947"/>
            <a:ext cx="838104" cy="838104"/>
          </a:xfrm>
          <a:prstGeom prst="rect">
            <a:avLst/>
          </a:prstGeom>
        </p:spPr>
      </p:pic>
      <p:grpSp>
        <p:nvGrpSpPr>
          <p:cNvPr id="8" name="Group 7"/>
          <p:cNvGrpSpPr/>
          <p:nvPr/>
        </p:nvGrpSpPr>
        <p:grpSpPr>
          <a:xfrm>
            <a:off x="1291298" y="4524274"/>
            <a:ext cx="1325880" cy="1143000"/>
            <a:chOff x="235758" y="4248337"/>
            <a:chExt cx="1659132" cy="888094"/>
          </a:xfrm>
        </p:grpSpPr>
        <p:sp>
          <p:nvSpPr>
            <p:cNvPr id="9" name="Rectangle 8"/>
            <p:cNvSpPr/>
            <p:nvPr/>
          </p:nvSpPr>
          <p:spPr>
            <a:xfrm>
              <a:off x="235758" y="4248337"/>
              <a:ext cx="1659132" cy="888094"/>
            </a:xfrm>
            <a:prstGeom prst="rect">
              <a:avLst/>
            </a:prstGeom>
            <a:solidFill>
              <a:srgbClr val="737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83464" y="4364364"/>
              <a:ext cx="1588559" cy="622057"/>
            </a:xfrm>
            <a:prstGeom prst="rect">
              <a:avLst/>
            </a:prstGeom>
            <a:noFill/>
          </p:spPr>
          <p:txBody>
            <a:bodyPr wrap="square" rtlCol="0">
              <a:spAutoFit/>
            </a:bodyPr>
            <a:lstStyle/>
            <a:p>
              <a:pPr>
                <a:lnSpc>
                  <a:spcPct val="110000"/>
                </a:lnSpc>
              </a:pPr>
              <a:r>
                <a:rPr lang="en-US" sz="1050">
                  <a:solidFill>
                    <a:schemeClr val="bg1"/>
                  </a:solidFill>
                </a:rPr>
                <a:t>A government ratifies the Convention in its home country…</a:t>
              </a:r>
            </a:p>
          </p:txBody>
        </p:sp>
      </p:grpSp>
      <p:grpSp>
        <p:nvGrpSpPr>
          <p:cNvPr id="11" name="Group 10"/>
          <p:cNvGrpSpPr/>
          <p:nvPr/>
        </p:nvGrpSpPr>
        <p:grpSpPr>
          <a:xfrm>
            <a:off x="2665923" y="4524270"/>
            <a:ext cx="1729294" cy="1142999"/>
            <a:chOff x="2048437" y="4248337"/>
            <a:chExt cx="1675335" cy="888095"/>
          </a:xfrm>
        </p:grpSpPr>
        <p:sp>
          <p:nvSpPr>
            <p:cNvPr id="12" name="Rectangle 11"/>
            <p:cNvSpPr/>
            <p:nvPr/>
          </p:nvSpPr>
          <p:spPr>
            <a:xfrm>
              <a:off x="2048437" y="4248337"/>
              <a:ext cx="1675335" cy="888095"/>
            </a:xfrm>
            <a:prstGeom prst="rect">
              <a:avLst/>
            </a:prstGeom>
            <a:solidFill>
              <a:srgbClr val="737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079777" y="4321550"/>
              <a:ext cx="1588559" cy="762253"/>
            </a:xfrm>
            <a:prstGeom prst="rect">
              <a:avLst/>
            </a:prstGeom>
            <a:noFill/>
          </p:spPr>
          <p:txBody>
            <a:bodyPr wrap="square" rtlCol="0">
              <a:spAutoFit/>
            </a:bodyPr>
            <a:lstStyle/>
            <a:p>
              <a:pPr>
                <a:lnSpc>
                  <a:spcPct val="110000"/>
                </a:lnSpc>
              </a:pPr>
              <a:r>
                <a:rPr lang="en-US" sz="1050">
                  <a:solidFill>
                    <a:schemeClr val="bg1"/>
                  </a:solidFill>
                </a:rPr>
                <a:t>The government deposits its ratification documentation with Secretary General of the UN…</a:t>
              </a:r>
            </a:p>
          </p:txBody>
        </p:sp>
      </p:grpSp>
      <p:grpSp>
        <p:nvGrpSpPr>
          <p:cNvPr id="14" name="Group 13"/>
          <p:cNvGrpSpPr/>
          <p:nvPr/>
        </p:nvGrpSpPr>
        <p:grpSpPr>
          <a:xfrm>
            <a:off x="4443380" y="4512739"/>
            <a:ext cx="1450232" cy="1158779"/>
            <a:chOff x="5329746" y="3032014"/>
            <a:chExt cx="1450232" cy="1158779"/>
          </a:xfrm>
        </p:grpSpPr>
        <p:sp>
          <p:nvSpPr>
            <p:cNvPr id="15" name="Rectangle 14"/>
            <p:cNvSpPr/>
            <p:nvPr/>
          </p:nvSpPr>
          <p:spPr>
            <a:xfrm>
              <a:off x="5329746" y="3046565"/>
              <a:ext cx="1401487" cy="1143000"/>
            </a:xfrm>
            <a:prstGeom prst="rect">
              <a:avLst/>
            </a:prstGeom>
            <a:solidFill>
              <a:srgbClr val="FA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339699" y="3032014"/>
              <a:ext cx="1440279" cy="1158779"/>
            </a:xfrm>
            <a:prstGeom prst="rect">
              <a:avLst/>
            </a:prstGeom>
            <a:noFill/>
          </p:spPr>
          <p:txBody>
            <a:bodyPr wrap="square" rtlCol="0">
              <a:spAutoFit/>
            </a:bodyPr>
            <a:lstStyle/>
            <a:p>
              <a:pPr>
                <a:lnSpc>
                  <a:spcPct val="110000"/>
                </a:lnSpc>
              </a:pPr>
              <a:r>
                <a:rPr lang="en-US" sz="1050" b="1">
                  <a:solidFill>
                    <a:schemeClr val="bg1"/>
                  </a:solidFill>
                </a:rPr>
                <a:t>THE GOVERNMENT MUST REGISTER FOR AN EXEMPTION BEFORE OR DURING THE SUBSEQUENT </a:t>
              </a:r>
              <a:br>
                <a:rPr lang="en-US" sz="1050" b="1">
                  <a:solidFill>
                    <a:schemeClr val="bg1"/>
                  </a:solidFill>
                </a:rPr>
              </a:br>
              <a:r>
                <a:rPr lang="en-US" sz="1050" b="1">
                  <a:solidFill>
                    <a:schemeClr val="bg1"/>
                  </a:solidFill>
                </a:rPr>
                <a:t>90-DAY PERIOD.</a:t>
              </a:r>
            </a:p>
          </p:txBody>
        </p:sp>
      </p:grpSp>
      <p:sp>
        <p:nvSpPr>
          <p:cNvPr id="17" name="Rectangle 16"/>
          <p:cNvSpPr/>
          <p:nvPr/>
        </p:nvSpPr>
        <p:spPr>
          <a:xfrm>
            <a:off x="5890220" y="4524275"/>
            <a:ext cx="1899161" cy="1146017"/>
          </a:xfrm>
          <a:prstGeom prst="rect">
            <a:avLst/>
          </a:prstGeom>
          <a:solidFill>
            <a:srgbClr val="0C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3539764" y="3401919"/>
            <a:ext cx="0" cy="1137819"/>
          </a:xfrm>
          <a:prstGeom prst="line">
            <a:avLst/>
          </a:prstGeom>
          <a:ln>
            <a:solidFill>
              <a:schemeClr val="tx1">
                <a:lumMod val="65000"/>
                <a:lumOff val="3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169336" y="3401919"/>
            <a:ext cx="0" cy="1137819"/>
          </a:xfrm>
          <a:prstGeom prst="line">
            <a:avLst/>
          </a:prstGeom>
          <a:ln>
            <a:solidFill>
              <a:schemeClr val="tx1">
                <a:lumMod val="65000"/>
                <a:lumOff val="3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20" name="Right Arrow 19"/>
          <p:cNvSpPr/>
          <p:nvPr/>
        </p:nvSpPr>
        <p:spPr>
          <a:xfrm>
            <a:off x="1972291" y="3642990"/>
            <a:ext cx="4835043" cy="835921"/>
          </a:xfrm>
          <a:prstGeom prst="rightArrow">
            <a:avLst/>
          </a:prstGeom>
          <a:solidFill>
            <a:srgbClr val="0C214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1952338" y="3401919"/>
            <a:ext cx="0" cy="1137819"/>
          </a:xfrm>
          <a:prstGeom prst="line">
            <a:avLst/>
          </a:prstGeom>
          <a:ln>
            <a:solidFill>
              <a:schemeClr val="tx1">
                <a:lumMod val="65000"/>
                <a:lumOff val="3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832735" y="3401919"/>
            <a:ext cx="0" cy="1137819"/>
          </a:xfrm>
          <a:prstGeom prst="line">
            <a:avLst/>
          </a:prstGeom>
          <a:ln>
            <a:solidFill>
              <a:schemeClr val="tx1">
                <a:lumMod val="65000"/>
                <a:lumOff val="3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061195" y="3858354"/>
            <a:ext cx="4520362" cy="369332"/>
          </a:xfrm>
          <a:prstGeom prst="rect">
            <a:avLst/>
          </a:prstGeom>
          <a:noFill/>
        </p:spPr>
        <p:txBody>
          <a:bodyPr wrap="square" rtlCol="0">
            <a:spAutoFit/>
          </a:bodyPr>
          <a:lstStyle/>
          <a:p>
            <a:r>
              <a:rPr lang="en-US" b="1">
                <a:solidFill>
                  <a:schemeClr val="bg1"/>
                </a:solidFill>
              </a:rPr>
              <a:t>TIMELINE FOR GOVERNMENTS 51 AND LATER</a:t>
            </a:r>
          </a:p>
        </p:txBody>
      </p:sp>
      <p:sp>
        <p:nvSpPr>
          <p:cNvPr id="24" name="Oval 23"/>
          <p:cNvSpPr/>
          <p:nvPr/>
        </p:nvSpPr>
        <p:spPr>
          <a:xfrm>
            <a:off x="4383616" y="2099695"/>
            <a:ext cx="1565897" cy="1565896"/>
          </a:xfrm>
          <a:prstGeom prst="ellipse">
            <a:avLst/>
          </a:prstGeom>
          <a:solidFill>
            <a:srgbClr val="FAAB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038713" y="2099695"/>
            <a:ext cx="1565897" cy="1565896"/>
          </a:xfrm>
          <a:prstGeom prst="ellipse">
            <a:avLst/>
          </a:prstGeom>
          <a:solidFill>
            <a:srgbClr val="0C21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itle 1"/>
          <p:cNvSpPr txBox="1">
            <a:spLocks/>
          </p:cNvSpPr>
          <p:nvPr/>
        </p:nvSpPr>
        <p:spPr>
          <a:xfrm>
            <a:off x="4376276" y="2553743"/>
            <a:ext cx="1588123" cy="687598"/>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2800">
                <a:solidFill>
                  <a:schemeClr val="bg1"/>
                </a:solidFill>
              </a:rPr>
              <a:t>90</a:t>
            </a:r>
          </a:p>
          <a:p>
            <a:pPr algn="ctr"/>
            <a:r>
              <a:rPr lang="en-US" sz="2800">
                <a:solidFill>
                  <a:schemeClr val="bg1"/>
                </a:solidFill>
              </a:rPr>
              <a:t>DAYS</a:t>
            </a:r>
          </a:p>
        </p:txBody>
      </p:sp>
      <p:sp>
        <p:nvSpPr>
          <p:cNvPr id="27" name="Title 1"/>
          <p:cNvSpPr txBox="1">
            <a:spLocks/>
          </p:cNvSpPr>
          <p:nvPr/>
        </p:nvSpPr>
        <p:spPr>
          <a:xfrm>
            <a:off x="6027600" y="2136240"/>
            <a:ext cx="1588123" cy="1276143"/>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00000"/>
              </a:lnSpc>
            </a:pPr>
            <a:r>
              <a:rPr lang="en-US" sz="1600">
                <a:solidFill>
                  <a:schemeClr val="bg1"/>
                </a:solidFill>
                <a:latin typeface="+mn-lt"/>
              </a:rPr>
              <a:t>THE GOVERNMENT</a:t>
            </a:r>
          </a:p>
          <a:p>
            <a:pPr algn="ctr">
              <a:lnSpc>
                <a:spcPct val="100000"/>
              </a:lnSpc>
            </a:pPr>
            <a:r>
              <a:rPr lang="en-US" sz="1600">
                <a:solidFill>
                  <a:schemeClr val="bg1"/>
                </a:solidFill>
                <a:latin typeface="+mn-lt"/>
              </a:rPr>
              <a:t>BECOMES A PARTY</a:t>
            </a:r>
          </a:p>
        </p:txBody>
      </p:sp>
      <p:sp>
        <p:nvSpPr>
          <p:cNvPr id="28" name="TextBox 27"/>
          <p:cNvSpPr txBox="1"/>
          <p:nvPr/>
        </p:nvSpPr>
        <p:spPr>
          <a:xfrm>
            <a:off x="5937954" y="4623696"/>
            <a:ext cx="1862913" cy="981038"/>
          </a:xfrm>
          <a:prstGeom prst="rect">
            <a:avLst/>
          </a:prstGeom>
          <a:noFill/>
        </p:spPr>
        <p:txBody>
          <a:bodyPr wrap="square" rtlCol="0">
            <a:spAutoFit/>
          </a:bodyPr>
          <a:lstStyle/>
          <a:p>
            <a:pPr>
              <a:lnSpc>
                <a:spcPct val="110000"/>
              </a:lnSpc>
            </a:pPr>
            <a:r>
              <a:rPr lang="en-US" sz="1050" b="1">
                <a:solidFill>
                  <a:schemeClr val="bg1"/>
                </a:solidFill>
              </a:rPr>
              <a:t>THE EXEMPTION REGISTRATION PERIOD FOR THE GOVERNMENT EXPIRES AFTER THE 90-DAY PERIOD ENDS.</a:t>
            </a:r>
          </a:p>
        </p:txBody>
      </p:sp>
      <p:sp>
        <p:nvSpPr>
          <p:cNvPr id="29" name="TextBox 28"/>
          <p:cNvSpPr txBox="1"/>
          <p:nvPr/>
        </p:nvSpPr>
        <p:spPr>
          <a:xfrm>
            <a:off x="554440" y="1343424"/>
            <a:ext cx="6863106" cy="562718"/>
          </a:xfrm>
          <a:prstGeom prst="rect">
            <a:avLst/>
          </a:prstGeom>
          <a:noFill/>
        </p:spPr>
        <p:txBody>
          <a:bodyPr wrap="square" rtlCol="0">
            <a:spAutoFit/>
          </a:bodyPr>
          <a:lstStyle/>
          <a:p>
            <a:pPr>
              <a:lnSpc>
                <a:spcPct val="110000"/>
              </a:lnSpc>
              <a:buClr>
                <a:srgbClr val="00A6E8"/>
              </a:buClr>
              <a:buSzPct val="135000"/>
            </a:pPr>
            <a:r>
              <a:rPr lang="en-US" sz="1400" u="sng">
                <a:solidFill>
                  <a:srgbClr val="0C2146"/>
                </a:solidFill>
              </a:rPr>
              <a:t>Governments 51 and later</a:t>
            </a:r>
            <a:r>
              <a:rPr lang="en-US" sz="1400">
                <a:solidFill>
                  <a:srgbClr val="0C2146"/>
                </a:solidFill>
              </a:rPr>
              <a:t> become Parties 90 days after they deposit their individual ratification documents.</a:t>
            </a:r>
          </a:p>
        </p:txBody>
      </p:sp>
      <p:pic>
        <p:nvPicPr>
          <p:cNvPr id="30" name="Picture 29"/>
          <p:cNvPicPr>
            <a:picLocks noChangeAspect="1"/>
          </p:cNvPicPr>
          <p:nvPr/>
        </p:nvPicPr>
        <p:blipFill>
          <a:blip r:embed="rId4"/>
          <a:stretch>
            <a:fillRect/>
          </a:stretch>
        </p:blipFill>
        <p:spPr>
          <a:xfrm>
            <a:off x="3127784" y="2578279"/>
            <a:ext cx="821282" cy="821282"/>
          </a:xfrm>
          <a:prstGeom prst="rect">
            <a:avLst/>
          </a:prstGeom>
        </p:spPr>
      </p:pic>
      <p:sp>
        <p:nvSpPr>
          <p:cNvPr id="31" name="Title 1"/>
          <p:cNvSpPr>
            <a:spLocks noGrp="1"/>
          </p:cNvSpPr>
          <p:nvPr>
            <p:ph type="title"/>
          </p:nvPr>
        </p:nvSpPr>
        <p:spPr>
          <a:xfrm>
            <a:off x="554440" y="685800"/>
            <a:ext cx="8721188" cy="558800"/>
          </a:xfrm>
        </p:spPr>
        <p:txBody>
          <a:bodyPr/>
          <a:lstStyle/>
          <a:p>
            <a:r>
              <a:rPr lang="en-US" sz="2300">
                <a:solidFill>
                  <a:srgbClr val="00A6E8"/>
                </a:solidFill>
              </a:rPr>
              <a:t>TIMING OF PROHIBITIONS: “DATE OF ENTRY INTO FORCE”</a:t>
            </a:r>
            <a:endParaRPr lang="en-US" sz="2300">
              <a:solidFill>
                <a:srgbClr val="0C2146"/>
              </a:solidFill>
            </a:endParaRPr>
          </a:p>
        </p:txBody>
      </p:sp>
      <p:cxnSp>
        <p:nvCxnSpPr>
          <p:cNvPr id="32" name="Straight Connector 31"/>
          <p:cNvCxnSpPr/>
          <p:nvPr/>
        </p:nvCxnSpPr>
        <p:spPr>
          <a:xfrm>
            <a:off x="554440" y="1244600"/>
            <a:ext cx="822503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3" name="Slide Number Placeholder 4"/>
          <p:cNvSpPr txBox="1">
            <a:spLocks/>
          </p:cNvSpPr>
          <p:nvPr/>
        </p:nvSpPr>
        <p:spPr>
          <a:xfrm>
            <a:off x="11070040" y="6262566"/>
            <a:ext cx="61200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A541B3-CD79-0240-8A71-500DA69470F5}" type="slidenum">
              <a:rPr lang="en-US" smtClean="0"/>
              <a:pPr/>
              <a:t>7</a:t>
            </a:fld>
            <a:endParaRPr lang="en-US"/>
          </a:p>
        </p:txBody>
      </p:sp>
      <p:sp>
        <p:nvSpPr>
          <p:cNvPr id="34" name="Rectangle 33"/>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Slide Number Placeholder 4"/>
          <p:cNvSpPr txBox="1">
            <a:spLocks/>
          </p:cNvSpPr>
          <p:nvPr/>
        </p:nvSpPr>
        <p:spPr>
          <a:xfrm>
            <a:off x="11070040" y="6262566"/>
            <a:ext cx="612006"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A4A541B3-CD79-0240-8A71-500DA69470F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6" name="TextBox 35"/>
          <p:cNvSpPr txBox="1"/>
          <p:nvPr/>
        </p:nvSpPr>
        <p:spPr>
          <a:xfrm>
            <a:off x="9369777" y="416309"/>
            <a:ext cx="3048000" cy="6494085"/>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b="1">
                <a:solidFill>
                  <a:srgbClr val="00AFEE"/>
                </a:solidFill>
              </a:rPr>
              <a:t>        TIMING OF PROHIBITIONS: DATE OF ENTRY </a:t>
            </a:r>
          </a:p>
          <a:p>
            <a:pPr>
              <a:lnSpc>
                <a:spcPct val="130000"/>
              </a:lnSpc>
            </a:pPr>
            <a:r>
              <a:rPr lang="en-US" sz="1000" b="1">
                <a:solidFill>
                  <a:srgbClr val="00AFEE"/>
                </a:solidFill>
              </a:rPr>
              <a:t>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
        <p:nvSpPr>
          <p:cNvPr id="37" name="Right Arrow Callout 36"/>
          <p:cNvSpPr/>
          <p:nvPr/>
        </p:nvSpPr>
        <p:spPr>
          <a:xfrm>
            <a:off x="9162739" y="1043656"/>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7" y="1249576"/>
            <a:ext cx="12168886" cy="4399052"/>
          </a:xfrm>
          <a:prstGeom prst="rect">
            <a:avLst/>
          </a:prstGeom>
        </p:spPr>
      </p:pic>
      <p:sp>
        <p:nvSpPr>
          <p:cNvPr id="2" name="Title 1"/>
          <p:cNvSpPr>
            <a:spLocks noGrp="1"/>
          </p:cNvSpPr>
          <p:nvPr>
            <p:ph type="title"/>
          </p:nvPr>
        </p:nvSpPr>
        <p:spPr>
          <a:xfrm>
            <a:off x="554440" y="685800"/>
            <a:ext cx="8608299" cy="557784"/>
          </a:xfrm>
        </p:spPr>
        <p:txBody>
          <a:bodyPr/>
          <a:lstStyle/>
          <a:p>
            <a:r>
              <a:rPr lang="en-US" sz="2300">
                <a:solidFill>
                  <a:srgbClr val="00A6E8"/>
                </a:solidFill>
              </a:rPr>
              <a:t>MAIN SOURCES: DECOMMISSIONED CHLOR-ALKALI PLANTS</a:t>
            </a:r>
            <a:endParaRPr lang="en-US" sz="2300">
              <a:solidFill>
                <a:srgbClr val="0C2146"/>
              </a:solidFill>
            </a:endParaRPr>
          </a:p>
        </p:txBody>
      </p:sp>
      <p:sp>
        <p:nvSpPr>
          <p:cNvPr id="5" name="Slide Number Placeholder 4"/>
          <p:cNvSpPr>
            <a:spLocks noGrp="1"/>
          </p:cNvSpPr>
          <p:nvPr>
            <p:ph type="sldNum" sz="quarter" idx="12"/>
          </p:nvPr>
        </p:nvSpPr>
        <p:spPr/>
        <p:txBody>
          <a:bodyPr/>
          <a:lstStyle/>
          <a:p>
            <a:fld id="{A4A541B3-CD79-0240-8A71-500DA69470F5}" type="slidenum">
              <a:rPr lang="en-US" smtClean="0"/>
              <a:pPr/>
              <a:t>8</a:t>
            </a:fld>
            <a:endParaRPr lang="en-US"/>
          </a:p>
        </p:txBody>
      </p:sp>
      <p:sp>
        <p:nvSpPr>
          <p:cNvPr id="8" name="Rectangle 7"/>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 y="1245788"/>
            <a:ext cx="5291191" cy="4406630"/>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4440" y="1733751"/>
            <a:ext cx="4918708" cy="3416320"/>
          </a:xfrm>
          <a:prstGeom prst="rect">
            <a:avLst/>
          </a:prstGeom>
          <a:noFill/>
        </p:spPr>
        <p:txBody>
          <a:bodyPr wrap="square" rtlCol="0">
            <a:spAutoFit/>
          </a:bodyPr>
          <a:lstStyle/>
          <a:p>
            <a:pPr marL="285750" indent="-285750">
              <a:buClr>
                <a:srgbClr val="00A6E8"/>
              </a:buClr>
              <a:buSzPct val="135000"/>
              <a:buFont typeface="Arial" charset="0"/>
              <a:buChar char="•"/>
            </a:pPr>
            <a:r>
              <a:rPr lang="en-US">
                <a:solidFill>
                  <a:schemeClr val="bg1"/>
                </a:solidFill>
              </a:rPr>
              <a:t>Use of mercury in </a:t>
            </a:r>
            <a:r>
              <a:rPr lang="en-US" err="1">
                <a:solidFill>
                  <a:schemeClr val="bg1"/>
                </a:solidFill>
              </a:rPr>
              <a:t>chlor</a:t>
            </a:r>
            <a:r>
              <a:rPr lang="en-US">
                <a:solidFill>
                  <a:schemeClr val="bg1"/>
                </a:solidFill>
              </a:rPr>
              <a:t>-alkali production </a:t>
            </a:r>
            <a:br>
              <a:rPr lang="en-US">
                <a:solidFill>
                  <a:schemeClr val="bg1"/>
                </a:solidFill>
              </a:rPr>
            </a:br>
            <a:r>
              <a:rPr lang="en-US">
                <a:solidFill>
                  <a:schemeClr val="bg1"/>
                </a:solidFill>
              </a:rPr>
              <a:t>must be phased out by 2025 per Article 5</a:t>
            </a:r>
            <a:br>
              <a:rPr lang="en-US">
                <a:solidFill>
                  <a:schemeClr val="bg1"/>
                </a:solidFill>
              </a:rPr>
            </a:br>
            <a:endParaRPr lang="en-US">
              <a:solidFill>
                <a:schemeClr val="bg1"/>
              </a:solidFill>
            </a:endParaRPr>
          </a:p>
          <a:p>
            <a:pPr marL="285750" indent="-285750">
              <a:buClr>
                <a:srgbClr val="00A6E8"/>
              </a:buClr>
              <a:buSzPct val="135000"/>
              <a:buFont typeface="Arial" charset="0"/>
              <a:buChar char="•"/>
            </a:pPr>
            <a:r>
              <a:rPr lang="en-US">
                <a:solidFill>
                  <a:schemeClr val="bg1"/>
                </a:solidFill>
              </a:rPr>
              <a:t>As these plants shut down, they leave behind legacy mercury</a:t>
            </a:r>
            <a:br>
              <a:rPr lang="en-US">
                <a:solidFill>
                  <a:schemeClr val="bg1"/>
                </a:solidFill>
              </a:rPr>
            </a:br>
            <a:endParaRPr lang="en-US">
              <a:solidFill>
                <a:schemeClr val="bg1"/>
              </a:solidFill>
            </a:endParaRPr>
          </a:p>
          <a:p>
            <a:pPr marL="285750" indent="-285750">
              <a:buClr>
                <a:srgbClr val="00A6E8"/>
              </a:buClr>
              <a:buSzPct val="135000"/>
              <a:buFont typeface="Arial" charset="0"/>
              <a:buChar char="•"/>
            </a:pPr>
            <a:r>
              <a:rPr lang="en-US">
                <a:solidFill>
                  <a:schemeClr val="bg1"/>
                </a:solidFill>
              </a:rPr>
              <a:t>Legal authorities needed to severely restrict</a:t>
            </a:r>
            <a:br>
              <a:rPr lang="en-US">
                <a:solidFill>
                  <a:schemeClr val="bg1"/>
                </a:solidFill>
              </a:rPr>
            </a:br>
            <a:r>
              <a:rPr lang="en-US">
                <a:solidFill>
                  <a:schemeClr val="bg1"/>
                </a:solidFill>
              </a:rPr>
              <a:t>the use of excess mercury from the decommissioning of </a:t>
            </a:r>
            <a:r>
              <a:rPr lang="en-US" err="1">
                <a:solidFill>
                  <a:schemeClr val="bg1"/>
                </a:solidFill>
              </a:rPr>
              <a:t>chlor</a:t>
            </a:r>
            <a:r>
              <a:rPr lang="en-US">
                <a:solidFill>
                  <a:schemeClr val="bg1"/>
                </a:solidFill>
              </a:rPr>
              <a:t>-alkali plants</a:t>
            </a:r>
            <a:br>
              <a:rPr lang="en-US">
                <a:solidFill>
                  <a:schemeClr val="bg1"/>
                </a:solidFill>
              </a:rPr>
            </a:br>
            <a:endParaRPr lang="en-US">
              <a:solidFill>
                <a:schemeClr val="bg1"/>
              </a:solidFill>
            </a:endParaRPr>
          </a:p>
          <a:p>
            <a:pPr marL="285750" indent="-285750">
              <a:buClr>
                <a:srgbClr val="00A6E8"/>
              </a:buClr>
              <a:buSzPct val="135000"/>
              <a:buFont typeface="Arial" charset="0"/>
              <a:buChar char="•"/>
            </a:pPr>
            <a:r>
              <a:rPr lang="en-US">
                <a:solidFill>
                  <a:schemeClr val="bg1"/>
                </a:solidFill>
              </a:rPr>
              <a:t>Such mercury only to be disposed of under Article 11, without recovery or reuse </a:t>
            </a:r>
          </a:p>
        </p:txBody>
      </p:sp>
      <p:sp>
        <p:nvSpPr>
          <p:cNvPr id="11" name="TextBox 10"/>
          <p:cNvSpPr txBox="1"/>
          <p:nvPr/>
        </p:nvSpPr>
        <p:spPr>
          <a:xfrm>
            <a:off x="9369777" y="416309"/>
            <a:ext cx="3048000" cy="6077818"/>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b="1">
                <a:solidFill>
                  <a:srgbClr val="00AFEE"/>
                </a:solidFill>
              </a:rPr>
              <a:t>        DECOMMISSIONED CHLOR-ALKALI PLANTS</a:t>
            </a:r>
          </a:p>
          <a:p>
            <a:pPr>
              <a:lnSpc>
                <a:spcPct val="130000"/>
              </a:lnSpc>
            </a:pPr>
            <a:r>
              <a:rPr lang="en-US" sz="1000">
                <a:solidFill>
                  <a:schemeClr val="tx1">
                    <a:lumMod val="65000"/>
                    <a:lumOff val="35000"/>
                  </a:schemeClr>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
        <p:nvSpPr>
          <p:cNvPr id="12" name="Right Arrow Callout 11"/>
          <p:cNvSpPr/>
          <p:nvPr/>
        </p:nvSpPr>
        <p:spPr>
          <a:xfrm>
            <a:off x="9162739" y="1230017"/>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41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1557" y="1245787"/>
            <a:ext cx="12168886" cy="4406631"/>
          </a:xfrm>
          <a:prstGeom prst="rect">
            <a:avLst/>
          </a:prstGeom>
        </p:spPr>
      </p:pic>
      <p:sp>
        <p:nvSpPr>
          <p:cNvPr id="2" name="Title 1"/>
          <p:cNvSpPr>
            <a:spLocks noGrp="1"/>
          </p:cNvSpPr>
          <p:nvPr>
            <p:ph type="title"/>
          </p:nvPr>
        </p:nvSpPr>
        <p:spPr>
          <a:xfrm>
            <a:off x="554440" y="685800"/>
            <a:ext cx="8608299" cy="557784"/>
          </a:xfrm>
        </p:spPr>
        <p:txBody>
          <a:bodyPr/>
          <a:lstStyle/>
          <a:p>
            <a:r>
              <a:rPr lang="en-US" sz="2300">
                <a:solidFill>
                  <a:srgbClr val="00A6E8"/>
                </a:solidFill>
              </a:rPr>
              <a:t>MAIN SOURCES: MERCURY STOCKS</a:t>
            </a:r>
            <a:endParaRPr lang="en-US" sz="2300">
              <a:solidFill>
                <a:srgbClr val="0C2146"/>
              </a:solidFill>
            </a:endParaRPr>
          </a:p>
        </p:txBody>
      </p:sp>
      <p:sp>
        <p:nvSpPr>
          <p:cNvPr id="5" name="Slide Number Placeholder 4"/>
          <p:cNvSpPr>
            <a:spLocks noGrp="1"/>
          </p:cNvSpPr>
          <p:nvPr>
            <p:ph type="sldNum" sz="quarter" idx="12"/>
          </p:nvPr>
        </p:nvSpPr>
        <p:spPr/>
        <p:txBody>
          <a:bodyPr/>
          <a:lstStyle/>
          <a:p>
            <a:fld id="{A4A541B3-CD79-0240-8A71-500DA69470F5}" type="slidenum">
              <a:rPr lang="en-US" smtClean="0"/>
              <a:pPr/>
              <a:t>9</a:t>
            </a:fld>
            <a:endParaRPr lang="en-US"/>
          </a:p>
        </p:txBody>
      </p:sp>
      <p:sp>
        <p:nvSpPr>
          <p:cNvPr id="8" name="Rectangle 7"/>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 y="1245788"/>
            <a:ext cx="5291191" cy="4406630"/>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54441" y="1505050"/>
            <a:ext cx="4945607" cy="3801041"/>
          </a:xfrm>
          <a:prstGeom prst="rect">
            <a:avLst/>
          </a:prstGeom>
          <a:noFill/>
        </p:spPr>
        <p:txBody>
          <a:bodyPr wrap="square" rtlCol="0">
            <a:spAutoFit/>
          </a:bodyPr>
          <a:lstStyle/>
          <a:p>
            <a:pPr marL="285750" indent="-285750">
              <a:buClr>
                <a:srgbClr val="00A6E8"/>
              </a:buClr>
              <a:buSzPct val="135000"/>
              <a:buFont typeface="Arial" charset="0"/>
              <a:buChar char="•"/>
            </a:pPr>
            <a:r>
              <a:rPr lang="en-US">
                <a:solidFill>
                  <a:schemeClr val="bg1"/>
                </a:solidFill>
              </a:rPr>
              <a:t>Countries must “endeavor to” identify large</a:t>
            </a:r>
            <a:br>
              <a:rPr lang="en-US">
                <a:solidFill>
                  <a:schemeClr val="bg1"/>
                </a:solidFill>
              </a:rPr>
            </a:br>
            <a:r>
              <a:rPr lang="en-US">
                <a:solidFill>
                  <a:schemeClr val="bg1"/>
                </a:solidFill>
              </a:rPr>
              <a:t>mercury sources that may contribute to the</a:t>
            </a:r>
            <a:br>
              <a:rPr lang="en-US">
                <a:solidFill>
                  <a:schemeClr val="bg1"/>
                </a:solidFill>
              </a:rPr>
            </a:br>
            <a:r>
              <a:rPr lang="en-US">
                <a:solidFill>
                  <a:schemeClr val="bg1"/>
                </a:solidFill>
              </a:rPr>
              <a:t>global mercury supply</a:t>
            </a:r>
          </a:p>
          <a:p>
            <a:pPr marL="285750" indent="-285750">
              <a:spcBef>
                <a:spcPts val="600"/>
              </a:spcBef>
              <a:buClr>
                <a:srgbClr val="00A6E8"/>
              </a:buClr>
              <a:buSzPct val="135000"/>
              <a:buFont typeface="Arial" charset="0"/>
              <a:buChar char="•"/>
            </a:pPr>
            <a:r>
              <a:rPr lang="en-US">
                <a:solidFill>
                  <a:schemeClr val="bg1"/>
                </a:solidFill>
              </a:rPr>
              <a:t>Need information on stocks exceeding</a:t>
            </a:r>
            <a:br>
              <a:rPr lang="en-US">
                <a:solidFill>
                  <a:schemeClr val="bg1"/>
                </a:solidFill>
              </a:rPr>
            </a:br>
            <a:r>
              <a:rPr lang="en-US">
                <a:solidFill>
                  <a:schemeClr val="bg1"/>
                </a:solidFill>
              </a:rPr>
              <a:t>50 metric tons (MT), and mercury supply-</a:t>
            </a:r>
            <a:br>
              <a:rPr lang="en-US">
                <a:solidFill>
                  <a:schemeClr val="bg1"/>
                </a:solidFill>
              </a:rPr>
            </a:br>
            <a:r>
              <a:rPr lang="en-US">
                <a:solidFill>
                  <a:schemeClr val="bg1"/>
                </a:solidFill>
              </a:rPr>
              <a:t>generating stocks exceeding 10 MT/yr</a:t>
            </a:r>
          </a:p>
          <a:p>
            <a:pPr marL="285750" indent="-285750">
              <a:spcBef>
                <a:spcPts val="600"/>
              </a:spcBef>
              <a:buClr>
                <a:srgbClr val="00A6E8"/>
              </a:buClr>
              <a:buSzPct val="135000"/>
              <a:buFont typeface="Arial" charset="0"/>
              <a:buChar char="•"/>
            </a:pPr>
            <a:r>
              <a:rPr lang="en-US">
                <a:solidFill>
                  <a:schemeClr val="bg1"/>
                </a:solidFill>
              </a:rPr>
              <a:t>Information may help plan for associated</a:t>
            </a:r>
            <a:br>
              <a:rPr lang="en-US">
                <a:solidFill>
                  <a:schemeClr val="bg1"/>
                </a:solidFill>
              </a:rPr>
            </a:br>
            <a:r>
              <a:rPr lang="en-US">
                <a:solidFill>
                  <a:schemeClr val="bg1"/>
                </a:solidFill>
              </a:rPr>
              <a:t>interim storage requirements under</a:t>
            </a:r>
            <a:br>
              <a:rPr lang="en-US">
                <a:solidFill>
                  <a:schemeClr val="bg1"/>
                </a:solidFill>
              </a:rPr>
            </a:br>
            <a:r>
              <a:rPr lang="en-US">
                <a:solidFill>
                  <a:schemeClr val="bg1"/>
                </a:solidFill>
              </a:rPr>
              <a:t>Article 10 </a:t>
            </a:r>
          </a:p>
          <a:p>
            <a:pPr marL="285750" indent="-285750">
              <a:spcBef>
                <a:spcPts val="600"/>
              </a:spcBef>
              <a:buClr>
                <a:srgbClr val="00A6E8"/>
              </a:buClr>
              <a:buSzPct val="135000"/>
              <a:buFont typeface="Arial" charset="0"/>
              <a:buChar char="•"/>
            </a:pPr>
            <a:r>
              <a:rPr lang="en-US">
                <a:solidFill>
                  <a:schemeClr val="bg1"/>
                </a:solidFill>
              </a:rPr>
              <a:t>Guidance, finalized at INC7, explains how Parties can obtain information</a:t>
            </a:r>
          </a:p>
          <a:p>
            <a:pPr marL="285750" indent="-285750">
              <a:spcBef>
                <a:spcPts val="600"/>
              </a:spcBef>
              <a:buClr>
                <a:srgbClr val="00A6E8"/>
              </a:buClr>
              <a:buSzPct val="135000"/>
            </a:pPr>
            <a:r>
              <a:rPr lang="en-US">
                <a:solidFill>
                  <a:schemeClr val="bg1"/>
                </a:solidFill>
              </a:rPr>
              <a:t>	</a:t>
            </a:r>
          </a:p>
        </p:txBody>
      </p:sp>
      <p:sp>
        <p:nvSpPr>
          <p:cNvPr id="12" name="TextBox 11"/>
          <p:cNvSpPr txBox="1"/>
          <p:nvPr/>
        </p:nvSpPr>
        <p:spPr>
          <a:xfrm>
            <a:off x="9369777" y="416309"/>
            <a:ext cx="3048000" cy="6077818"/>
          </a:xfrm>
          <a:prstGeom prst="rect">
            <a:avLst/>
          </a:prstGeom>
          <a:noFill/>
        </p:spPr>
        <p:txBody>
          <a:bodyPr wrap="square" rtlCol="0">
            <a:spAutoFit/>
          </a:bodyPr>
          <a:lstStyle/>
          <a:p>
            <a:pPr>
              <a:lnSpc>
                <a:spcPct val="130000"/>
              </a:lnSpc>
            </a:pPr>
            <a:r>
              <a:rPr lang="en-US" sz="1000">
                <a:solidFill>
                  <a:schemeClr val="tx1">
                    <a:lumMod val="65000"/>
                    <a:lumOff val="35000"/>
                  </a:schemeClr>
                </a:solidFill>
              </a:rPr>
              <a:t>ARTICLE 3: MERCURY SUPPLY AND TRADE</a:t>
            </a:r>
          </a:p>
          <a:p>
            <a:pPr>
              <a:lnSpc>
                <a:spcPct val="130000"/>
              </a:lnSpc>
            </a:pPr>
            <a:r>
              <a:rPr lang="en-US" sz="1000">
                <a:solidFill>
                  <a:schemeClr val="tx1">
                    <a:lumMod val="65000"/>
                    <a:lumOff val="35000"/>
                  </a:schemeClr>
                </a:solidFill>
              </a:rPr>
              <a:t>    MAIN SOURCES OF MERCURY SUPPLY</a:t>
            </a:r>
          </a:p>
          <a:p>
            <a:pPr>
              <a:lnSpc>
                <a:spcPct val="130000"/>
              </a:lnSpc>
            </a:pPr>
            <a:r>
              <a:rPr lang="en-US" sz="1000">
                <a:solidFill>
                  <a:schemeClr val="tx1">
                    <a:lumMod val="65000"/>
                    <a:lumOff val="35000"/>
                  </a:schemeClr>
                </a:solidFill>
              </a:rPr>
              <a:t>        Primary Mining</a:t>
            </a:r>
          </a:p>
          <a:p>
            <a:pPr>
              <a:lnSpc>
                <a:spcPct val="130000"/>
              </a:lnSpc>
            </a:pPr>
            <a:r>
              <a:rPr lang="en-US" sz="1000">
                <a:solidFill>
                  <a:schemeClr val="tx1">
                    <a:lumMod val="65000"/>
                    <a:lumOff val="35000"/>
                  </a:schemeClr>
                </a:solidFill>
              </a:rPr>
              <a:t>        Timing of Prohibitions: Date of Entry Into Force</a:t>
            </a:r>
          </a:p>
          <a:p>
            <a:pPr>
              <a:lnSpc>
                <a:spcPct val="130000"/>
              </a:lnSpc>
            </a:pPr>
            <a:r>
              <a:rPr lang="en-US" sz="1000">
                <a:solidFill>
                  <a:schemeClr val="tx1">
                    <a:lumMod val="65000"/>
                    <a:lumOff val="35000"/>
                  </a:schemeClr>
                </a:solidFill>
              </a:rPr>
              <a:t>        Decommissioned </a:t>
            </a:r>
            <a:r>
              <a:rPr lang="en-US" sz="1000" err="1">
                <a:solidFill>
                  <a:schemeClr val="tx1">
                    <a:lumMod val="65000"/>
                    <a:lumOff val="35000"/>
                  </a:schemeClr>
                </a:solidFill>
              </a:rPr>
              <a:t>Chlor</a:t>
            </a:r>
            <a:r>
              <a:rPr lang="en-US" sz="1000">
                <a:solidFill>
                  <a:schemeClr val="tx1">
                    <a:lumMod val="65000"/>
                    <a:lumOff val="35000"/>
                  </a:schemeClr>
                </a:solidFill>
              </a:rPr>
              <a:t>-Alkali Plants</a:t>
            </a:r>
          </a:p>
          <a:p>
            <a:pPr>
              <a:lnSpc>
                <a:spcPct val="130000"/>
              </a:lnSpc>
            </a:pPr>
            <a:r>
              <a:rPr lang="en-US" sz="1000" b="1">
                <a:solidFill>
                  <a:srgbClr val="00AFEE"/>
                </a:solidFill>
              </a:rPr>
              <a:t>        MERCURY STOCKS</a:t>
            </a:r>
          </a:p>
          <a:p>
            <a:pPr>
              <a:lnSpc>
                <a:spcPct val="130000"/>
              </a:lnSpc>
            </a:pPr>
            <a:r>
              <a:rPr lang="en-US" sz="1000">
                <a:solidFill>
                  <a:schemeClr val="tx1">
                    <a:lumMod val="65000"/>
                    <a:lumOff val="35000"/>
                  </a:schemeClr>
                </a:solidFill>
              </a:rPr>
              <a:t>        Guidance on Obtaining Stocks Information</a:t>
            </a:r>
          </a:p>
          <a:p>
            <a:pPr>
              <a:lnSpc>
                <a:spcPct val="130000"/>
              </a:lnSpc>
            </a:pPr>
            <a:r>
              <a:rPr lang="en-US" sz="1000">
                <a:solidFill>
                  <a:schemeClr val="tx1">
                    <a:lumMod val="65000"/>
                    <a:lumOff val="35000"/>
                  </a:schemeClr>
                </a:solidFill>
              </a:rPr>
              <a:t>        Trade Procedures–Prior Informed Consent</a:t>
            </a:r>
          </a:p>
          <a:p>
            <a:pPr>
              <a:lnSpc>
                <a:spcPct val="130000"/>
              </a:lnSpc>
            </a:pPr>
            <a:r>
              <a:rPr lang="en-US" sz="1000">
                <a:solidFill>
                  <a:schemeClr val="tx1">
                    <a:lumMod val="65000"/>
                    <a:lumOff val="35000"/>
                  </a:schemeClr>
                </a:solidFill>
              </a:rPr>
              <a:t>SECTION TWO: HOW IT WORKS</a:t>
            </a:r>
          </a:p>
          <a:p>
            <a:pPr>
              <a:lnSpc>
                <a:spcPct val="130000"/>
              </a:lnSpc>
            </a:pPr>
            <a:r>
              <a:rPr lang="en-US" sz="1000">
                <a:solidFill>
                  <a:schemeClr val="tx1">
                    <a:lumMod val="65000"/>
                    <a:lumOff val="35000"/>
                  </a:schemeClr>
                </a:solidFill>
              </a:rPr>
              <a:t>        Scenario One</a:t>
            </a:r>
          </a:p>
          <a:p>
            <a:pPr>
              <a:lnSpc>
                <a:spcPct val="130000"/>
              </a:lnSpc>
            </a:pPr>
            <a:r>
              <a:rPr lang="en-US" sz="1000">
                <a:solidFill>
                  <a:schemeClr val="tx1">
                    <a:lumMod val="65000"/>
                    <a:lumOff val="35000"/>
                  </a:schemeClr>
                </a:solidFill>
              </a:rPr>
              <a:t>        Scenario Two:</a:t>
            </a:r>
          </a:p>
          <a:p>
            <a:pPr>
              <a:lnSpc>
                <a:spcPct val="130000"/>
              </a:lnSpc>
            </a:pPr>
            <a:r>
              <a:rPr lang="en-US" sz="1000">
                <a:solidFill>
                  <a:schemeClr val="tx1">
                    <a:lumMod val="65000"/>
                    <a:lumOff val="35000"/>
                  </a:schemeClr>
                </a:solidFill>
              </a:rPr>
              <a:t>        Scenario Three</a:t>
            </a:r>
          </a:p>
          <a:p>
            <a:pPr>
              <a:lnSpc>
                <a:spcPct val="130000"/>
              </a:lnSpc>
            </a:pPr>
            <a:r>
              <a:rPr lang="en-US" sz="1000">
                <a:solidFill>
                  <a:schemeClr val="tx1">
                    <a:lumMod val="65000"/>
                    <a:lumOff val="35000"/>
                  </a:schemeClr>
                </a:solidFill>
              </a:rPr>
              <a:t>        General Consent</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SUPPLY</a:t>
            </a:r>
          </a:p>
          <a:p>
            <a:pPr>
              <a:lnSpc>
                <a:spcPct val="130000"/>
              </a:lnSpc>
            </a:pPr>
            <a:r>
              <a:rPr lang="en-US" sz="1000">
                <a:solidFill>
                  <a:schemeClr val="tx1">
                    <a:lumMod val="65000"/>
                    <a:lumOff val="35000"/>
                  </a:schemeClr>
                </a:solidFill>
              </a:rPr>
              <a:t>        SUMMARY OF LEGAL AUTHORITIES: MERCURY </a:t>
            </a:r>
          </a:p>
          <a:p>
            <a:pPr>
              <a:lnSpc>
                <a:spcPct val="130000"/>
              </a:lnSpc>
            </a:pPr>
            <a:r>
              <a:rPr lang="en-US" sz="1000">
                <a:solidFill>
                  <a:schemeClr val="tx1">
                    <a:lumMod val="65000"/>
                    <a:lumOff val="35000"/>
                  </a:schemeClr>
                </a:solidFill>
              </a:rPr>
              <a:t>        TRADE</a:t>
            </a:r>
          </a:p>
          <a:p>
            <a:pPr>
              <a:lnSpc>
                <a:spcPct val="130000"/>
              </a:lnSpc>
            </a:pPr>
            <a:r>
              <a:rPr lang="en-US" sz="1000">
                <a:solidFill>
                  <a:schemeClr val="tx1">
                    <a:lumMod val="65000"/>
                    <a:lumOff val="35000"/>
                  </a:schemeClr>
                </a:solidFill>
              </a:rPr>
              <a:t>        Considerations For Implementing Supply/Trade </a:t>
            </a:r>
          </a:p>
          <a:p>
            <a:pPr>
              <a:lnSpc>
                <a:spcPct val="130000"/>
              </a:lnSpc>
            </a:pPr>
            <a:r>
              <a:rPr lang="en-US" sz="1000">
                <a:solidFill>
                  <a:schemeClr val="tx1">
                    <a:lumMod val="65000"/>
                    <a:lumOff val="35000"/>
                  </a:schemeClr>
                </a:solidFill>
              </a:rPr>
              <a:t>        Requirements</a:t>
            </a:r>
          </a:p>
          <a:p>
            <a:pPr>
              <a:lnSpc>
                <a:spcPct val="130000"/>
              </a:lnSpc>
            </a:pPr>
            <a:r>
              <a:rPr lang="en-US" sz="1000">
                <a:solidFill>
                  <a:schemeClr val="tx1">
                    <a:lumMod val="65000"/>
                    <a:lumOff val="35000"/>
                  </a:schemeClr>
                </a:solidFill>
              </a:rPr>
              <a:t>ARTICLE 7: ASGM</a:t>
            </a:r>
          </a:p>
          <a:p>
            <a:pPr>
              <a:lnSpc>
                <a:spcPct val="130000"/>
              </a:lnSpc>
            </a:pPr>
            <a:r>
              <a:rPr lang="en-US" sz="1000">
                <a:solidFill>
                  <a:schemeClr val="tx1">
                    <a:lumMod val="65000"/>
                    <a:lumOff val="35000"/>
                  </a:schemeClr>
                </a:solidFill>
              </a:rPr>
              <a:t>        Key Question: Why Is Mercury Used?</a:t>
            </a:r>
          </a:p>
          <a:p>
            <a:pPr>
              <a:lnSpc>
                <a:spcPct val="130000"/>
              </a:lnSpc>
            </a:pPr>
            <a:r>
              <a:rPr lang="en-US" sz="1000">
                <a:solidFill>
                  <a:schemeClr val="tx1">
                    <a:lumMod val="65000"/>
                    <a:lumOff val="35000"/>
                  </a:schemeClr>
                </a:solidFill>
              </a:rPr>
              <a:t>        Basic Obligation</a:t>
            </a:r>
          </a:p>
          <a:p>
            <a:pPr>
              <a:lnSpc>
                <a:spcPct val="130000"/>
              </a:lnSpc>
            </a:pPr>
            <a:r>
              <a:rPr lang="en-US" sz="1000">
                <a:solidFill>
                  <a:schemeClr val="tx1">
                    <a:lumMod val="65000"/>
                    <a:lumOff val="35000"/>
                  </a:schemeClr>
                </a:solidFill>
              </a:rPr>
              <a:t>        What Is “More Than Insignificant?”</a:t>
            </a:r>
          </a:p>
          <a:p>
            <a:pPr>
              <a:lnSpc>
                <a:spcPct val="130000"/>
              </a:lnSpc>
            </a:pPr>
            <a:r>
              <a:rPr lang="en-US" sz="1000">
                <a:solidFill>
                  <a:schemeClr val="tx1">
                    <a:lumMod val="65000"/>
                    <a:lumOff val="35000"/>
                  </a:schemeClr>
                </a:solidFill>
              </a:rPr>
              <a:t>        National Action Plan (NAP)</a:t>
            </a:r>
          </a:p>
          <a:p>
            <a:pPr>
              <a:lnSpc>
                <a:spcPct val="130000"/>
              </a:lnSpc>
            </a:pPr>
            <a:r>
              <a:rPr lang="en-US" sz="1000">
                <a:solidFill>
                  <a:schemeClr val="tx1">
                    <a:lumMod val="65000"/>
                    <a:lumOff val="35000"/>
                  </a:schemeClr>
                </a:solidFill>
              </a:rPr>
              <a:t>        Annex C: National Action Plan (NAP) Contents</a:t>
            </a:r>
          </a:p>
          <a:p>
            <a:pPr>
              <a:lnSpc>
                <a:spcPct val="130000"/>
              </a:lnSpc>
            </a:pPr>
            <a:r>
              <a:rPr lang="en-US" sz="1000">
                <a:solidFill>
                  <a:schemeClr val="tx1">
                    <a:lumMod val="65000"/>
                    <a:lumOff val="35000"/>
                  </a:schemeClr>
                </a:solidFill>
              </a:rPr>
              <a:t>        NAP Guidance</a:t>
            </a:r>
          </a:p>
          <a:p>
            <a:pPr>
              <a:lnSpc>
                <a:spcPct val="130000"/>
              </a:lnSpc>
            </a:pPr>
            <a:r>
              <a:rPr lang="en-US" sz="1000">
                <a:solidFill>
                  <a:schemeClr val="tx1">
                    <a:lumMod val="65000"/>
                    <a:lumOff val="35000"/>
                  </a:schemeClr>
                </a:solidFill>
              </a:rPr>
              <a:t>        Where ASGM Activity Is “More Than </a:t>
            </a:r>
          </a:p>
          <a:p>
            <a:pPr>
              <a:lnSpc>
                <a:spcPct val="130000"/>
              </a:lnSpc>
            </a:pPr>
            <a:r>
              <a:rPr lang="en-US" sz="1000">
                <a:solidFill>
                  <a:schemeClr val="tx1">
                    <a:lumMod val="65000"/>
                    <a:lumOff val="35000"/>
                  </a:schemeClr>
                </a:solidFill>
              </a:rPr>
              <a:t>        Insignificant”</a:t>
            </a:r>
          </a:p>
          <a:p>
            <a:pPr>
              <a:lnSpc>
                <a:spcPct val="130000"/>
              </a:lnSpc>
            </a:pPr>
            <a:r>
              <a:rPr lang="en-US" sz="1000">
                <a:solidFill>
                  <a:schemeClr val="tx1">
                    <a:lumMod val="65000"/>
                    <a:lumOff val="35000"/>
                  </a:schemeClr>
                </a:solidFill>
              </a:rPr>
              <a:t>        Voluntary Elements of the NAP</a:t>
            </a:r>
          </a:p>
          <a:p>
            <a:pPr>
              <a:lnSpc>
                <a:spcPct val="130000"/>
              </a:lnSpc>
            </a:pPr>
            <a:r>
              <a:rPr lang="en-US" sz="1000">
                <a:solidFill>
                  <a:schemeClr val="tx1">
                    <a:lumMod val="65000"/>
                    <a:lumOff val="35000"/>
                  </a:schemeClr>
                </a:solidFill>
              </a:rPr>
              <a:t>RESOURCES</a:t>
            </a:r>
          </a:p>
        </p:txBody>
      </p:sp>
      <p:sp>
        <p:nvSpPr>
          <p:cNvPr id="14" name="Right Arrow Callout 13"/>
          <p:cNvSpPr/>
          <p:nvPr/>
        </p:nvSpPr>
        <p:spPr>
          <a:xfrm>
            <a:off x="9162739" y="1415811"/>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41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1006</TotalTime>
  <Words>10864</Words>
  <Application>Microsoft Office PowerPoint</Application>
  <PresentationFormat>Widescreen</PresentationFormat>
  <Paragraphs>1468</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Wingdings</vt:lpstr>
      <vt:lpstr>Wingdings 3</vt:lpstr>
      <vt:lpstr>Office Theme</vt:lpstr>
      <vt:lpstr>PowerPoint Presentation</vt:lpstr>
      <vt:lpstr>TRAINING MODULE CONTENTS</vt:lpstr>
      <vt:lpstr>SECTION ONE</vt:lpstr>
      <vt:lpstr>MAIN SOURCES OF MERCURY SUPPLY</vt:lpstr>
      <vt:lpstr>MAIN SOURCES: PRIMARY MINING</vt:lpstr>
      <vt:lpstr>TIMING OF PROHIBITIONS: “DATE OF ENTRY INTO FORCE”</vt:lpstr>
      <vt:lpstr>TIMING OF PROHIBITIONS: “DATE OF ENTRY INTO FORCE”</vt:lpstr>
      <vt:lpstr>MAIN SOURCES: DECOMMISSIONED CHLOR-ALKALI PLANTS</vt:lpstr>
      <vt:lpstr>MAIN SOURCES: MERCURY STOCKS</vt:lpstr>
      <vt:lpstr>GUIDANCE ON OBTAINING STOCKS INFORMATION</vt:lpstr>
      <vt:lpstr>TRADE PROCEDURES–PRIOR INFORMED CONSENT</vt:lpstr>
      <vt:lpstr>HOW IT WORKS</vt:lpstr>
      <vt:lpstr>EXPORTER IS A PARTY → IMPORTER IS A PARTY </vt:lpstr>
      <vt:lpstr>EXPORTER IS A PARTY → IMPORTER IS A NON-PARTY </vt:lpstr>
      <vt:lpstr>EXPORTER IS A NON-PARTY → IMPORTER IS A PARTY </vt:lpstr>
      <vt:lpstr>GENERAL CONSENT</vt:lpstr>
      <vt:lpstr>SUMMARY OF LEGAL AUTHORITIES: MERCURY SUPPLY</vt:lpstr>
      <vt:lpstr>SUMMARY OF LEGAL AUTHORITIES: MERCURY TRADE</vt:lpstr>
      <vt:lpstr>CONSIDERATIONS FOR IMPLEMENTING  SUPPLY/TRADE REQUIREMENTS</vt:lpstr>
      <vt:lpstr>SECTION TWO</vt:lpstr>
      <vt:lpstr>PowerPoint Presentation</vt:lpstr>
      <vt:lpstr>BASIC OBLIGATION</vt:lpstr>
      <vt:lpstr>WHAT IS “MORE THAN INSIGNIFICANT?”</vt:lpstr>
      <vt:lpstr>NATIONAL ACTION PLAN (NAP)</vt:lpstr>
      <vt:lpstr>ANNEX C: NATIONAL ACTION PLAN (NAP) CONTENTS</vt:lpstr>
      <vt:lpstr>PowerPoint Presentation</vt:lpstr>
      <vt:lpstr>ANNEX C: NAP CONTENTS— ENABLING POLICY FRAMEWORK </vt:lpstr>
      <vt:lpstr>PowerPoint Presentation</vt:lpstr>
      <vt:lpstr>ANNEX C: NAP CONTENTS— HEALTH </vt:lpstr>
      <vt:lpstr>NAP GUIDANCE</vt:lpstr>
      <vt:lpstr>WHERE ASGM ACTIVITY IS “MORE THAN INSIGNIFICANT”</vt:lpstr>
      <vt:lpstr>VOLUNTARY ELEMENTS OF THE NAP</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Lunceford</dc:creator>
  <cp:lastModifiedBy>Keane, Susan</cp:lastModifiedBy>
  <cp:revision>352</cp:revision>
  <cp:lastPrinted>2016-11-29T07:24:14Z</cp:lastPrinted>
  <dcterms:created xsi:type="dcterms:W3CDTF">2016-11-18T19:33:06Z</dcterms:created>
  <dcterms:modified xsi:type="dcterms:W3CDTF">2018-06-22T18:07:41Z</dcterms:modified>
</cp:coreProperties>
</file>